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3" r:id="rId2"/>
    <p:sldId id="257" r:id="rId3"/>
    <p:sldId id="265" r:id="rId4"/>
    <p:sldId id="291" r:id="rId5"/>
    <p:sldId id="313" r:id="rId6"/>
    <p:sldId id="292" r:id="rId7"/>
    <p:sldId id="314" r:id="rId8"/>
    <p:sldId id="315" r:id="rId9"/>
    <p:sldId id="318" r:id="rId10"/>
    <p:sldId id="319" r:id="rId11"/>
    <p:sldId id="294" r:id="rId12"/>
    <p:sldId id="273" r:id="rId13"/>
    <p:sldId id="297" r:id="rId14"/>
    <p:sldId id="293" r:id="rId15"/>
    <p:sldId id="298" r:id="rId16"/>
    <p:sldId id="289" r:id="rId17"/>
    <p:sldId id="317" r:id="rId18"/>
    <p:sldId id="299" r:id="rId19"/>
    <p:sldId id="32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Piekarz" initials="M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2446" autoAdjust="0"/>
  </p:normalViewPr>
  <p:slideViewPr>
    <p:cSldViewPr snapToGrid="0" snapToObjects="1">
      <p:cViewPr>
        <p:scale>
          <a:sx n="75" d="100"/>
          <a:sy n="75" d="100"/>
        </p:scale>
        <p:origin x="-1422" y="-96"/>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91D459-79BE-4C16-B1E2-2DD3BE484BBF}" type="doc">
      <dgm:prSet loTypeId="urn:microsoft.com/office/officeart/2005/8/layout/cycle4" loCatId="relationship" qsTypeId="urn:microsoft.com/office/officeart/2005/8/quickstyle/simple1#1" qsCatId="simple" csTypeId="urn:microsoft.com/office/officeart/2005/8/colors/accent1_2#1" csCatId="accent1" phldr="1"/>
      <dgm:spPr/>
      <dgm:t>
        <a:bodyPr/>
        <a:lstStyle/>
        <a:p>
          <a:endParaRPr lang="en-GB"/>
        </a:p>
      </dgm:t>
    </dgm:pt>
    <dgm:pt modelId="{5D47E92D-64A4-4C58-81F4-FBEB57400210}">
      <dgm:prSet phldrT="[Text]"/>
      <dgm:spPr/>
      <dgm:t>
        <a:bodyPr/>
        <a:lstStyle/>
        <a:p>
          <a:r>
            <a:rPr lang="en-GB"/>
            <a:t>Planners</a:t>
          </a:r>
        </a:p>
      </dgm:t>
    </dgm:pt>
    <dgm:pt modelId="{601C0423-7698-49B0-8C50-E0D8EA3C794F}" type="parTrans" cxnId="{EE3F13FD-4842-4D12-A8D9-0BABF28A7950}">
      <dgm:prSet/>
      <dgm:spPr/>
      <dgm:t>
        <a:bodyPr/>
        <a:lstStyle/>
        <a:p>
          <a:endParaRPr lang="en-GB"/>
        </a:p>
      </dgm:t>
    </dgm:pt>
    <dgm:pt modelId="{8D4D84D8-991D-4D0E-992E-B1564B9176C9}" type="sibTrans" cxnId="{EE3F13FD-4842-4D12-A8D9-0BABF28A7950}">
      <dgm:prSet/>
      <dgm:spPr/>
      <dgm:t>
        <a:bodyPr/>
        <a:lstStyle/>
        <a:p>
          <a:endParaRPr lang="en-GB"/>
        </a:p>
      </dgm:t>
    </dgm:pt>
    <dgm:pt modelId="{972E43A1-49C0-4B93-8FC0-FBF75F59B8E3}">
      <dgm:prSet phldrT="[Text]"/>
      <dgm:spPr/>
      <dgm:t>
        <a:bodyPr/>
        <a:lstStyle/>
        <a:p>
          <a:r>
            <a:rPr lang="en-GB"/>
            <a:t>Deliverers</a:t>
          </a:r>
        </a:p>
      </dgm:t>
    </dgm:pt>
    <dgm:pt modelId="{F2DD7F36-63C8-4694-8DBD-F50609C5A94E}" type="parTrans" cxnId="{0C7E2212-A019-41A4-953D-8CE908BAF64D}">
      <dgm:prSet/>
      <dgm:spPr/>
      <dgm:t>
        <a:bodyPr/>
        <a:lstStyle/>
        <a:p>
          <a:endParaRPr lang="en-GB"/>
        </a:p>
      </dgm:t>
    </dgm:pt>
    <dgm:pt modelId="{3638DE23-0FD4-4C2E-B396-9876FA1281BD}" type="sibTrans" cxnId="{0C7E2212-A019-41A4-953D-8CE908BAF64D}">
      <dgm:prSet/>
      <dgm:spPr/>
      <dgm:t>
        <a:bodyPr/>
        <a:lstStyle/>
        <a:p>
          <a:endParaRPr lang="en-GB"/>
        </a:p>
      </dgm:t>
    </dgm:pt>
    <dgm:pt modelId="{DFCCC24F-6759-4974-BADE-5E65C44B6530}">
      <dgm:prSet phldrT="[Text]" custT="1"/>
      <dgm:spPr/>
      <dgm:t>
        <a:bodyPr/>
        <a:lstStyle/>
        <a:p>
          <a:r>
            <a:rPr lang="en-GB" sz="900" dirty="0"/>
            <a:t>Examples include coaches, instructors, teachers, tour guides, activity </a:t>
          </a:r>
          <a:r>
            <a:rPr lang="en-GB" sz="900" dirty="0" smtClean="0"/>
            <a:t>leaders, etc.</a:t>
          </a:r>
          <a:endParaRPr lang="en-GB" sz="900" dirty="0"/>
        </a:p>
      </dgm:t>
    </dgm:pt>
    <dgm:pt modelId="{FF5F586D-B21D-409D-8D9E-8AFCB73458BD}" type="parTrans" cxnId="{9EA1173E-CD25-43B7-8C9B-819B30CCF236}">
      <dgm:prSet/>
      <dgm:spPr/>
      <dgm:t>
        <a:bodyPr/>
        <a:lstStyle/>
        <a:p>
          <a:endParaRPr lang="en-GB"/>
        </a:p>
      </dgm:t>
    </dgm:pt>
    <dgm:pt modelId="{3F5AB51B-8337-4965-8864-76DF221C8D5F}" type="sibTrans" cxnId="{9EA1173E-CD25-43B7-8C9B-819B30CCF236}">
      <dgm:prSet/>
      <dgm:spPr/>
      <dgm:t>
        <a:bodyPr/>
        <a:lstStyle/>
        <a:p>
          <a:endParaRPr lang="en-GB"/>
        </a:p>
      </dgm:t>
    </dgm:pt>
    <dgm:pt modelId="{8C89B9A5-2D76-406A-AE5F-ABA41C1BF0F0}">
      <dgm:prSet phldrT="[Text]"/>
      <dgm:spPr/>
      <dgm:t>
        <a:bodyPr/>
        <a:lstStyle/>
        <a:p>
          <a:r>
            <a:rPr lang="en-GB" dirty="0"/>
            <a:t>Risk exposure </a:t>
          </a:r>
          <a:r>
            <a:rPr lang="en-GB" dirty="0" err="1"/>
            <a:t>modifers</a:t>
          </a:r>
          <a:endParaRPr lang="en-GB" dirty="0"/>
        </a:p>
      </dgm:t>
    </dgm:pt>
    <dgm:pt modelId="{1B8E77EF-4E30-4DA5-952C-A5699607D622}" type="parTrans" cxnId="{E5438CB4-2899-4680-9A3C-9A13EB63CB2B}">
      <dgm:prSet/>
      <dgm:spPr/>
      <dgm:t>
        <a:bodyPr/>
        <a:lstStyle/>
        <a:p>
          <a:endParaRPr lang="en-GB"/>
        </a:p>
      </dgm:t>
    </dgm:pt>
    <dgm:pt modelId="{FD42BED0-583B-4DFE-BD57-5845A3065352}" type="sibTrans" cxnId="{E5438CB4-2899-4680-9A3C-9A13EB63CB2B}">
      <dgm:prSet/>
      <dgm:spPr/>
      <dgm:t>
        <a:bodyPr/>
        <a:lstStyle/>
        <a:p>
          <a:endParaRPr lang="en-GB"/>
        </a:p>
      </dgm:t>
    </dgm:pt>
    <dgm:pt modelId="{9F7DCB6A-4188-4098-AC53-3D0C8FB9B71C}">
      <dgm:prSet phldrT="[Text]" custT="1"/>
      <dgm:spPr/>
      <dgm:t>
        <a:bodyPr/>
        <a:lstStyle/>
        <a:p>
          <a:r>
            <a:rPr lang="en-GB" sz="900" dirty="0"/>
            <a:t>Who is at risk? </a:t>
          </a:r>
        </a:p>
      </dgm:t>
    </dgm:pt>
    <dgm:pt modelId="{EE378865-D61E-453A-8228-D9B5D4D33EBE}" type="parTrans" cxnId="{38560A82-2222-4F31-AAED-F30EE08F9BF8}">
      <dgm:prSet/>
      <dgm:spPr/>
      <dgm:t>
        <a:bodyPr/>
        <a:lstStyle/>
        <a:p>
          <a:endParaRPr lang="en-GB"/>
        </a:p>
      </dgm:t>
    </dgm:pt>
    <dgm:pt modelId="{CFE1D827-FF15-4C09-B5D9-D9226C6CE859}" type="sibTrans" cxnId="{38560A82-2222-4F31-AAED-F30EE08F9BF8}">
      <dgm:prSet/>
      <dgm:spPr/>
      <dgm:t>
        <a:bodyPr/>
        <a:lstStyle/>
        <a:p>
          <a:endParaRPr lang="en-GB"/>
        </a:p>
      </dgm:t>
    </dgm:pt>
    <dgm:pt modelId="{A1F14948-4DD2-4BDE-A132-FED003743CC3}">
      <dgm:prSet phldrT="[Text]"/>
      <dgm:spPr/>
      <dgm:t>
        <a:bodyPr/>
        <a:lstStyle/>
        <a:p>
          <a:r>
            <a:rPr lang="en-GB"/>
            <a:t>Drivers of practice</a:t>
          </a:r>
        </a:p>
      </dgm:t>
    </dgm:pt>
    <dgm:pt modelId="{88004649-022F-4B83-B7BE-766D8B0C82E4}" type="parTrans" cxnId="{5500E1E9-6022-4C74-A20E-3F554D678CD7}">
      <dgm:prSet/>
      <dgm:spPr/>
      <dgm:t>
        <a:bodyPr/>
        <a:lstStyle/>
        <a:p>
          <a:endParaRPr lang="en-GB"/>
        </a:p>
      </dgm:t>
    </dgm:pt>
    <dgm:pt modelId="{6C0FCD26-24B2-4649-8BB4-8AF9DE9F9A8D}" type="sibTrans" cxnId="{5500E1E9-6022-4C74-A20E-3F554D678CD7}">
      <dgm:prSet/>
      <dgm:spPr/>
      <dgm:t>
        <a:bodyPr/>
        <a:lstStyle/>
        <a:p>
          <a:endParaRPr lang="en-GB"/>
        </a:p>
      </dgm:t>
    </dgm:pt>
    <dgm:pt modelId="{ACEAB9E1-3DEC-4D04-B9CB-7D0F87DCDC6B}">
      <dgm:prSet phldrT="[Text]" custT="1"/>
      <dgm:spPr/>
      <dgm:t>
        <a:bodyPr/>
        <a:lstStyle/>
        <a:p>
          <a:r>
            <a:rPr lang="en-GB" sz="900" dirty="0"/>
            <a:t>Regulatory compliance</a:t>
          </a:r>
        </a:p>
      </dgm:t>
    </dgm:pt>
    <dgm:pt modelId="{34F7F3DD-EE75-4EE0-A7CF-462CF01AE391}" type="parTrans" cxnId="{5DB3785D-1499-4368-B015-F616199AD85E}">
      <dgm:prSet/>
      <dgm:spPr/>
      <dgm:t>
        <a:bodyPr/>
        <a:lstStyle/>
        <a:p>
          <a:endParaRPr lang="en-GB"/>
        </a:p>
      </dgm:t>
    </dgm:pt>
    <dgm:pt modelId="{83DB14E1-476D-4146-AF0E-664CC90C94F2}" type="sibTrans" cxnId="{5DB3785D-1499-4368-B015-F616199AD85E}">
      <dgm:prSet/>
      <dgm:spPr/>
      <dgm:t>
        <a:bodyPr/>
        <a:lstStyle/>
        <a:p>
          <a:endParaRPr lang="en-GB"/>
        </a:p>
      </dgm:t>
    </dgm:pt>
    <dgm:pt modelId="{C159F7CF-A2A7-4DC2-8677-78579C981F7C}">
      <dgm:prSet phldrT="[Text]" custT="1"/>
      <dgm:spPr/>
      <dgm:t>
        <a:bodyPr/>
        <a:lstStyle/>
        <a:p>
          <a:r>
            <a:rPr lang="en-GB" sz="900"/>
            <a:t>Good business practice</a:t>
          </a:r>
        </a:p>
      </dgm:t>
    </dgm:pt>
    <dgm:pt modelId="{C74E36EF-8BC3-43F8-883F-F5AD4A809350}" type="parTrans" cxnId="{662FC53E-FD66-47D9-AC1E-4CBB1CC09BCD}">
      <dgm:prSet/>
      <dgm:spPr/>
      <dgm:t>
        <a:bodyPr/>
        <a:lstStyle/>
        <a:p>
          <a:endParaRPr lang="en-GB"/>
        </a:p>
      </dgm:t>
    </dgm:pt>
    <dgm:pt modelId="{3D115DF4-FF83-4816-8462-BC7D2F4EF17B}" type="sibTrans" cxnId="{662FC53E-FD66-47D9-AC1E-4CBB1CC09BCD}">
      <dgm:prSet/>
      <dgm:spPr/>
      <dgm:t>
        <a:bodyPr/>
        <a:lstStyle/>
        <a:p>
          <a:endParaRPr lang="en-GB"/>
        </a:p>
      </dgm:t>
    </dgm:pt>
    <dgm:pt modelId="{1A47B665-5730-4A85-B336-40D6B28961A4}">
      <dgm:prSet phldrT="[Text]" custT="1"/>
      <dgm:spPr/>
      <dgm:t>
        <a:bodyPr/>
        <a:lstStyle/>
        <a:p>
          <a:r>
            <a:rPr lang="en-GB" sz="900" dirty="0"/>
            <a:t>Need for experiential services (services </a:t>
          </a:r>
          <a:r>
            <a:rPr lang="en-GB" sz="900" dirty="0" smtClean="0"/>
            <a:t>which arouse </a:t>
          </a:r>
          <a:r>
            <a:rPr lang="en-GB" sz="900" dirty="0"/>
            <a:t>emotions and are stimulating)</a:t>
          </a:r>
        </a:p>
      </dgm:t>
    </dgm:pt>
    <dgm:pt modelId="{483A8DF5-6F0C-4B7C-BF72-DDCF63FE08AE}" type="parTrans" cxnId="{454D7B03-B1FE-4E5F-9EDD-8BFFDC5544E8}">
      <dgm:prSet/>
      <dgm:spPr/>
      <dgm:t>
        <a:bodyPr/>
        <a:lstStyle/>
        <a:p>
          <a:endParaRPr lang="en-GB"/>
        </a:p>
      </dgm:t>
    </dgm:pt>
    <dgm:pt modelId="{C54C05F7-E621-423D-9EBE-9B1393595B7B}" type="sibTrans" cxnId="{454D7B03-B1FE-4E5F-9EDD-8BFFDC5544E8}">
      <dgm:prSet/>
      <dgm:spPr/>
      <dgm:t>
        <a:bodyPr/>
        <a:lstStyle/>
        <a:p>
          <a:endParaRPr lang="en-GB"/>
        </a:p>
      </dgm:t>
    </dgm:pt>
    <dgm:pt modelId="{28E0297E-020F-46D5-9B94-A5EF6E01F212}">
      <dgm:prSet phldrT="[Text]" custT="1"/>
      <dgm:spPr/>
      <dgm:t>
        <a:bodyPr/>
        <a:lstStyle/>
        <a:p>
          <a:r>
            <a:rPr lang="en-GB" sz="900"/>
            <a:t>Moral and ethical duty</a:t>
          </a:r>
        </a:p>
      </dgm:t>
    </dgm:pt>
    <dgm:pt modelId="{CEE52007-7F12-4061-9F4D-6385083AC198}" type="parTrans" cxnId="{C45E3775-6356-45F0-9149-31F4AE1EED81}">
      <dgm:prSet/>
      <dgm:spPr/>
      <dgm:t>
        <a:bodyPr/>
        <a:lstStyle/>
        <a:p>
          <a:endParaRPr lang="en-GB"/>
        </a:p>
      </dgm:t>
    </dgm:pt>
    <dgm:pt modelId="{2C99D4D0-A112-4ADE-ACDC-EBF9E6EDDD4B}" type="sibTrans" cxnId="{C45E3775-6356-45F0-9149-31F4AE1EED81}">
      <dgm:prSet/>
      <dgm:spPr/>
      <dgm:t>
        <a:bodyPr/>
        <a:lstStyle/>
        <a:p>
          <a:endParaRPr lang="en-GB"/>
        </a:p>
      </dgm:t>
    </dgm:pt>
    <dgm:pt modelId="{FA7652C6-C56C-4F03-A425-70E60FAF73E4}">
      <dgm:prSet phldrT="[Text]" custT="1"/>
      <dgm:spPr/>
      <dgm:t>
        <a:bodyPr/>
        <a:lstStyle/>
        <a:p>
          <a:r>
            <a:rPr lang="en-GB" sz="900" dirty="0"/>
            <a:t>Location of activity </a:t>
          </a:r>
          <a:r>
            <a:rPr lang="en-GB" sz="900" dirty="0" smtClean="0"/>
            <a:t>(e.g. </a:t>
          </a:r>
          <a:r>
            <a:rPr lang="en-GB" sz="900" dirty="0"/>
            <a:t>indoors, </a:t>
          </a:r>
          <a:r>
            <a:rPr lang="en-GB" sz="900" dirty="0" smtClean="0"/>
            <a:t>outdoors, country, </a:t>
          </a:r>
          <a:r>
            <a:rPr lang="en-GB" sz="900" dirty="0"/>
            <a:t>level of development etc.)</a:t>
          </a:r>
        </a:p>
      </dgm:t>
    </dgm:pt>
    <dgm:pt modelId="{E9B42324-6808-419B-8C1F-69D28C96B97B}" type="parTrans" cxnId="{F95374B3-0888-44F3-9EA1-18C554914D97}">
      <dgm:prSet/>
      <dgm:spPr/>
      <dgm:t>
        <a:bodyPr/>
        <a:lstStyle/>
        <a:p>
          <a:endParaRPr lang="en-GB"/>
        </a:p>
      </dgm:t>
    </dgm:pt>
    <dgm:pt modelId="{5AC28832-FC29-4936-9104-451AD802ED5D}" type="sibTrans" cxnId="{F95374B3-0888-44F3-9EA1-18C554914D97}">
      <dgm:prSet/>
      <dgm:spPr/>
      <dgm:t>
        <a:bodyPr/>
        <a:lstStyle/>
        <a:p>
          <a:endParaRPr lang="en-GB"/>
        </a:p>
      </dgm:t>
    </dgm:pt>
    <dgm:pt modelId="{0BD76901-8C76-41D1-A93F-B5E54C03F747}">
      <dgm:prSet phldrT="[Text]" custT="1"/>
      <dgm:spPr/>
      <dgm:t>
        <a:bodyPr/>
        <a:lstStyle/>
        <a:p>
          <a:r>
            <a:rPr lang="en-GB" sz="900" dirty="0"/>
            <a:t>Level of management (</a:t>
          </a:r>
          <a:r>
            <a:rPr lang="en-GB" sz="900" dirty="0" smtClean="0"/>
            <a:t>operational, </a:t>
          </a:r>
          <a:r>
            <a:rPr lang="en-GB" sz="900" dirty="0"/>
            <a:t>strategic or project)</a:t>
          </a:r>
        </a:p>
      </dgm:t>
    </dgm:pt>
    <dgm:pt modelId="{BE8A70BA-0FAA-4840-9DDF-150788BBF5EB}" type="parTrans" cxnId="{41F40A23-1FA0-40F6-9D00-5BD2233B01C5}">
      <dgm:prSet/>
      <dgm:spPr/>
      <dgm:t>
        <a:bodyPr/>
        <a:lstStyle/>
        <a:p>
          <a:endParaRPr lang="en-GB"/>
        </a:p>
      </dgm:t>
    </dgm:pt>
    <dgm:pt modelId="{18B8A9CB-0D94-46BD-BC6D-F6BEB8A6E908}" type="sibTrans" cxnId="{41F40A23-1FA0-40F6-9D00-5BD2233B01C5}">
      <dgm:prSet/>
      <dgm:spPr/>
      <dgm:t>
        <a:bodyPr/>
        <a:lstStyle/>
        <a:p>
          <a:endParaRPr lang="en-GB"/>
        </a:p>
      </dgm:t>
    </dgm:pt>
    <dgm:pt modelId="{8E13D1A4-9E38-453D-B942-439548FA1B63}">
      <dgm:prSet phldrT="[Text]" custT="1"/>
      <dgm:spPr/>
      <dgm:t>
        <a:bodyPr/>
        <a:lstStyle/>
        <a:p>
          <a:r>
            <a:rPr lang="en-GB" sz="900" dirty="0"/>
            <a:t>Sector operated in (public, voluntary, private)</a:t>
          </a:r>
        </a:p>
      </dgm:t>
    </dgm:pt>
    <dgm:pt modelId="{35C8E249-9E5B-4ABB-9875-BD63B9602AC7}" type="parTrans" cxnId="{6ED231D0-FD0E-4776-8864-50AC9E12C0FB}">
      <dgm:prSet/>
      <dgm:spPr/>
      <dgm:t>
        <a:bodyPr/>
        <a:lstStyle/>
        <a:p>
          <a:endParaRPr lang="en-GB"/>
        </a:p>
      </dgm:t>
    </dgm:pt>
    <dgm:pt modelId="{1D75813B-C349-4E0A-9D12-B9F4AD818EFE}" type="sibTrans" cxnId="{6ED231D0-FD0E-4776-8864-50AC9E12C0FB}">
      <dgm:prSet/>
      <dgm:spPr/>
      <dgm:t>
        <a:bodyPr/>
        <a:lstStyle/>
        <a:p>
          <a:endParaRPr lang="en-GB"/>
        </a:p>
      </dgm:t>
    </dgm:pt>
    <dgm:pt modelId="{56705A1E-FE19-4360-808D-E83A4A428C1F}">
      <dgm:prSet phldrT="[Text]" custT="1"/>
      <dgm:spPr/>
      <dgm:t>
        <a:bodyPr/>
        <a:lstStyle/>
        <a:p>
          <a:r>
            <a:rPr lang="en-GB" sz="600" dirty="0"/>
            <a:t> </a:t>
          </a:r>
          <a:r>
            <a:rPr lang="en-GB" sz="900" dirty="0"/>
            <a:t>Examples include event project managers, facility managers, entrepreneurs, tour </a:t>
          </a:r>
          <a:r>
            <a:rPr lang="en-GB" sz="900" dirty="0" smtClean="0"/>
            <a:t>operators,  </a:t>
          </a:r>
          <a:r>
            <a:rPr lang="en-GB" sz="900" dirty="0"/>
            <a:t>etc.</a:t>
          </a:r>
        </a:p>
      </dgm:t>
    </dgm:pt>
    <dgm:pt modelId="{54379BBA-70DE-4ECD-8352-DA07FC725F47}" type="sibTrans" cxnId="{0CBFF390-57B0-40F1-8188-08B251078DC5}">
      <dgm:prSet/>
      <dgm:spPr/>
      <dgm:t>
        <a:bodyPr/>
        <a:lstStyle/>
        <a:p>
          <a:endParaRPr lang="en-GB"/>
        </a:p>
      </dgm:t>
    </dgm:pt>
    <dgm:pt modelId="{A0A708F0-50A0-46BF-9B4B-6A7EAC66AC88}" type="parTrans" cxnId="{0CBFF390-57B0-40F1-8188-08B251078DC5}">
      <dgm:prSet/>
      <dgm:spPr/>
      <dgm:t>
        <a:bodyPr/>
        <a:lstStyle/>
        <a:p>
          <a:endParaRPr lang="en-GB"/>
        </a:p>
      </dgm:t>
    </dgm:pt>
    <dgm:pt modelId="{29CBDD66-A867-4C45-8C03-C0A993FABC93}" type="pres">
      <dgm:prSet presAssocID="{B091D459-79BE-4C16-B1E2-2DD3BE484BBF}" presName="cycleMatrixDiagram" presStyleCnt="0">
        <dgm:presLayoutVars>
          <dgm:chMax val="1"/>
          <dgm:dir/>
          <dgm:animLvl val="lvl"/>
          <dgm:resizeHandles val="exact"/>
        </dgm:presLayoutVars>
      </dgm:prSet>
      <dgm:spPr/>
      <dgm:t>
        <a:bodyPr/>
        <a:lstStyle/>
        <a:p>
          <a:endParaRPr lang="en-GB"/>
        </a:p>
      </dgm:t>
    </dgm:pt>
    <dgm:pt modelId="{28EBF380-5FD1-4D84-AC71-2EE8B2E55B8B}" type="pres">
      <dgm:prSet presAssocID="{B091D459-79BE-4C16-B1E2-2DD3BE484BBF}" presName="children" presStyleCnt="0"/>
      <dgm:spPr/>
    </dgm:pt>
    <dgm:pt modelId="{FF6D6D55-B2FD-4895-9CF9-1D96581FC5B3}" type="pres">
      <dgm:prSet presAssocID="{B091D459-79BE-4C16-B1E2-2DD3BE484BBF}" presName="child1group" presStyleCnt="0"/>
      <dgm:spPr/>
    </dgm:pt>
    <dgm:pt modelId="{BBAB5F9A-54A1-44A9-A7F3-129372F5C5FE}" type="pres">
      <dgm:prSet presAssocID="{B091D459-79BE-4C16-B1E2-2DD3BE484BBF}" presName="child1" presStyleLbl="bgAcc1" presStyleIdx="0" presStyleCnt="4" custScaleY="127666"/>
      <dgm:spPr/>
      <dgm:t>
        <a:bodyPr/>
        <a:lstStyle/>
        <a:p>
          <a:endParaRPr lang="en-GB"/>
        </a:p>
      </dgm:t>
    </dgm:pt>
    <dgm:pt modelId="{4A4807A3-A52D-4B00-BA54-3B282945C0AA}" type="pres">
      <dgm:prSet presAssocID="{B091D459-79BE-4C16-B1E2-2DD3BE484BBF}" presName="child1Text" presStyleLbl="bgAcc1" presStyleIdx="0" presStyleCnt="4">
        <dgm:presLayoutVars>
          <dgm:bulletEnabled val="1"/>
        </dgm:presLayoutVars>
      </dgm:prSet>
      <dgm:spPr/>
      <dgm:t>
        <a:bodyPr/>
        <a:lstStyle/>
        <a:p>
          <a:endParaRPr lang="en-GB"/>
        </a:p>
      </dgm:t>
    </dgm:pt>
    <dgm:pt modelId="{C95CE30C-A71B-4E83-988B-3F45B1B57B72}" type="pres">
      <dgm:prSet presAssocID="{B091D459-79BE-4C16-B1E2-2DD3BE484BBF}" presName="child2group" presStyleCnt="0"/>
      <dgm:spPr/>
    </dgm:pt>
    <dgm:pt modelId="{69287AEB-A00E-4000-97B3-C05B0EFE7008}" type="pres">
      <dgm:prSet presAssocID="{B091D459-79BE-4C16-B1E2-2DD3BE484BBF}" presName="child2" presStyleLbl="bgAcc1" presStyleIdx="1" presStyleCnt="4" custScaleY="129381" custLinFactNeighborX="5748"/>
      <dgm:spPr/>
      <dgm:t>
        <a:bodyPr/>
        <a:lstStyle/>
        <a:p>
          <a:endParaRPr lang="en-GB"/>
        </a:p>
      </dgm:t>
    </dgm:pt>
    <dgm:pt modelId="{1282A449-C221-4544-B668-5EDBFC13AF4E}" type="pres">
      <dgm:prSet presAssocID="{B091D459-79BE-4C16-B1E2-2DD3BE484BBF}" presName="child2Text" presStyleLbl="bgAcc1" presStyleIdx="1" presStyleCnt="4">
        <dgm:presLayoutVars>
          <dgm:bulletEnabled val="1"/>
        </dgm:presLayoutVars>
      </dgm:prSet>
      <dgm:spPr/>
      <dgm:t>
        <a:bodyPr/>
        <a:lstStyle/>
        <a:p>
          <a:endParaRPr lang="en-GB"/>
        </a:p>
      </dgm:t>
    </dgm:pt>
    <dgm:pt modelId="{BA6A892B-24E8-4D26-8589-B28AA0FC3CB4}" type="pres">
      <dgm:prSet presAssocID="{B091D459-79BE-4C16-B1E2-2DD3BE484BBF}" presName="child3group" presStyleCnt="0"/>
      <dgm:spPr/>
    </dgm:pt>
    <dgm:pt modelId="{278406A4-3B45-4EDE-8BDD-83D4C491191A}" type="pres">
      <dgm:prSet presAssocID="{B091D459-79BE-4C16-B1E2-2DD3BE484BBF}" presName="child3" presStyleLbl="bgAcc1" presStyleIdx="2" presStyleCnt="4" custScaleX="107076" custScaleY="142191" custLinFactNeighborX="12216" custLinFactNeighborY="11326"/>
      <dgm:spPr/>
      <dgm:t>
        <a:bodyPr/>
        <a:lstStyle/>
        <a:p>
          <a:endParaRPr lang="en-GB"/>
        </a:p>
      </dgm:t>
    </dgm:pt>
    <dgm:pt modelId="{72E5CC70-61D2-4EBA-8F1B-771047B558CC}" type="pres">
      <dgm:prSet presAssocID="{B091D459-79BE-4C16-B1E2-2DD3BE484BBF}" presName="child3Text" presStyleLbl="bgAcc1" presStyleIdx="2" presStyleCnt="4">
        <dgm:presLayoutVars>
          <dgm:bulletEnabled val="1"/>
        </dgm:presLayoutVars>
      </dgm:prSet>
      <dgm:spPr/>
      <dgm:t>
        <a:bodyPr/>
        <a:lstStyle/>
        <a:p>
          <a:endParaRPr lang="en-GB"/>
        </a:p>
      </dgm:t>
    </dgm:pt>
    <dgm:pt modelId="{16ABACFA-5B5F-4CF1-AC6F-86A5359F05FF}" type="pres">
      <dgm:prSet presAssocID="{B091D459-79BE-4C16-B1E2-2DD3BE484BBF}" presName="child4group" presStyleCnt="0"/>
      <dgm:spPr/>
    </dgm:pt>
    <dgm:pt modelId="{4583F156-601E-43EC-AB5C-968D18269E3F}" type="pres">
      <dgm:prSet presAssocID="{B091D459-79BE-4C16-B1E2-2DD3BE484BBF}" presName="child4" presStyleLbl="bgAcc1" presStyleIdx="3" presStyleCnt="4" custScaleY="129981" custLinFactNeighborX="1769" custLinFactNeighborY="34931"/>
      <dgm:spPr/>
      <dgm:t>
        <a:bodyPr/>
        <a:lstStyle/>
        <a:p>
          <a:endParaRPr lang="en-GB"/>
        </a:p>
      </dgm:t>
    </dgm:pt>
    <dgm:pt modelId="{99240BAD-F5D5-4E46-B726-CE2CE03C381B}" type="pres">
      <dgm:prSet presAssocID="{B091D459-79BE-4C16-B1E2-2DD3BE484BBF}" presName="child4Text" presStyleLbl="bgAcc1" presStyleIdx="3" presStyleCnt="4">
        <dgm:presLayoutVars>
          <dgm:bulletEnabled val="1"/>
        </dgm:presLayoutVars>
      </dgm:prSet>
      <dgm:spPr/>
      <dgm:t>
        <a:bodyPr/>
        <a:lstStyle/>
        <a:p>
          <a:endParaRPr lang="en-GB"/>
        </a:p>
      </dgm:t>
    </dgm:pt>
    <dgm:pt modelId="{1C20CCDA-980E-478A-BB03-989002DB6593}" type="pres">
      <dgm:prSet presAssocID="{B091D459-79BE-4C16-B1E2-2DD3BE484BBF}" presName="childPlaceholder" presStyleCnt="0"/>
      <dgm:spPr/>
    </dgm:pt>
    <dgm:pt modelId="{013A10C5-2400-4A84-A194-DF9DFA730FA4}" type="pres">
      <dgm:prSet presAssocID="{B091D459-79BE-4C16-B1E2-2DD3BE484BBF}" presName="circle" presStyleCnt="0"/>
      <dgm:spPr/>
    </dgm:pt>
    <dgm:pt modelId="{E2A4D223-656C-426A-8965-EB9036A9B61D}" type="pres">
      <dgm:prSet presAssocID="{B091D459-79BE-4C16-B1E2-2DD3BE484BBF}" presName="quadrant1" presStyleLbl="node1" presStyleIdx="0" presStyleCnt="4" custLinFactNeighborX="2402">
        <dgm:presLayoutVars>
          <dgm:chMax val="1"/>
          <dgm:bulletEnabled val="1"/>
        </dgm:presLayoutVars>
      </dgm:prSet>
      <dgm:spPr/>
      <dgm:t>
        <a:bodyPr/>
        <a:lstStyle/>
        <a:p>
          <a:endParaRPr lang="en-GB"/>
        </a:p>
      </dgm:t>
    </dgm:pt>
    <dgm:pt modelId="{EC081749-7F4D-461B-9CCB-FD549A2DA904}" type="pres">
      <dgm:prSet presAssocID="{B091D459-79BE-4C16-B1E2-2DD3BE484BBF}" presName="quadrant2" presStyleLbl="node1" presStyleIdx="1" presStyleCnt="4" custLinFactNeighborX="2402" custLinFactNeighborY="801">
        <dgm:presLayoutVars>
          <dgm:chMax val="1"/>
          <dgm:bulletEnabled val="1"/>
        </dgm:presLayoutVars>
      </dgm:prSet>
      <dgm:spPr/>
      <dgm:t>
        <a:bodyPr/>
        <a:lstStyle/>
        <a:p>
          <a:endParaRPr lang="en-GB"/>
        </a:p>
      </dgm:t>
    </dgm:pt>
    <dgm:pt modelId="{40859DE3-F111-4C71-80E6-6987BCDD21CD}" type="pres">
      <dgm:prSet presAssocID="{B091D459-79BE-4C16-B1E2-2DD3BE484BBF}" presName="quadrant3" presStyleLbl="node1" presStyleIdx="2" presStyleCnt="4" custLinFactNeighborX="-604" custLinFactNeighborY="1209">
        <dgm:presLayoutVars>
          <dgm:chMax val="1"/>
          <dgm:bulletEnabled val="1"/>
        </dgm:presLayoutVars>
      </dgm:prSet>
      <dgm:spPr/>
      <dgm:t>
        <a:bodyPr/>
        <a:lstStyle/>
        <a:p>
          <a:endParaRPr lang="en-GB"/>
        </a:p>
      </dgm:t>
    </dgm:pt>
    <dgm:pt modelId="{1A431534-55B0-493E-9A02-385CF6BF363A}" type="pres">
      <dgm:prSet presAssocID="{B091D459-79BE-4C16-B1E2-2DD3BE484BBF}" presName="quadrant4" presStyleLbl="node1" presStyleIdx="3" presStyleCnt="4">
        <dgm:presLayoutVars>
          <dgm:chMax val="1"/>
          <dgm:bulletEnabled val="1"/>
        </dgm:presLayoutVars>
      </dgm:prSet>
      <dgm:spPr/>
      <dgm:t>
        <a:bodyPr/>
        <a:lstStyle/>
        <a:p>
          <a:endParaRPr lang="en-GB"/>
        </a:p>
      </dgm:t>
    </dgm:pt>
    <dgm:pt modelId="{47D23EAB-31BB-4297-8E8C-2DAE6D3F5363}" type="pres">
      <dgm:prSet presAssocID="{B091D459-79BE-4C16-B1E2-2DD3BE484BBF}" presName="quadrantPlaceholder" presStyleCnt="0"/>
      <dgm:spPr/>
    </dgm:pt>
    <dgm:pt modelId="{3C486D1B-6325-4605-8D75-EE077516E350}" type="pres">
      <dgm:prSet presAssocID="{B091D459-79BE-4C16-B1E2-2DD3BE484BBF}" presName="center1" presStyleLbl="fgShp" presStyleIdx="0" presStyleCnt="2" custScaleX="104348" custScaleY="113512"/>
      <dgm:spPr/>
    </dgm:pt>
    <dgm:pt modelId="{B7F42A8F-9D38-43E7-8B7C-B2AC4A72CBB2}" type="pres">
      <dgm:prSet presAssocID="{B091D459-79BE-4C16-B1E2-2DD3BE484BBF}" presName="center2" presStyleLbl="fgShp" presStyleIdx="1" presStyleCnt="2"/>
      <dgm:spPr/>
    </dgm:pt>
  </dgm:ptLst>
  <dgm:cxnLst>
    <dgm:cxn modelId="{3C65B5DC-7BA3-485B-9FEB-0BC7093E8C80}" type="presOf" srcId="{ACEAB9E1-3DEC-4D04-B9CB-7D0F87DCDC6B}" destId="{4583F156-601E-43EC-AB5C-968D18269E3F}" srcOrd="0" destOrd="0" presId="urn:microsoft.com/office/officeart/2005/8/layout/cycle4"/>
    <dgm:cxn modelId="{F3A3F293-37D2-4C3A-88A8-8C593C09A4A1}" type="presOf" srcId="{56705A1E-FE19-4360-808D-E83A4A428C1F}" destId="{BBAB5F9A-54A1-44A9-A7F3-129372F5C5FE}" srcOrd="0" destOrd="0" presId="urn:microsoft.com/office/officeart/2005/8/layout/cycle4"/>
    <dgm:cxn modelId="{C45E3775-6356-45F0-9149-31F4AE1EED81}" srcId="{A1F14948-4DD2-4BDE-A132-FED003743CC3}" destId="{28E0297E-020F-46D5-9B94-A5EF6E01F212}" srcOrd="3" destOrd="0" parTransId="{CEE52007-7F12-4061-9F4D-6385083AC198}" sibTransId="{2C99D4D0-A112-4ADE-ACDC-EBF9E6EDDD4B}"/>
    <dgm:cxn modelId="{0CBFF390-57B0-40F1-8188-08B251078DC5}" srcId="{5D47E92D-64A4-4C58-81F4-FBEB57400210}" destId="{56705A1E-FE19-4360-808D-E83A4A428C1F}" srcOrd="0" destOrd="0" parTransId="{A0A708F0-50A0-46BF-9B4B-6A7EAC66AC88}" sibTransId="{54379BBA-70DE-4ECD-8352-DA07FC725F47}"/>
    <dgm:cxn modelId="{CAC0315E-3FBA-46AB-B356-C9365FFA46C3}" type="presOf" srcId="{FA7652C6-C56C-4F03-A425-70E60FAF73E4}" destId="{72E5CC70-61D2-4EBA-8F1B-771047B558CC}" srcOrd="1" destOrd="1" presId="urn:microsoft.com/office/officeart/2005/8/layout/cycle4"/>
    <dgm:cxn modelId="{EE3F13FD-4842-4D12-A8D9-0BABF28A7950}" srcId="{B091D459-79BE-4C16-B1E2-2DD3BE484BBF}" destId="{5D47E92D-64A4-4C58-81F4-FBEB57400210}" srcOrd="0" destOrd="0" parTransId="{601C0423-7698-49B0-8C50-E0D8EA3C794F}" sibTransId="{8D4D84D8-991D-4D0E-992E-B1564B9176C9}"/>
    <dgm:cxn modelId="{454D7B03-B1FE-4E5F-9EDD-8BFFDC5544E8}" srcId="{A1F14948-4DD2-4BDE-A132-FED003743CC3}" destId="{1A47B665-5730-4A85-B336-40D6B28961A4}" srcOrd="2" destOrd="0" parTransId="{483A8DF5-6F0C-4B7C-BF72-DDCF63FE08AE}" sibTransId="{C54C05F7-E621-423D-9EBE-9B1393595B7B}"/>
    <dgm:cxn modelId="{28684988-9E2E-4E31-BBE1-1420F1B06C6C}" type="presOf" srcId="{5D47E92D-64A4-4C58-81F4-FBEB57400210}" destId="{E2A4D223-656C-426A-8965-EB9036A9B61D}" srcOrd="0" destOrd="0" presId="urn:microsoft.com/office/officeart/2005/8/layout/cycle4"/>
    <dgm:cxn modelId="{10772578-A8D9-4CE7-AD76-C9DC1B22A86F}" type="presOf" srcId="{B091D459-79BE-4C16-B1E2-2DD3BE484BBF}" destId="{29CBDD66-A867-4C45-8C03-C0A993FABC93}" srcOrd="0" destOrd="0" presId="urn:microsoft.com/office/officeart/2005/8/layout/cycle4"/>
    <dgm:cxn modelId="{05EBA6BD-8EFA-4D4E-A473-298DB811E09F}" type="presOf" srcId="{DFCCC24F-6759-4974-BADE-5E65C44B6530}" destId="{1282A449-C221-4544-B668-5EDBFC13AF4E}" srcOrd="1" destOrd="0" presId="urn:microsoft.com/office/officeart/2005/8/layout/cycle4"/>
    <dgm:cxn modelId="{E5438CB4-2899-4680-9A3C-9A13EB63CB2B}" srcId="{B091D459-79BE-4C16-B1E2-2DD3BE484BBF}" destId="{8C89B9A5-2D76-406A-AE5F-ABA41C1BF0F0}" srcOrd="2" destOrd="0" parTransId="{1B8E77EF-4E30-4DA5-952C-A5699607D622}" sibTransId="{FD42BED0-583B-4DFE-BD57-5845A3065352}"/>
    <dgm:cxn modelId="{EF86121E-7827-4D18-9864-33EC10343A3F}" type="presOf" srcId="{0BD76901-8C76-41D1-A93F-B5E54C03F747}" destId="{278406A4-3B45-4EDE-8BDD-83D4C491191A}" srcOrd="0" destOrd="2" presId="urn:microsoft.com/office/officeart/2005/8/layout/cycle4"/>
    <dgm:cxn modelId="{81360E95-3ADC-41CF-B233-065D30D2B225}" type="presOf" srcId="{1A47B665-5730-4A85-B336-40D6B28961A4}" destId="{4583F156-601E-43EC-AB5C-968D18269E3F}" srcOrd="0" destOrd="2" presId="urn:microsoft.com/office/officeart/2005/8/layout/cycle4"/>
    <dgm:cxn modelId="{38560A82-2222-4F31-AAED-F30EE08F9BF8}" srcId="{8C89B9A5-2D76-406A-AE5F-ABA41C1BF0F0}" destId="{9F7DCB6A-4188-4098-AC53-3D0C8FB9B71C}" srcOrd="0" destOrd="0" parTransId="{EE378865-D61E-453A-8228-D9B5D4D33EBE}" sibTransId="{CFE1D827-FF15-4C09-B5D9-D9226C6CE859}"/>
    <dgm:cxn modelId="{0B6E854F-7025-4A76-ABA6-EF02EFC89C34}" type="presOf" srcId="{972E43A1-49C0-4B93-8FC0-FBF75F59B8E3}" destId="{EC081749-7F4D-461B-9CCB-FD549A2DA904}" srcOrd="0" destOrd="0" presId="urn:microsoft.com/office/officeart/2005/8/layout/cycle4"/>
    <dgm:cxn modelId="{6ED231D0-FD0E-4776-8864-50AC9E12C0FB}" srcId="{8C89B9A5-2D76-406A-AE5F-ABA41C1BF0F0}" destId="{8E13D1A4-9E38-453D-B942-439548FA1B63}" srcOrd="3" destOrd="0" parTransId="{35C8E249-9E5B-4ABB-9875-BD63B9602AC7}" sibTransId="{1D75813B-C349-4E0A-9D12-B9F4AD818EFE}"/>
    <dgm:cxn modelId="{86B0DFF4-B5FE-4383-BB5A-376B6B6C3E15}" type="presOf" srcId="{1A47B665-5730-4A85-B336-40D6B28961A4}" destId="{99240BAD-F5D5-4E46-B726-CE2CE03C381B}" srcOrd="1" destOrd="2" presId="urn:microsoft.com/office/officeart/2005/8/layout/cycle4"/>
    <dgm:cxn modelId="{81BA49D1-6CBE-46F6-B8C7-7C6D20A59C7D}" type="presOf" srcId="{ACEAB9E1-3DEC-4D04-B9CB-7D0F87DCDC6B}" destId="{99240BAD-F5D5-4E46-B726-CE2CE03C381B}" srcOrd="1" destOrd="0" presId="urn:microsoft.com/office/officeart/2005/8/layout/cycle4"/>
    <dgm:cxn modelId="{4C4B9350-3975-4CF8-B458-ECDDD40AA4E6}" type="presOf" srcId="{28E0297E-020F-46D5-9B94-A5EF6E01F212}" destId="{99240BAD-F5D5-4E46-B726-CE2CE03C381B}" srcOrd="1" destOrd="3" presId="urn:microsoft.com/office/officeart/2005/8/layout/cycle4"/>
    <dgm:cxn modelId="{183EE7EA-F380-4EAE-90E6-B3D97E20EC85}" type="presOf" srcId="{C159F7CF-A2A7-4DC2-8677-78579C981F7C}" destId="{4583F156-601E-43EC-AB5C-968D18269E3F}" srcOrd="0" destOrd="1" presId="urn:microsoft.com/office/officeart/2005/8/layout/cycle4"/>
    <dgm:cxn modelId="{A2C1F1D3-5EEA-4852-85C7-79E6D5961C21}" type="presOf" srcId="{8E13D1A4-9E38-453D-B942-439548FA1B63}" destId="{278406A4-3B45-4EDE-8BDD-83D4C491191A}" srcOrd="0" destOrd="3" presId="urn:microsoft.com/office/officeart/2005/8/layout/cycle4"/>
    <dgm:cxn modelId="{81E364CD-F327-4964-8C84-9035AB2FD646}" type="presOf" srcId="{28E0297E-020F-46D5-9B94-A5EF6E01F212}" destId="{4583F156-601E-43EC-AB5C-968D18269E3F}" srcOrd="0" destOrd="3" presId="urn:microsoft.com/office/officeart/2005/8/layout/cycle4"/>
    <dgm:cxn modelId="{662FC53E-FD66-47D9-AC1E-4CBB1CC09BCD}" srcId="{A1F14948-4DD2-4BDE-A132-FED003743CC3}" destId="{C159F7CF-A2A7-4DC2-8677-78579C981F7C}" srcOrd="1" destOrd="0" parTransId="{C74E36EF-8BC3-43F8-883F-F5AD4A809350}" sibTransId="{3D115DF4-FF83-4816-8462-BC7D2F4EF17B}"/>
    <dgm:cxn modelId="{D409AFD2-EF63-439E-A91E-BB33B8D409C9}" type="presOf" srcId="{A1F14948-4DD2-4BDE-A132-FED003743CC3}" destId="{1A431534-55B0-493E-9A02-385CF6BF363A}" srcOrd="0" destOrd="0" presId="urn:microsoft.com/office/officeart/2005/8/layout/cycle4"/>
    <dgm:cxn modelId="{61586B35-746F-4F93-AD0F-D7536EA9DCB7}" type="presOf" srcId="{FA7652C6-C56C-4F03-A425-70E60FAF73E4}" destId="{278406A4-3B45-4EDE-8BDD-83D4C491191A}" srcOrd="0" destOrd="1" presId="urn:microsoft.com/office/officeart/2005/8/layout/cycle4"/>
    <dgm:cxn modelId="{5DB3785D-1499-4368-B015-F616199AD85E}" srcId="{A1F14948-4DD2-4BDE-A132-FED003743CC3}" destId="{ACEAB9E1-3DEC-4D04-B9CB-7D0F87DCDC6B}" srcOrd="0" destOrd="0" parTransId="{34F7F3DD-EE75-4EE0-A7CF-462CF01AE391}" sibTransId="{83DB14E1-476D-4146-AF0E-664CC90C94F2}"/>
    <dgm:cxn modelId="{FCD7D6D5-781C-4959-AE06-F269C492159F}" type="presOf" srcId="{0BD76901-8C76-41D1-A93F-B5E54C03F747}" destId="{72E5CC70-61D2-4EBA-8F1B-771047B558CC}" srcOrd="1" destOrd="2" presId="urn:microsoft.com/office/officeart/2005/8/layout/cycle4"/>
    <dgm:cxn modelId="{CFB81810-DC7D-4A41-BD81-45B27BE0228C}" type="presOf" srcId="{8C89B9A5-2D76-406A-AE5F-ABA41C1BF0F0}" destId="{40859DE3-F111-4C71-80E6-6987BCDD21CD}" srcOrd="0" destOrd="0" presId="urn:microsoft.com/office/officeart/2005/8/layout/cycle4"/>
    <dgm:cxn modelId="{BA77E7C7-B772-40F8-A797-785F2A2D3B70}" type="presOf" srcId="{9F7DCB6A-4188-4098-AC53-3D0C8FB9B71C}" destId="{72E5CC70-61D2-4EBA-8F1B-771047B558CC}" srcOrd="1" destOrd="0" presId="urn:microsoft.com/office/officeart/2005/8/layout/cycle4"/>
    <dgm:cxn modelId="{9EA1173E-CD25-43B7-8C9B-819B30CCF236}" srcId="{972E43A1-49C0-4B93-8FC0-FBF75F59B8E3}" destId="{DFCCC24F-6759-4974-BADE-5E65C44B6530}" srcOrd="0" destOrd="0" parTransId="{FF5F586D-B21D-409D-8D9E-8AFCB73458BD}" sibTransId="{3F5AB51B-8337-4965-8864-76DF221C8D5F}"/>
    <dgm:cxn modelId="{F95374B3-0888-44F3-9EA1-18C554914D97}" srcId="{8C89B9A5-2D76-406A-AE5F-ABA41C1BF0F0}" destId="{FA7652C6-C56C-4F03-A425-70E60FAF73E4}" srcOrd="1" destOrd="0" parTransId="{E9B42324-6808-419B-8C1F-69D28C96B97B}" sibTransId="{5AC28832-FC29-4936-9104-451AD802ED5D}"/>
    <dgm:cxn modelId="{CFD2F0F2-2B24-405D-865B-3B91FD846204}" type="presOf" srcId="{9F7DCB6A-4188-4098-AC53-3D0C8FB9B71C}" destId="{278406A4-3B45-4EDE-8BDD-83D4C491191A}" srcOrd="0" destOrd="0" presId="urn:microsoft.com/office/officeart/2005/8/layout/cycle4"/>
    <dgm:cxn modelId="{3421CC5E-6CEB-46BF-B62C-E7E22178E14E}" type="presOf" srcId="{DFCCC24F-6759-4974-BADE-5E65C44B6530}" destId="{69287AEB-A00E-4000-97B3-C05B0EFE7008}" srcOrd="0" destOrd="0" presId="urn:microsoft.com/office/officeart/2005/8/layout/cycle4"/>
    <dgm:cxn modelId="{E28197E9-66DE-4F1B-8C3A-4B021F1944B9}" type="presOf" srcId="{8E13D1A4-9E38-453D-B942-439548FA1B63}" destId="{72E5CC70-61D2-4EBA-8F1B-771047B558CC}" srcOrd="1" destOrd="3" presId="urn:microsoft.com/office/officeart/2005/8/layout/cycle4"/>
    <dgm:cxn modelId="{3441D575-4DC3-4D68-8B7B-8157BF25AD24}" type="presOf" srcId="{C159F7CF-A2A7-4DC2-8677-78579C981F7C}" destId="{99240BAD-F5D5-4E46-B726-CE2CE03C381B}" srcOrd="1" destOrd="1" presId="urn:microsoft.com/office/officeart/2005/8/layout/cycle4"/>
    <dgm:cxn modelId="{A4781DA2-85DC-4741-8507-A4BCCBBECA2D}" type="presOf" srcId="{56705A1E-FE19-4360-808D-E83A4A428C1F}" destId="{4A4807A3-A52D-4B00-BA54-3B282945C0AA}" srcOrd="1" destOrd="0" presId="urn:microsoft.com/office/officeart/2005/8/layout/cycle4"/>
    <dgm:cxn modelId="{41F40A23-1FA0-40F6-9D00-5BD2233B01C5}" srcId="{8C89B9A5-2D76-406A-AE5F-ABA41C1BF0F0}" destId="{0BD76901-8C76-41D1-A93F-B5E54C03F747}" srcOrd="2" destOrd="0" parTransId="{BE8A70BA-0FAA-4840-9DDF-150788BBF5EB}" sibTransId="{18B8A9CB-0D94-46BD-BC6D-F6BEB8A6E908}"/>
    <dgm:cxn modelId="{0C7E2212-A019-41A4-953D-8CE908BAF64D}" srcId="{B091D459-79BE-4C16-B1E2-2DD3BE484BBF}" destId="{972E43A1-49C0-4B93-8FC0-FBF75F59B8E3}" srcOrd="1" destOrd="0" parTransId="{F2DD7F36-63C8-4694-8DBD-F50609C5A94E}" sibTransId="{3638DE23-0FD4-4C2E-B396-9876FA1281BD}"/>
    <dgm:cxn modelId="{5500E1E9-6022-4C74-A20E-3F554D678CD7}" srcId="{B091D459-79BE-4C16-B1E2-2DD3BE484BBF}" destId="{A1F14948-4DD2-4BDE-A132-FED003743CC3}" srcOrd="3" destOrd="0" parTransId="{88004649-022F-4B83-B7BE-766D8B0C82E4}" sibTransId="{6C0FCD26-24B2-4649-8BB4-8AF9DE9F9A8D}"/>
    <dgm:cxn modelId="{369C7108-7D46-4872-8A1B-FCA45E9AB60B}" type="presParOf" srcId="{29CBDD66-A867-4C45-8C03-C0A993FABC93}" destId="{28EBF380-5FD1-4D84-AC71-2EE8B2E55B8B}" srcOrd="0" destOrd="0" presId="urn:microsoft.com/office/officeart/2005/8/layout/cycle4"/>
    <dgm:cxn modelId="{91F1EFA2-5C90-45F6-ADB3-0C8F96699E8E}" type="presParOf" srcId="{28EBF380-5FD1-4D84-AC71-2EE8B2E55B8B}" destId="{FF6D6D55-B2FD-4895-9CF9-1D96581FC5B3}" srcOrd="0" destOrd="0" presId="urn:microsoft.com/office/officeart/2005/8/layout/cycle4"/>
    <dgm:cxn modelId="{A2CF0F02-7A83-44B0-B5E1-372D8BB9BF4D}" type="presParOf" srcId="{FF6D6D55-B2FD-4895-9CF9-1D96581FC5B3}" destId="{BBAB5F9A-54A1-44A9-A7F3-129372F5C5FE}" srcOrd="0" destOrd="0" presId="urn:microsoft.com/office/officeart/2005/8/layout/cycle4"/>
    <dgm:cxn modelId="{44040BED-B88B-47D0-8922-E887B0DF803C}" type="presParOf" srcId="{FF6D6D55-B2FD-4895-9CF9-1D96581FC5B3}" destId="{4A4807A3-A52D-4B00-BA54-3B282945C0AA}" srcOrd="1" destOrd="0" presId="urn:microsoft.com/office/officeart/2005/8/layout/cycle4"/>
    <dgm:cxn modelId="{FC058FDE-17A2-405D-9D7D-95C439978A15}" type="presParOf" srcId="{28EBF380-5FD1-4D84-AC71-2EE8B2E55B8B}" destId="{C95CE30C-A71B-4E83-988B-3F45B1B57B72}" srcOrd="1" destOrd="0" presId="urn:microsoft.com/office/officeart/2005/8/layout/cycle4"/>
    <dgm:cxn modelId="{F9939E63-DF83-4505-9BE4-0340D0F30081}" type="presParOf" srcId="{C95CE30C-A71B-4E83-988B-3F45B1B57B72}" destId="{69287AEB-A00E-4000-97B3-C05B0EFE7008}" srcOrd="0" destOrd="0" presId="urn:microsoft.com/office/officeart/2005/8/layout/cycle4"/>
    <dgm:cxn modelId="{60ACCCD5-AF28-4B4E-ABCE-310C2E1283CA}" type="presParOf" srcId="{C95CE30C-A71B-4E83-988B-3F45B1B57B72}" destId="{1282A449-C221-4544-B668-5EDBFC13AF4E}" srcOrd="1" destOrd="0" presId="urn:microsoft.com/office/officeart/2005/8/layout/cycle4"/>
    <dgm:cxn modelId="{028BFAC5-E15D-441A-9268-C031F4F80978}" type="presParOf" srcId="{28EBF380-5FD1-4D84-AC71-2EE8B2E55B8B}" destId="{BA6A892B-24E8-4D26-8589-B28AA0FC3CB4}" srcOrd="2" destOrd="0" presId="urn:microsoft.com/office/officeart/2005/8/layout/cycle4"/>
    <dgm:cxn modelId="{951ED726-3D55-4252-8E44-A622FCE67BA7}" type="presParOf" srcId="{BA6A892B-24E8-4D26-8589-B28AA0FC3CB4}" destId="{278406A4-3B45-4EDE-8BDD-83D4C491191A}" srcOrd="0" destOrd="0" presId="urn:microsoft.com/office/officeart/2005/8/layout/cycle4"/>
    <dgm:cxn modelId="{359CCDA5-4FEF-4E07-B041-265322E1BFDE}" type="presParOf" srcId="{BA6A892B-24E8-4D26-8589-B28AA0FC3CB4}" destId="{72E5CC70-61D2-4EBA-8F1B-771047B558CC}" srcOrd="1" destOrd="0" presId="urn:microsoft.com/office/officeart/2005/8/layout/cycle4"/>
    <dgm:cxn modelId="{59582AE2-9CA5-462F-9C9C-0DF5B27D4C2C}" type="presParOf" srcId="{28EBF380-5FD1-4D84-AC71-2EE8B2E55B8B}" destId="{16ABACFA-5B5F-4CF1-AC6F-86A5359F05FF}" srcOrd="3" destOrd="0" presId="urn:microsoft.com/office/officeart/2005/8/layout/cycle4"/>
    <dgm:cxn modelId="{1711A20F-163B-493E-942F-F38C56469C5E}" type="presParOf" srcId="{16ABACFA-5B5F-4CF1-AC6F-86A5359F05FF}" destId="{4583F156-601E-43EC-AB5C-968D18269E3F}" srcOrd="0" destOrd="0" presId="urn:microsoft.com/office/officeart/2005/8/layout/cycle4"/>
    <dgm:cxn modelId="{73F7587A-9F68-4789-B698-07A03BFCE5AD}" type="presParOf" srcId="{16ABACFA-5B5F-4CF1-AC6F-86A5359F05FF}" destId="{99240BAD-F5D5-4E46-B726-CE2CE03C381B}" srcOrd="1" destOrd="0" presId="urn:microsoft.com/office/officeart/2005/8/layout/cycle4"/>
    <dgm:cxn modelId="{847AE07D-C8E2-40D8-BD6D-128E7D4D1008}" type="presParOf" srcId="{28EBF380-5FD1-4D84-AC71-2EE8B2E55B8B}" destId="{1C20CCDA-980E-478A-BB03-989002DB6593}" srcOrd="4" destOrd="0" presId="urn:microsoft.com/office/officeart/2005/8/layout/cycle4"/>
    <dgm:cxn modelId="{9C16C61F-3A65-4450-A8A5-C1E4BD7361FE}" type="presParOf" srcId="{29CBDD66-A867-4C45-8C03-C0A993FABC93}" destId="{013A10C5-2400-4A84-A194-DF9DFA730FA4}" srcOrd="1" destOrd="0" presId="urn:microsoft.com/office/officeart/2005/8/layout/cycle4"/>
    <dgm:cxn modelId="{60C0B192-3DB9-4B9D-9702-564B5A8BAD7B}" type="presParOf" srcId="{013A10C5-2400-4A84-A194-DF9DFA730FA4}" destId="{E2A4D223-656C-426A-8965-EB9036A9B61D}" srcOrd="0" destOrd="0" presId="urn:microsoft.com/office/officeart/2005/8/layout/cycle4"/>
    <dgm:cxn modelId="{7FCB7A7B-54E6-4702-A996-A72188E90244}" type="presParOf" srcId="{013A10C5-2400-4A84-A194-DF9DFA730FA4}" destId="{EC081749-7F4D-461B-9CCB-FD549A2DA904}" srcOrd="1" destOrd="0" presId="urn:microsoft.com/office/officeart/2005/8/layout/cycle4"/>
    <dgm:cxn modelId="{DFF9405B-565A-405E-BAD7-DA63DB46EE9A}" type="presParOf" srcId="{013A10C5-2400-4A84-A194-DF9DFA730FA4}" destId="{40859DE3-F111-4C71-80E6-6987BCDD21CD}" srcOrd="2" destOrd="0" presId="urn:microsoft.com/office/officeart/2005/8/layout/cycle4"/>
    <dgm:cxn modelId="{E4A4B375-4874-493E-911E-2B4C51EFBE7A}" type="presParOf" srcId="{013A10C5-2400-4A84-A194-DF9DFA730FA4}" destId="{1A431534-55B0-493E-9A02-385CF6BF363A}" srcOrd="3" destOrd="0" presId="urn:microsoft.com/office/officeart/2005/8/layout/cycle4"/>
    <dgm:cxn modelId="{7063E98B-700F-41E5-A462-0387A50D916E}" type="presParOf" srcId="{013A10C5-2400-4A84-A194-DF9DFA730FA4}" destId="{47D23EAB-31BB-4297-8E8C-2DAE6D3F5363}" srcOrd="4" destOrd="0" presId="urn:microsoft.com/office/officeart/2005/8/layout/cycle4"/>
    <dgm:cxn modelId="{CA102B86-184E-4067-B21C-8FC05A9130D6}" type="presParOf" srcId="{29CBDD66-A867-4C45-8C03-C0A993FABC93}" destId="{3C486D1B-6325-4605-8D75-EE077516E350}" srcOrd="2" destOrd="0" presId="urn:microsoft.com/office/officeart/2005/8/layout/cycle4"/>
    <dgm:cxn modelId="{16C4610D-D4AB-4D2F-A5CF-00BAA0649828}" type="presParOf" srcId="{29CBDD66-A867-4C45-8C03-C0A993FABC93}" destId="{B7F42A8F-9D38-43E7-8B7C-B2AC4A72CBB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406A4-3B45-4EDE-8BDD-83D4C491191A}">
      <dsp:nvSpPr>
        <dsp:cNvPr id="0" name=""/>
        <dsp:cNvSpPr/>
      </dsp:nvSpPr>
      <dsp:spPr>
        <a:xfrm>
          <a:off x="4015517" y="2593157"/>
          <a:ext cx="2258366" cy="19426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Who is at risk? </a:t>
          </a:r>
        </a:p>
        <a:p>
          <a:pPr marL="57150" lvl="1" indent="-57150" algn="l" defTabSz="400050">
            <a:lnSpc>
              <a:spcPct val="90000"/>
            </a:lnSpc>
            <a:spcBef>
              <a:spcPct val="0"/>
            </a:spcBef>
            <a:spcAft>
              <a:spcPct val="15000"/>
            </a:spcAft>
            <a:buChar char="••"/>
          </a:pPr>
          <a:r>
            <a:rPr lang="en-GB" sz="900" kern="1200" dirty="0"/>
            <a:t>Location of activity </a:t>
          </a:r>
          <a:r>
            <a:rPr lang="en-GB" sz="900" kern="1200" dirty="0" smtClean="0"/>
            <a:t>(e.g. </a:t>
          </a:r>
          <a:r>
            <a:rPr lang="en-GB" sz="900" kern="1200" dirty="0"/>
            <a:t>indoors, </a:t>
          </a:r>
          <a:r>
            <a:rPr lang="en-GB" sz="900" kern="1200" dirty="0" smtClean="0"/>
            <a:t>outdoors, country, </a:t>
          </a:r>
          <a:r>
            <a:rPr lang="en-GB" sz="900" kern="1200" dirty="0"/>
            <a:t>level of development etc.)</a:t>
          </a:r>
        </a:p>
        <a:p>
          <a:pPr marL="57150" lvl="1" indent="-57150" algn="l" defTabSz="400050">
            <a:lnSpc>
              <a:spcPct val="90000"/>
            </a:lnSpc>
            <a:spcBef>
              <a:spcPct val="0"/>
            </a:spcBef>
            <a:spcAft>
              <a:spcPct val="15000"/>
            </a:spcAft>
            <a:buChar char="••"/>
          </a:pPr>
          <a:r>
            <a:rPr lang="en-GB" sz="900" kern="1200" dirty="0"/>
            <a:t>Level of management (</a:t>
          </a:r>
          <a:r>
            <a:rPr lang="en-GB" sz="900" kern="1200" dirty="0" smtClean="0"/>
            <a:t>operational, </a:t>
          </a:r>
          <a:r>
            <a:rPr lang="en-GB" sz="900" kern="1200" dirty="0"/>
            <a:t>strategic or project)</a:t>
          </a:r>
        </a:p>
        <a:p>
          <a:pPr marL="57150" lvl="1" indent="-57150" algn="l" defTabSz="400050">
            <a:lnSpc>
              <a:spcPct val="90000"/>
            </a:lnSpc>
            <a:spcBef>
              <a:spcPct val="0"/>
            </a:spcBef>
            <a:spcAft>
              <a:spcPct val="15000"/>
            </a:spcAft>
            <a:buChar char="••"/>
          </a:pPr>
          <a:r>
            <a:rPr lang="en-GB" sz="900" kern="1200" dirty="0"/>
            <a:t>Sector operated in (public, voluntary, private)</a:t>
          </a:r>
        </a:p>
      </dsp:txBody>
      <dsp:txXfrm>
        <a:off x="4735701" y="3121497"/>
        <a:ext cx="1495508" cy="1371649"/>
      </dsp:txXfrm>
    </dsp:sp>
    <dsp:sp modelId="{4583F156-601E-43EC-AB5C-968D18269E3F}">
      <dsp:nvSpPr>
        <dsp:cNvPr id="0" name=""/>
        <dsp:cNvSpPr/>
      </dsp:nvSpPr>
      <dsp:spPr>
        <a:xfrm>
          <a:off x="428594" y="2676566"/>
          <a:ext cx="2109124" cy="17758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Regulatory compliance</a:t>
          </a:r>
        </a:p>
        <a:p>
          <a:pPr marL="57150" lvl="1" indent="-57150" algn="l" defTabSz="400050">
            <a:lnSpc>
              <a:spcPct val="90000"/>
            </a:lnSpc>
            <a:spcBef>
              <a:spcPct val="0"/>
            </a:spcBef>
            <a:spcAft>
              <a:spcPct val="15000"/>
            </a:spcAft>
            <a:buChar char="••"/>
          </a:pPr>
          <a:r>
            <a:rPr lang="en-GB" sz="900" kern="1200"/>
            <a:t>Good business practice</a:t>
          </a:r>
        </a:p>
        <a:p>
          <a:pPr marL="57150" lvl="1" indent="-57150" algn="l" defTabSz="400050">
            <a:lnSpc>
              <a:spcPct val="90000"/>
            </a:lnSpc>
            <a:spcBef>
              <a:spcPct val="0"/>
            </a:spcBef>
            <a:spcAft>
              <a:spcPct val="15000"/>
            </a:spcAft>
            <a:buChar char="••"/>
          </a:pPr>
          <a:r>
            <a:rPr lang="en-GB" sz="900" kern="1200" dirty="0"/>
            <a:t>Need for experiential services (services </a:t>
          </a:r>
          <a:r>
            <a:rPr lang="en-GB" sz="900" kern="1200" dirty="0" smtClean="0"/>
            <a:t>which arouse </a:t>
          </a:r>
          <a:r>
            <a:rPr lang="en-GB" sz="900" kern="1200" dirty="0"/>
            <a:t>emotions and are stimulating)</a:t>
          </a:r>
        </a:p>
        <a:p>
          <a:pPr marL="57150" lvl="1" indent="-57150" algn="l" defTabSz="400050">
            <a:lnSpc>
              <a:spcPct val="90000"/>
            </a:lnSpc>
            <a:spcBef>
              <a:spcPct val="0"/>
            </a:spcBef>
            <a:spcAft>
              <a:spcPct val="15000"/>
            </a:spcAft>
            <a:buChar char="••"/>
          </a:pPr>
          <a:r>
            <a:rPr lang="en-GB" sz="900" kern="1200"/>
            <a:t>Moral and ethical duty</a:t>
          </a:r>
        </a:p>
      </dsp:txBody>
      <dsp:txXfrm>
        <a:off x="467604" y="3159537"/>
        <a:ext cx="1398367" cy="1253864"/>
      </dsp:txXfrm>
    </dsp:sp>
    <dsp:sp modelId="{69287AEB-A00E-4000-97B3-C05B0EFE7008}">
      <dsp:nvSpPr>
        <dsp:cNvPr id="0" name=""/>
        <dsp:cNvSpPr/>
      </dsp:nvSpPr>
      <dsp:spPr>
        <a:xfrm>
          <a:off x="3953719" y="-222583"/>
          <a:ext cx="2109124" cy="17676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Examples include coaches, instructors, teachers, tour guides, activity </a:t>
          </a:r>
          <a:r>
            <a:rPr lang="en-GB" sz="900" kern="1200" dirty="0" smtClean="0"/>
            <a:t>leaders, etc.</a:t>
          </a:r>
          <a:endParaRPr lang="en-GB" sz="900" kern="1200" dirty="0"/>
        </a:p>
      </dsp:txBody>
      <dsp:txXfrm>
        <a:off x="4625286" y="-183754"/>
        <a:ext cx="1398729" cy="1248078"/>
      </dsp:txXfrm>
    </dsp:sp>
    <dsp:sp modelId="{BBAB5F9A-54A1-44A9-A7F3-129372F5C5FE}">
      <dsp:nvSpPr>
        <dsp:cNvPr id="0" name=""/>
        <dsp:cNvSpPr/>
      </dsp:nvSpPr>
      <dsp:spPr>
        <a:xfrm>
          <a:off x="391283" y="-210868"/>
          <a:ext cx="2109124" cy="17442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57150" lvl="1" indent="-57150" algn="l" defTabSz="266700">
            <a:lnSpc>
              <a:spcPct val="90000"/>
            </a:lnSpc>
            <a:spcBef>
              <a:spcPct val="0"/>
            </a:spcBef>
            <a:spcAft>
              <a:spcPct val="15000"/>
            </a:spcAft>
            <a:buChar char="••"/>
          </a:pPr>
          <a:r>
            <a:rPr lang="en-GB" sz="600" kern="1200" dirty="0"/>
            <a:t> </a:t>
          </a:r>
          <a:r>
            <a:rPr lang="en-GB" sz="900" kern="1200" dirty="0"/>
            <a:t>Examples include event project managers, facility managers, entrepreneurs, tour </a:t>
          </a:r>
          <a:r>
            <a:rPr lang="en-GB" sz="900" kern="1200" dirty="0" smtClean="0"/>
            <a:t>operators,  </a:t>
          </a:r>
          <a:r>
            <a:rPr lang="en-GB" sz="900" kern="1200" dirty="0"/>
            <a:t>etc.</a:t>
          </a:r>
        </a:p>
      </dsp:txBody>
      <dsp:txXfrm>
        <a:off x="429598" y="-172553"/>
        <a:ext cx="1399757" cy="1231532"/>
      </dsp:txXfrm>
    </dsp:sp>
    <dsp:sp modelId="{E2A4D223-656C-426A-8965-EB9036A9B61D}">
      <dsp:nvSpPr>
        <dsp:cNvPr id="0" name=""/>
        <dsp:cNvSpPr/>
      </dsp:nvSpPr>
      <dsp:spPr>
        <a:xfrm>
          <a:off x="1356782" y="265237"/>
          <a:ext cx="1848686" cy="18486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a:t>Planners</a:t>
          </a:r>
        </a:p>
      </dsp:txBody>
      <dsp:txXfrm>
        <a:off x="1898250" y="806705"/>
        <a:ext cx="1307218" cy="1307218"/>
      </dsp:txXfrm>
    </dsp:sp>
    <dsp:sp modelId="{EC081749-7F4D-461B-9CCB-FD549A2DA904}">
      <dsp:nvSpPr>
        <dsp:cNvPr id="0" name=""/>
        <dsp:cNvSpPr/>
      </dsp:nvSpPr>
      <dsp:spPr>
        <a:xfrm rot="5400000">
          <a:off x="3290858" y="280045"/>
          <a:ext cx="1848686" cy="18486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a:t>Deliverers</a:t>
          </a:r>
        </a:p>
      </dsp:txBody>
      <dsp:txXfrm rot="-5400000">
        <a:off x="3290858" y="821513"/>
        <a:ext cx="1307218" cy="1307218"/>
      </dsp:txXfrm>
    </dsp:sp>
    <dsp:sp modelId="{40859DE3-F111-4C71-80E6-6987BCDD21CD}">
      <dsp:nvSpPr>
        <dsp:cNvPr id="0" name=""/>
        <dsp:cNvSpPr/>
      </dsp:nvSpPr>
      <dsp:spPr>
        <a:xfrm rot="10800000">
          <a:off x="3235287" y="2221663"/>
          <a:ext cx="1848686" cy="18486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a:t>Risk exposure </a:t>
          </a:r>
          <a:r>
            <a:rPr lang="en-GB" sz="1900" kern="1200" dirty="0" err="1"/>
            <a:t>modifers</a:t>
          </a:r>
          <a:endParaRPr lang="en-GB" sz="1900" kern="1200" dirty="0"/>
        </a:p>
      </dsp:txBody>
      <dsp:txXfrm rot="10800000">
        <a:off x="3235287" y="2221663"/>
        <a:ext cx="1307218" cy="1307218"/>
      </dsp:txXfrm>
    </dsp:sp>
    <dsp:sp modelId="{1A431534-55B0-493E-9A02-385CF6BF363A}">
      <dsp:nvSpPr>
        <dsp:cNvPr id="0" name=""/>
        <dsp:cNvSpPr/>
      </dsp:nvSpPr>
      <dsp:spPr>
        <a:xfrm rot="16200000">
          <a:off x="1312377" y="2199313"/>
          <a:ext cx="1848686" cy="18486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a:t>Drivers of practice</a:t>
          </a:r>
        </a:p>
      </dsp:txBody>
      <dsp:txXfrm rot="5400000">
        <a:off x="1853845" y="2199313"/>
        <a:ext cx="1307218" cy="1307218"/>
      </dsp:txXfrm>
    </dsp:sp>
    <dsp:sp modelId="{3C486D1B-6325-4605-8D75-EE077516E350}">
      <dsp:nvSpPr>
        <dsp:cNvPr id="0" name=""/>
        <dsp:cNvSpPr/>
      </dsp:nvSpPr>
      <dsp:spPr>
        <a:xfrm>
          <a:off x="2870738" y="1734866"/>
          <a:ext cx="666040" cy="63002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42A8F-9D38-43E7-8B7C-B2AC4A72CBB2}">
      <dsp:nvSpPr>
        <dsp:cNvPr id="0" name=""/>
        <dsp:cNvSpPr/>
      </dsp:nvSpPr>
      <dsp:spPr>
        <a:xfrm rot="10800000">
          <a:off x="2884614" y="1985839"/>
          <a:ext cx="638287" cy="55503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5</a:t>
            </a:fld>
            <a:endParaRPr lang="en-GB"/>
          </a:p>
        </p:txBody>
      </p:sp>
    </p:spTree>
    <p:extLst>
      <p:ext uri="{BB962C8B-B14F-4D97-AF65-F5344CB8AC3E}">
        <p14:creationId xmlns:p14="http://schemas.microsoft.com/office/powerpoint/2010/main" val="131648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7</a:t>
            </a:fld>
            <a:endParaRPr lang="en-GB"/>
          </a:p>
        </p:txBody>
      </p:sp>
    </p:spTree>
    <p:extLst>
      <p:ext uri="{BB962C8B-B14F-4D97-AF65-F5344CB8AC3E}">
        <p14:creationId xmlns:p14="http://schemas.microsoft.com/office/powerpoint/2010/main" val="346422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9</a:t>
            </a:fld>
            <a:endParaRPr lang="en-GB"/>
          </a:p>
        </p:txBody>
      </p:sp>
    </p:spTree>
    <p:extLst>
      <p:ext uri="{BB962C8B-B14F-4D97-AF65-F5344CB8AC3E}">
        <p14:creationId xmlns:p14="http://schemas.microsoft.com/office/powerpoint/2010/main" val="1000732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10</a:t>
            </a:fld>
            <a:endParaRPr lang="en-GB"/>
          </a:p>
        </p:txBody>
      </p:sp>
    </p:spTree>
    <p:extLst>
      <p:ext uri="{BB962C8B-B14F-4D97-AF65-F5344CB8AC3E}">
        <p14:creationId xmlns:p14="http://schemas.microsoft.com/office/powerpoint/2010/main" val="302095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16</a:t>
            </a:fld>
            <a:endParaRPr lang="en-GB"/>
          </a:p>
        </p:txBody>
      </p:sp>
    </p:spTree>
    <p:extLst>
      <p:ext uri="{BB962C8B-B14F-4D97-AF65-F5344CB8AC3E}">
        <p14:creationId xmlns:p14="http://schemas.microsoft.com/office/powerpoint/2010/main" val="2797848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24370C-8B29-4659-BA4F-22B8C201AC1D}" type="slidenum">
              <a:rPr lang="en-US"/>
              <a:pPr>
                <a:defRPr/>
              </a:pPr>
              <a:t>‹#›</a:t>
            </a:fld>
            <a:endParaRPr lang="en-US"/>
          </a:p>
        </p:txBody>
      </p:sp>
    </p:spTree>
    <p:extLst>
      <p:ext uri="{BB962C8B-B14F-4D97-AF65-F5344CB8AC3E}">
        <p14:creationId xmlns:p14="http://schemas.microsoft.com/office/powerpoint/2010/main" val="19539414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 id="21474836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frc.org.uk/getattachment/5e4d12e4-a94f-4186-9d6f-19e17aeb5351/Turnbull-guidance-October-2005.aspx" TargetMode="External"/><Relationship Id="rId2" Type="http://schemas.openxmlformats.org/officeDocument/2006/relationships/hyperlink" Target="http://www.hse.gov.uk/risk/faq.htm"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Risk and Safety Management in the Leisure, </a:t>
            </a:r>
            <a:r>
              <a:rPr lang="en-US" dirty="0" smtClean="0">
                <a:latin typeface="Arial"/>
                <a:cs typeface="Arial"/>
              </a:rPr>
              <a:t>Events, Tourism </a:t>
            </a:r>
            <a:r>
              <a:rPr lang="en-US" dirty="0">
                <a:latin typeface="Arial"/>
                <a:cs typeface="Arial"/>
              </a:rPr>
              <a:t>and </a:t>
            </a:r>
            <a:r>
              <a:rPr lang="en-US" dirty="0" smtClean="0">
                <a:latin typeface="Arial"/>
                <a:cs typeface="Arial"/>
              </a:rPr>
              <a:t>Sports </a:t>
            </a:r>
            <a:r>
              <a:rPr lang="en-US" dirty="0">
                <a:latin typeface="Arial"/>
                <a:cs typeface="Arial"/>
              </a:rPr>
              <a:t>Industries</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WHY IT IS IMPOSSIBLE TO AVOID </a:t>
            </a:r>
            <a:r>
              <a:rPr lang="en-GB" dirty="0" smtClean="0"/>
              <a:t>RISK 4: REGULATORY COMPLAINCE  FOR HEALTH AND SAFETY AND CORPORATE GOOD GOVERNANCE </a:t>
            </a:r>
            <a:endParaRPr lang="en-GB" dirty="0"/>
          </a:p>
        </p:txBody>
      </p:sp>
      <p:sp>
        <p:nvSpPr>
          <p:cNvPr id="4" name="Content Placeholder 3"/>
          <p:cNvSpPr>
            <a:spLocks noGrp="1"/>
          </p:cNvSpPr>
          <p:nvPr>
            <p:ph sz="quarter" idx="14"/>
          </p:nvPr>
        </p:nvSpPr>
        <p:spPr>
          <a:xfrm>
            <a:off x="5233412" y="4598815"/>
            <a:ext cx="3813493" cy="1215096"/>
          </a:xfrm>
        </p:spPr>
        <p:txBody>
          <a:bodyPr>
            <a:normAutofit fontScale="40000" lnSpcReduction="20000"/>
          </a:bodyPr>
          <a:lstStyle/>
          <a:p>
            <a:r>
              <a:rPr lang="en-GB" sz="2800" dirty="0"/>
              <a:t>•</a:t>
            </a:r>
            <a:r>
              <a:rPr lang="en-GB" sz="2800" dirty="0" smtClean="0"/>
              <a:t>‘</a:t>
            </a:r>
            <a:r>
              <a:rPr lang="en-GB" sz="2500" dirty="0" smtClean="0"/>
              <a:t>Are </a:t>
            </a:r>
            <a:r>
              <a:rPr lang="en-GB" sz="2500" dirty="0"/>
              <a:t>the significant internal and external operational, financial, compliance and other </a:t>
            </a:r>
            <a:r>
              <a:rPr lang="en-GB" sz="2500" dirty="0" smtClean="0"/>
              <a:t>risks identified </a:t>
            </a:r>
            <a:r>
              <a:rPr lang="en-GB" sz="2500" dirty="0"/>
              <a:t>and assessed on an ongoing basis? These are likely to include the principal </a:t>
            </a:r>
            <a:r>
              <a:rPr lang="en-GB" sz="2500" dirty="0" smtClean="0"/>
              <a:t>risks identified in the Operating and Financial Review. </a:t>
            </a:r>
          </a:p>
          <a:p>
            <a:r>
              <a:rPr lang="en-GB" sz="2500" dirty="0"/>
              <a:t>• Is there a clear understanding by management and others within </a:t>
            </a:r>
            <a:r>
              <a:rPr lang="en-GB" sz="2500" dirty="0" smtClean="0"/>
              <a:t>   the </a:t>
            </a:r>
            <a:r>
              <a:rPr lang="en-GB" sz="2500" dirty="0"/>
              <a:t>company of what risks </a:t>
            </a:r>
            <a:r>
              <a:rPr lang="en-GB" sz="2500" dirty="0" smtClean="0"/>
              <a:t>are acceptable </a:t>
            </a:r>
            <a:r>
              <a:rPr lang="en-GB" sz="2500" dirty="0"/>
              <a:t>to the board</a:t>
            </a:r>
            <a:r>
              <a:rPr lang="en-GB" sz="2500" dirty="0" smtClean="0"/>
              <a:t>?” (FRC 2005)</a:t>
            </a:r>
            <a:endParaRPr lang="en-GB" sz="2500" dirty="0"/>
          </a:p>
          <a:p>
            <a:endParaRPr lang="en-GB" dirty="0"/>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48" y="1534332"/>
            <a:ext cx="2544762" cy="33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8348" y="5106025"/>
            <a:ext cx="3626603" cy="707886"/>
          </a:xfrm>
          <a:prstGeom prst="rect">
            <a:avLst/>
          </a:prstGeom>
          <a:noFill/>
        </p:spPr>
        <p:txBody>
          <a:bodyPr wrap="square" rtlCol="0">
            <a:spAutoFit/>
          </a:bodyPr>
          <a:lstStyle/>
          <a:p>
            <a:r>
              <a:rPr lang="en-GB" sz="800" dirty="0"/>
              <a:t>‘It </a:t>
            </a:r>
            <a:r>
              <a:rPr lang="en-GB" sz="800" dirty="0" smtClean="0"/>
              <a:t>is a legal requirement for every employer and self-employed person to make an assessment of the health and safety risks arising out of their work. The purpose of the assessment is to identify what needs to be done to control health and safety risks. </a:t>
            </a:r>
            <a:r>
              <a:rPr lang="en-GB" sz="800" i="1" dirty="0" smtClean="0"/>
              <a:t>Regulation 3 of the Management of Health and Safety at Work Regulations 1999</a:t>
            </a:r>
            <a:r>
              <a:rPr lang="en-GB" sz="800" dirty="0" smtClean="0"/>
              <a:t>. ’ HSO (2015)</a:t>
            </a:r>
            <a:endParaRPr lang="en-GB" sz="8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412" y="1534332"/>
            <a:ext cx="2810665" cy="306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549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457200" lvl="1" indent="-457200">
              <a:buFont typeface="Arial" panose="020B0604020202020204" pitchFamily="34" charset="0"/>
              <a:buChar char="•"/>
            </a:pPr>
            <a:r>
              <a:rPr lang="en-GB" b="1" dirty="0"/>
              <a:t>Deliverers of services </a:t>
            </a:r>
            <a:r>
              <a:rPr lang="en-GB" dirty="0"/>
              <a:t>(more operational health and safety </a:t>
            </a:r>
            <a:r>
              <a:rPr lang="en-GB" dirty="0" smtClean="0"/>
              <a:t>focus</a:t>
            </a:r>
            <a:endParaRPr lang="en-GB" dirty="0"/>
          </a:p>
        </p:txBody>
      </p:sp>
      <p:sp>
        <p:nvSpPr>
          <p:cNvPr id="3" name="Title 2"/>
          <p:cNvSpPr>
            <a:spLocks noGrp="1"/>
          </p:cNvSpPr>
          <p:nvPr>
            <p:ph type="title"/>
          </p:nvPr>
        </p:nvSpPr>
        <p:spPr/>
        <p:txBody>
          <a:bodyPr>
            <a:normAutofit fontScale="90000"/>
          </a:bodyPr>
          <a:lstStyle/>
          <a:p>
            <a:r>
              <a:rPr lang="en-GB" dirty="0" smtClean="0"/>
              <a:t>WHO NEEDS TO CONSIDER RISK MANAGEMENT? </a:t>
            </a:r>
            <a:r>
              <a:rPr lang="en-GB" sz="1600" dirty="0" smtClean="0"/>
              <a:t>(SEE FIGURE 1 FOR AN OVERVIEW ON THE NEXT SLIDE)</a:t>
            </a:r>
            <a:endParaRPr lang="en-GB" sz="1600" dirty="0"/>
          </a:p>
        </p:txBody>
      </p:sp>
      <p:sp>
        <p:nvSpPr>
          <p:cNvPr id="4" name="Content Placeholder 3"/>
          <p:cNvSpPr>
            <a:spLocks noGrp="1"/>
          </p:cNvSpPr>
          <p:nvPr>
            <p:ph sz="quarter" idx="14"/>
          </p:nvPr>
        </p:nvSpPr>
        <p:spPr>
          <a:xfrm>
            <a:off x="4699000" y="1272381"/>
            <a:ext cx="3686493" cy="4313237"/>
          </a:xfrm>
        </p:spPr>
        <p:txBody>
          <a:bodyPr/>
          <a:lstStyle/>
          <a:p>
            <a:pPr marL="0" lvl="1" indent="0">
              <a:buNone/>
            </a:pPr>
            <a:r>
              <a:rPr lang="en-GB" b="1" dirty="0" smtClean="0"/>
              <a:t>Planners </a:t>
            </a:r>
            <a:r>
              <a:rPr lang="en-GB" b="1" dirty="0"/>
              <a:t>of services </a:t>
            </a:r>
            <a:r>
              <a:rPr lang="en-GB" dirty="0" smtClean="0"/>
              <a:t>(</a:t>
            </a:r>
            <a:r>
              <a:rPr lang="en-GB" dirty="0"/>
              <a:t>more project and </a:t>
            </a:r>
            <a:r>
              <a:rPr lang="en-GB" dirty="0" smtClean="0"/>
              <a:t>strategic </a:t>
            </a:r>
            <a:r>
              <a:rPr lang="en-GB" dirty="0"/>
              <a:t>focus)</a:t>
            </a:r>
          </a:p>
          <a:p>
            <a:endParaRPr lang="en-GB"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727595"/>
            <a:ext cx="40449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3224213"/>
            <a:ext cx="2785632"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585" y="274639"/>
            <a:ext cx="8370277" cy="639762"/>
          </a:xfrm>
        </p:spPr>
        <p:txBody>
          <a:bodyPr>
            <a:normAutofit/>
          </a:bodyPr>
          <a:lstStyle/>
          <a:p>
            <a:r>
              <a:rPr lang="en-GB" dirty="0" smtClean="0"/>
              <a:t>FIGURE 1: AN OVERVIEW OF THE RISK ENCOUNTER</a:t>
            </a:r>
            <a:endParaRPr lang="en-GB"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087391173"/>
              </p:ext>
            </p:extLst>
          </p:nvPr>
        </p:nvGraphicFramePr>
        <p:xfrm>
          <a:off x="1695474" y="1159046"/>
          <a:ext cx="6407517"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4206240" y="1872788"/>
            <a:ext cx="1406769" cy="369332"/>
          </a:xfrm>
          <a:prstGeom prst="rect">
            <a:avLst/>
          </a:prstGeom>
          <a:noFill/>
        </p:spPr>
        <p:txBody>
          <a:bodyPr wrap="square" rtlCol="0">
            <a:spAutoFit/>
          </a:bodyPr>
          <a:lstStyle/>
          <a:p>
            <a:pPr algn="ctr"/>
            <a:r>
              <a:rPr lang="en-GB" b="1" dirty="0" smtClean="0"/>
              <a:t>ROLES</a:t>
            </a:r>
            <a:endParaRPr lang="en-GB" b="1" dirty="0"/>
          </a:p>
        </p:txBody>
      </p:sp>
      <p:sp>
        <p:nvSpPr>
          <p:cNvPr id="3" name="TextBox 2"/>
          <p:cNvSpPr txBox="1"/>
          <p:nvPr/>
        </p:nvSpPr>
        <p:spPr>
          <a:xfrm>
            <a:off x="4206240" y="4543865"/>
            <a:ext cx="1322363" cy="923330"/>
          </a:xfrm>
          <a:prstGeom prst="rect">
            <a:avLst/>
          </a:prstGeom>
          <a:noFill/>
        </p:spPr>
        <p:txBody>
          <a:bodyPr wrap="square" rtlCol="0">
            <a:spAutoFit/>
          </a:bodyPr>
          <a:lstStyle/>
          <a:p>
            <a:pPr algn="ctr"/>
            <a:r>
              <a:rPr lang="en-GB" b="1" dirty="0" smtClean="0"/>
              <a:t>SHAPERS OF PRACTICE</a:t>
            </a:r>
            <a:endParaRPr lang="en-GB" b="1" dirty="0"/>
          </a:p>
        </p:txBody>
      </p:sp>
    </p:spTree>
    <p:extLst>
      <p:ext uri="{BB962C8B-B14F-4D97-AF65-F5344CB8AC3E}">
        <p14:creationId xmlns:p14="http://schemas.microsoft.com/office/powerpoint/2010/main" val="25820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90843" y="1272381"/>
            <a:ext cx="3981158" cy="4313237"/>
          </a:xfrm>
        </p:spPr>
        <p:txBody>
          <a:bodyPr>
            <a:normAutofit fontScale="85000" lnSpcReduction="10000"/>
          </a:bodyPr>
          <a:lstStyle/>
          <a:p>
            <a:r>
              <a:rPr lang="en-US" sz="3800" b="1" dirty="0"/>
              <a:t>D</a:t>
            </a:r>
            <a:r>
              <a:rPr lang="en-US" sz="3800" b="1" dirty="0" smtClean="0"/>
              <a:t>rivers </a:t>
            </a:r>
            <a:r>
              <a:rPr lang="en-US" sz="3800" b="1" dirty="0"/>
              <a:t>of </a:t>
            </a:r>
            <a:r>
              <a:rPr lang="en-US" sz="3800" b="1" dirty="0" smtClean="0"/>
              <a:t>practice</a:t>
            </a:r>
            <a:r>
              <a:rPr lang="en-US" sz="3800" dirty="0" smtClean="0"/>
              <a:t>:</a:t>
            </a:r>
          </a:p>
          <a:p>
            <a:pPr marL="457200" indent="-457200">
              <a:buFont typeface="Arial" panose="020B0604020202020204" pitchFamily="34" charset="0"/>
              <a:buChar char="•"/>
            </a:pPr>
            <a:r>
              <a:rPr lang="en-US" dirty="0"/>
              <a:t>R</a:t>
            </a:r>
            <a:r>
              <a:rPr lang="en-US" dirty="0" smtClean="0"/>
              <a:t>egulatory compliance;</a:t>
            </a:r>
          </a:p>
          <a:p>
            <a:pPr marL="457200" indent="-457200">
              <a:buFont typeface="Arial" panose="020B0604020202020204" pitchFamily="34" charset="0"/>
              <a:buChar char="•"/>
            </a:pPr>
            <a:r>
              <a:rPr lang="en-US" dirty="0" smtClean="0"/>
              <a:t>desire </a:t>
            </a:r>
            <a:r>
              <a:rPr lang="en-US" dirty="0"/>
              <a:t>for effective </a:t>
            </a:r>
            <a:r>
              <a:rPr lang="en-US" dirty="0" smtClean="0"/>
              <a:t>management;</a:t>
            </a:r>
          </a:p>
          <a:p>
            <a:pPr marL="457200" indent="-457200">
              <a:buFont typeface="Arial" panose="020B0604020202020204" pitchFamily="34" charset="0"/>
              <a:buChar char="•"/>
            </a:pPr>
            <a:r>
              <a:rPr lang="en-US" dirty="0" smtClean="0"/>
              <a:t> </a:t>
            </a:r>
            <a:r>
              <a:rPr lang="en-US" dirty="0"/>
              <a:t>offering services which give </a:t>
            </a:r>
            <a:r>
              <a:rPr lang="en-US" dirty="0" smtClean="0"/>
              <a:t>satisfaction;</a:t>
            </a:r>
          </a:p>
          <a:p>
            <a:pPr marL="457200" indent="-457200">
              <a:buFont typeface="Arial" panose="020B0604020202020204" pitchFamily="34" charset="0"/>
              <a:buChar char="•"/>
            </a:pPr>
            <a:r>
              <a:rPr lang="en-US" dirty="0" smtClean="0"/>
              <a:t>a </a:t>
            </a:r>
            <a:r>
              <a:rPr lang="en-US" dirty="0"/>
              <a:t>sense of morality and behaving ethically.  </a:t>
            </a:r>
            <a:endParaRPr lang="en-GB" dirty="0"/>
          </a:p>
        </p:txBody>
      </p:sp>
      <p:sp>
        <p:nvSpPr>
          <p:cNvPr id="3" name="Title 2"/>
          <p:cNvSpPr>
            <a:spLocks noGrp="1"/>
          </p:cNvSpPr>
          <p:nvPr>
            <p:ph type="title"/>
          </p:nvPr>
        </p:nvSpPr>
        <p:spPr/>
        <p:txBody>
          <a:bodyPr/>
          <a:lstStyle/>
          <a:p>
            <a:r>
              <a:rPr lang="en-GB" dirty="0" smtClean="0"/>
              <a:t>WHAT SHAPES THE  RISK ENCOUNTER?</a:t>
            </a:r>
            <a:endParaRPr lang="en-GB" dirty="0"/>
          </a:p>
        </p:txBody>
      </p:sp>
      <p:sp>
        <p:nvSpPr>
          <p:cNvPr id="4" name="Content Placeholder 3"/>
          <p:cNvSpPr>
            <a:spLocks noGrp="1"/>
          </p:cNvSpPr>
          <p:nvPr>
            <p:ph sz="quarter" idx="14"/>
          </p:nvPr>
        </p:nvSpPr>
        <p:spPr>
          <a:xfrm>
            <a:off x="4572000" y="1272381"/>
            <a:ext cx="4346917" cy="4313237"/>
          </a:xfrm>
        </p:spPr>
        <p:txBody>
          <a:bodyPr>
            <a:normAutofit/>
          </a:bodyPr>
          <a:lstStyle/>
          <a:p>
            <a:r>
              <a:rPr lang="en-US" b="1" dirty="0"/>
              <a:t>R</a:t>
            </a:r>
            <a:r>
              <a:rPr lang="en-US" b="1" dirty="0" smtClean="0"/>
              <a:t>isk exposure modifiers:</a:t>
            </a:r>
          </a:p>
          <a:p>
            <a:pPr marL="457200" indent="-457200">
              <a:buFont typeface="Arial" panose="020B0604020202020204" pitchFamily="34" charset="0"/>
              <a:buChar char="•"/>
            </a:pPr>
            <a:r>
              <a:rPr lang="en-US" sz="2700" dirty="0" smtClean="0"/>
              <a:t>type </a:t>
            </a:r>
            <a:r>
              <a:rPr lang="en-US" sz="2700" dirty="0"/>
              <a:t>of </a:t>
            </a:r>
            <a:r>
              <a:rPr lang="en-US" sz="2700" dirty="0" smtClean="0"/>
              <a:t>organization;</a:t>
            </a:r>
          </a:p>
          <a:p>
            <a:pPr marL="457200" indent="-457200">
              <a:buFont typeface="Arial" panose="020B0604020202020204" pitchFamily="34" charset="0"/>
              <a:buChar char="•"/>
            </a:pPr>
            <a:r>
              <a:rPr lang="en-US" sz="2700" dirty="0" smtClean="0"/>
              <a:t>nature </a:t>
            </a:r>
            <a:r>
              <a:rPr lang="en-US" sz="2700" dirty="0"/>
              <a:t>of the </a:t>
            </a:r>
            <a:r>
              <a:rPr lang="en-US" sz="2700" dirty="0" smtClean="0"/>
              <a:t>clients;</a:t>
            </a:r>
          </a:p>
          <a:p>
            <a:pPr marL="457200" indent="-457200">
              <a:buFont typeface="Arial" panose="020B0604020202020204" pitchFamily="34" charset="0"/>
              <a:buChar char="•"/>
            </a:pPr>
            <a:r>
              <a:rPr lang="en-US" sz="2700" dirty="0"/>
              <a:t>s</a:t>
            </a:r>
            <a:r>
              <a:rPr lang="en-US" sz="2700" dirty="0" smtClean="0"/>
              <a:t>ize of the stake</a:t>
            </a:r>
            <a:r>
              <a:rPr lang="en-US" sz="2700" dirty="0"/>
              <a:t>.</a:t>
            </a:r>
            <a:endParaRPr lang="en-US" sz="2700" dirty="0" smtClean="0"/>
          </a:p>
        </p:txBody>
      </p:sp>
      <p:sp>
        <p:nvSpPr>
          <p:cNvPr id="5" name="TextBox 4"/>
          <p:cNvSpPr txBox="1"/>
          <p:nvPr/>
        </p:nvSpPr>
        <p:spPr>
          <a:xfrm>
            <a:off x="1589649" y="5261317"/>
            <a:ext cx="5767754" cy="369332"/>
          </a:xfrm>
          <a:prstGeom prst="rect">
            <a:avLst/>
          </a:prstGeom>
          <a:noFill/>
        </p:spPr>
        <p:txBody>
          <a:bodyPr wrap="square" rtlCol="0">
            <a:spAutoFit/>
          </a:bodyPr>
          <a:lstStyle/>
          <a:p>
            <a:pPr algn="ctr"/>
            <a:r>
              <a:rPr lang="en-GB" b="1" dirty="0" smtClean="0"/>
              <a:t>See Figure 1 for an overview</a:t>
            </a:r>
            <a:endParaRPr lang="en-GB" b="1" dirty="0"/>
          </a:p>
        </p:txBody>
      </p:sp>
    </p:spTree>
    <p:extLst>
      <p:ext uri="{BB962C8B-B14F-4D97-AF65-F5344CB8AC3E}">
        <p14:creationId xmlns:p14="http://schemas.microsoft.com/office/powerpoint/2010/main" val="3493375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02301" y="1272381"/>
            <a:ext cx="4369699" cy="4313237"/>
          </a:xfrm>
        </p:spPr>
        <p:txBody>
          <a:bodyPr>
            <a:normAutofit fontScale="47500" lnSpcReduction="20000"/>
          </a:bodyPr>
          <a:lstStyle/>
          <a:p>
            <a:pPr lvl="0"/>
            <a:r>
              <a:rPr lang="en-US" sz="5900" b="1" dirty="0"/>
              <a:t>The health and safety </a:t>
            </a:r>
            <a:r>
              <a:rPr lang="en-US" sz="5900" b="1" dirty="0" smtClean="0"/>
              <a:t>level</a:t>
            </a:r>
            <a:endParaRPr lang="en-US" sz="5900" dirty="0"/>
          </a:p>
          <a:p>
            <a:pPr lvl="0"/>
            <a:endParaRPr lang="en-US" dirty="0" smtClean="0"/>
          </a:p>
          <a:p>
            <a:pPr lvl="0"/>
            <a:r>
              <a:rPr lang="en-US" sz="3000" dirty="0" smtClean="0"/>
              <a:t>For </a:t>
            </a:r>
            <a:r>
              <a:rPr lang="en-US" sz="3000" dirty="0"/>
              <a:t>many countries, such as the USA, </a:t>
            </a:r>
            <a:r>
              <a:rPr lang="en-US" sz="3000" dirty="0" smtClean="0"/>
              <a:t>UK and Australia, legislation </a:t>
            </a:r>
            <a:r>
              <a:rPr lang="en-US" sz="3000" dirty="0"/>
              <a:t>relating to work or occupational health and safety can mean </a:t>
            </a:r>
            <a:r>
              <a:rPr lang="en-US" sz="3000" dirty="0" smtClean="0"/>
              <a:t>a </a:t>
            </a:r>
            <a:r>
              <a:rPr lang="en-US" sz="3000" dirty="0"/>
              <a:t>legal requirement to engage with some form of risk or hazard assessment exercise. </a:t>
            </a:r>
            <a:endParaRPr lang="en-US" sz="3000" dirty="0" smtClean="0"/>
          </a:p>
          <a:p>
            <a:pPr lvl="0"/>
            <a:endParaRPr lang="en-US" b="1" dirty="0"/>
          </a:p>
          <a:p>
            <a:pPr lvl="0"/>
            <a:r>
              <a:rPr lang="en-US" sz="5900" b="1" dirty="0" smtClean="0"/>
              <a:t>The </a:t>
            </a:r>
            <a:r>
              <a:rPr lang="en-US" sz="5900" b="1" dirty="0"/>
              <a:t>operational management </a:t>
            </a:r>
            <a:r>
              <a:rPr lang="en-US" sz="5900" b="1" dirty="0" smtClean="0"/>
              <a:t>level</a:t>
            </a:r>
            <a:r>
              <a:rPr lang="en-US" sz="5900" dirty="0" smtClean="0"/>
              <a:t> </a:t>
            </a:r>
          </a:p>
          <a:p>
            <a:pPr lvl="0"/>
            <a:endParaRPr lang="en-US" dirty="0" smtClean="0"/>
          </a:p>
          <a:p>
            <a:pPr lvl="0"/>
            <a:r>
              <a:rPr lang="en-US" sz="3000" dirty="0" smtClean="0"/>
              <a:t>Related </a:t>
            </a:r>
            <a:r>
              <a:rPr lang="en-US" sz="3000" dirty="0"/>
              <a:t>to safety risk management, but </a:t>
            </a:r>
            <a:r>
              <a:rPr lang="en-US" sz="3000" dirty="0" smtClean="0"/>
              <a:t>involves a </a:t>
            </a:r>
            <a:r>
              <a:rPr lang="en-US" sz="3000" dirty="0"/>
              <a:t>broader range of issues, such as </a:t>
            </a:r>
            <a:r>
              <a:rPr lang="en-US" sz="3000" dirty="0" smtClean="0"/>
              <a:t>which factors </a:t>
            </a:r>
            <a:r>
              <a:rPr lang="en-US" sz="3000" dirty="0"/>
              <a:t>can lead to the risks of services being cancelled, or customers receiving a poor quality service. </a:t>
            </a:r>
            <a:r>
              <a:rPr lang="en-US" sz="3000" dirty="0" smtClean="0"/>
              <a:t>It is intimately related to quality assurance systems.</a:t>
            </a:r>
            <a:endParaRPr lang="en-GB" sz="3000" dirty="0"/>
          </a:p>
        </p:txBody>
      </p:sp>
      <p:sp>
        <p:nvSpPr>
          <p:cNvPr id="3" name="Title 2"/>
          <p:cNvSpPr>
            <a:spLocks noGrp="1"/>
          </p:cNvSpPr>
          <p:nvPr>
            <p:ph type="title"/>
          </p:nvPr>
        </p:nvSpPr>
        <p:spPr>
          <a:xfrm>
            <a:off x="392746" y="274638"/>
            <a:ext cx="8751254" cy="997743"/>
          </a:xfrm>
        </p:spPr>
        <p:txBody>
          <a:bodyPr>
            <a:noAutofit/>
          </a:bodyPr>
          <a:lstStyle/>
          <a:p>
            <a:r>
              <a:rPr lang="en-GB" sz="3200" dirty="0" smtClean="0"/>
              <a:t>RISK ENCOUNTER IS ALSO SHAPED BY THE LEVEL OF MANAGEMENT</a:t>
            </a:r>
            <a:br>
              <a:rPr lang="en-GB" sz="3200" dirty="0" smtClean="0"/>
            </a:br>
            <a:endParaRPr lang="en-GB" sz="3200" dirty="0"/>
          </a:p>
        </p:txBody>
      </p:sp>
      <p:sp>
        <p:nvSpPr>
          <p:cNvPr id="4" name="Content Placeholder 3"/>
          <p:cNvSpPr>
            <a:spLocks noGrp="1"/>
          </p:cNvSpPr>
          <p:nvPr>
            <p:ph sz="quarter" idx="14"/>
          </p:nvPr>
        </p:nvSpPr>
        <p:spPr>
          <a:xfrm>
            <a:off x="4572000" y="1272381"/>
            <a:ext cx="4224042" cy="4313237"/>
          </a:xfrm>
        </p:spPr>
        <p:txBody>
          <a:bodyPr>
            <a:normAutofit fontScale="25000" lnSpcReduction="20000"/>
          </a:bodyPr>
          <a:lstStyle/>
          <a:p>
            <a:r>
              <a:rPr lang="en-US" sz="8600" b="1" dirty="0"/>
              <a:t>The project management </a:t>
            </a:r>
            <a:r>
              <a:rPr lang="en-US" sz="8600" b="1" dirty="0" smtClean="0"/>
              <a:t>level</a:t>
            </a:r>
            <a:r>
              <a:rPr lang="en-US" sz="8600" dirty="0" smtClean="0"/>
              <a:t> </a:t>
            </a:r>
          </a:p>
          <a:p>
            <a:endParaRPr lang="en-US" dirty="0" smtClean="0"/>
          </a:p>
          <a:p>
            <a:r>
              <a:rPr lang="en-US" sz="5600" dirty="0"/>
              <a:t>Project Management Institute (PMBOK 2004) argue that risk analysis has become increasingly important in project management. Again, there is no formal legal requirement to engage with risk management in project management, but it is seen as good </a:t>
            </a:r>
            <a:r>
              <a:rPr lang="en-US" sz="5600" dirty="0" smtClean="0"/>
              <a:t>practice. If </a:t>
            </a:r>
            <a:r>
              <a:rPr lang="en-US" sz="5600" dirty="0"/>
              <a:t>projects fail because of failures to identify </a:t>
            </a:r>
            <a:r>
              <a:rPr lang="en-US" sz="5600" dirty="0" smtClean="0"/>
              <a:t>and </a:t>
            </a:r>
            <a:r>
              <a:rPr lang="en-US" sz="5600" dirty="0"/>
              <a:t>manage </a:t>
            </a:r>
            <a:r>
              <a:rPr lang="en-US" sz="5600" dirty="0" smtClean="0"/>
              <a:t>risk, </a:t>
            </a:r>
            <a:r>
              <a:rPr lang="en-US" sz="5600" dirty="0"/>
              <a:t>there could be scope for litigation</a:t>
            </a:r>
            <a:r>
              <a:rPr lang="en-US" sz="5600" dirty="0" smtClean="0"/>
              <a:t>.</a:t>
            </a:r>
          </a:p>
          <a:p>
            <a:endParaRPr lang="en-US" b="1" dirty="0"/>
          </a:p>
          <a:p>
            <a:r>
              <a:rPr lang="en-US" sz="8600" b="1" dirty="0" smtClean="0"/>
              <a:t>The </a:t>
            </a:r>
            <a:r>
              <a:rPr lang="en-US" sz="8600" b="1" dirty="0"/>
              <a:t>strategic management </a:t>
            </a:r>
            <a:r>
              <a:rPr lang="en-US" sz="8600" b="1" dirty="0" smtClean="0"/>
              <a:t>level</a:t>
            </a:r>
            <a:endParaRPr lang="en-US" sz="8600" dirty="0" smtClean="0"/>
          </a:p>
          <a:p>
            <a:endParaRPr lang="en-US" dirty="0" smtClean="0"/>
          </a:p>
          <a:p>
            <a:r>
              <a:rPr lang="en-US" sz="5600" dirty="0" smtClean="0"/>
              <a:t>At </a:t>
            </a:r>
            <a:r>
              <a:rPr lang="en-US" sz="5600" dirty="0"/>
              <a:t>a strategic level, the need to engage with risk management is embedded in practices and regulations relating to good corporate governance (</a:t>
            </a:r>
            <a:r>
              <a:rPr lang="en-US" sz="5600" dirty="0" err="1"/>
              <a:t>i.e</a:t>
            </a:r>
            <a:r>
              <a:rPr lang="en-US" sz="5600" dirty="0"/>
              <a:t> the rules and regulations which shape how </a:t>
            </a:r>
            <a:r>
              <a:rPr lang="en-US" sz="5600" dirty="0" smtClean="0"/>
              <a:t>businesses </a:t>
            </a:r>
            <a:r>
              <a:rPr lang="en-US" sz="5600" dirty="0"/>
              <a:t>or </a:t>
            </a:r>
            <a:r>
              <a:rPr lang="en-US" sz="5600" dirty="0" smtClean="0"/>
              <a:t>organizations are managed </a:t>
            </a:r>
            <a:r>
              <a:rPr lang="en-US" sz="5600" dirty="0"/>
              <a:t>and directed). There are now regulations which have developed in different countries (</a:t>
            </a:r>
            <a:r>
              <a:rPr lang="en-US" sz="5600" dirty="0" err="1"/>
              <a:t>e.g</a:t>
            </a:r>
            <a:r>
              <a:rPr lang="en-US" sz="5600" dirty="0"/>
              <a:t> </a:t>
            </a:r>
            <a:r>
              <a:rPr lang="en-US" sz="5600" dirty="0" smtClean="0"/>
              <a:t>the </a:t>
            </a:r>
            <a:r>
              <a:rPr lang="en-US" sz="5600" dirty="0"/>
              <a:t>2002 Sarbanes-</a:t>
            </a:r>
            <a:r>
              <a:rPr lang="en-US" sz="5600" dirty="0" err="1"/>
              <a:t>Oxely</a:t>
            </a:r>
            <a:r>
              <a:rPr lang="en-US" sz="5600" dirty="0"/>
              <a:t> </a:t>
            </a:r>
            <a:r>
              <a:rPr lang="en-US" sz="5600" dirty="0" smtClean="0"/>
              <a:t>Act (USA), </a:t>
            </a:r>
            <a:r>
              <a:rPr lang="en-US" sz="5600" dirty="0"/>
              <a:t>or in the </a:t>
            </a:r>
            <a:r>
              <a:rPr lang="en-US" sz="5600" dirty="0" err="1" smtClean="0"/>
              <a:t>Turnball</a:t>
            </a:r>
            <a:r>
              <a:rPr lang="en-US" sz="5600" dirty="0" smtClean="0"/>
              <a:t> report (UK)).</a:t>
            </a:r>
            <a:endParaRPr lang="en-GB" sz="5600" dirty="0"/>
          </a:p>
        </p:txBody>
      </p:sp>
    </p:spTree>
    <p:extLst>
      <p:ext uri="{BB962C8B-B14F-4D97-AF65-F5344CB8AC3E}">
        <p14:creationId xmlns:p14="http://schemas.microsoft.com/office/powerpoint/2010/main" val="342739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10310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457200" indent="-457200">
              <a:buFont typeface="Arial" panose="020B0604020202020204" pitchFamily="34" charset="0"/>
              <a:buChar char="•"/>
            </a:pPr>
            <a:r>
              <a:rPr lang="en-US" dirty="0"/>
              <a:t>Risk for people working in the adventure, </a:t>
            </a:r>
            <a:r>
              <a:rPr lang="en-US" dirty="0" smtClean="0"/>
              <a:t>leisure, event</a:t>
            </a:r>
            <a:r>
              <a:rPr lang="en-US" dirty="0"/>
              <a:t>, </a:t>
            </a:r>
            <a:r>
              <a:rPr lang="en-US" dirty="0" smtClean="0"/>
              <a:t>tourism or sport </a:t>
            </a:r>
            <a:r>
              <a:rPr lang="en-US" dirty="0"/>
              <a:t>industries is impossible to ignore</a:t>
            </a:r>
            <a:r>
              <a:rPr lang="en-US" dirty="0" smtClean="0"/>
              <a:t>.</a:t>
            </a:r>
          </a:p>
          <a:p>
            <a:pPr marL="457200" indent="-457200">
              <a:buFont typeface="Arial" panose="020B0604020202020204" pitchFamily="34" charset="0"/>
              <a:buChar char="•"/>
            </a:pPr>
            <a:r>
              <a:rPr lang="en-US" dirty="0"/>
              <a:t>It is something used at all levels of </a:t>
            </a:r>
            <a:r>
              <a:rPr lang="en-US" dirty="0" smtClean="0"/>
              <a:t>management.</a:t>
            </a:r>
          </a:p>
          <a:p>
            <a:pPr marL="457200" indent="-457200">
              <a:buFont typeface="Arial" panose="020B0604020202020204" pitchFamily="34" charset="0"/>
              <a:buChar char="•"/>
            </a:pPr>
            <a:r>
              <a:rPr lang="en-US" dirty="0"/>
              <a:t>In terms of variations from around the world, whilst the regulations differ, some of the underlying principles of risk management can be remarkably </a:t>
            </a:r>
            <a:r>
              <a:rPr lang="en-US" dirty="0" smtClean="0"/>
              <a:t>similar (see Chapter 2 definitions lecture)</a:t>
            </a:r>
            <a:endParaRPr lang="en-GB" dirty="0"/>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3052892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42442" y="1272381"/>
            <a:ext cx="7843052" cy="4313237"/>
          </a:xfrm>
        </p:spPr>
        <p:txBody>
          <a:bodyPr>
            <a:normAutofit fontScale="85000" lnSpcReduction="10000"/>
          </a:bodyPr>
          <a:lstStyle/>
          <a:p>
            <a:pPr marL="457200" indent="-457200">
              <a:buFont typeface="Arial" panose="020B0604020202020204" pitchFamily="34" charset="0"/>
              <a:buChar char="•"/>
            </a:pPr>
            <a:r>
              <a:rPr lang="en-US" sz="2400" dirty="0"/>
              <a:t>Bernstein, P. (1998), </a:t>
            </a:r>
            <a:r>
              <a:rPr lang="en-US" sz="2400" i="1" dirty="0"/>
              <a:t>Against the </a:t>
            </a:r>
            <a:r>
              <a:rPr lang="en-US" sz="2400" i="1" dirty="0" smtClean="0"/>
              <a:t>Gods</a:t>
            </a:r>
            <a:r>
              <a:rPr lang="en-US" sz="2400" i="1" dirty="0"/>
              <a:t>: </a:t>
            </a:r>
            <a:r>
              <a:rPr lang="en-US" sz="2400" i="1" dirty="0" smtClean="0"/>
              <a:t>The Remarkable Story </a:t>
            </a:r>
            <a:r>
              <a:rPr lang="en-US" sz="2400" i="1" dirty="0"/>
              <a:t>of </a:t>
            </a:r>
            <a:r>
              <a:rPr lang="en-US" sz="2400" i="1" dirty="0" smtClean="0"/>
              <a:t>Risk</a:t>
            </a:r>
            <a:r>
              <a:rPr lang="en-US" sz="2400" i="1" dirty="0"/>
              <a:t>, </a:t>
            </a:r>
            <a:r>
              <a:rPr lang="en-US" sz="2400" dirty="0"/>
              <a:t>Wiley and Sons, </a:t>
            </a:r>
            <a:r>
              <a:rPr lang="en-US" sz="2400" dirty="0" err="1" smtClean="0"/>
              <a:t>Chichester</a:t>
            </a:r>
            <a:r>
              <a:rPr lang="en-US" sz="2400" dirty="0" smtClean="0"/>
              <a:t>.</a:t>
            </a:r>
          </a:p>
          <a:p>
            <a:pPr marL="457200" indent="-457200">
              <a:buFont typeface="Arial" panose="020B0604020202020204" pitchFamily="34" charset="0"/>
              <a:buChar char="•"/>
            </a:pPr>
            <a:r>
              <a:rPr lang="en-US" sz="2400" dirty="0" smtClean="0"/>
              <a:t>Handy</a:t>
            </a:r>
            <a:r>
              <a:rPr lang="en-US" sz="2400" dirty="0"/>
              <a:t>, C. (1999) </a:t>
            </a:r>
            <a:r>
              <a:rPr lang="en-US" sz="2400" i="1" dirty="0"/>
              <a:t>Beyond </a:t>
            </a:r>
            <a:r>
              <a:rPr lang="en-US" sz="2400" i="1" dirty="0" smtClean="0"/>
              <a:t>Certainty: </a:t>
            </a:r>
            <a:r>
              <a:rPr lang="en-US" sz="2400" i="1" dirty="0"/>
              <a:t>The </a:t>
            </a:r>
            <a:r>
              <a:rPr lang="en-US" sz="2400" i="1" dirty="0" smtClean="0"/>
              <a:t>Changing Worlds </a:t>
            </a:r>
            <a:r>
              <a:rPr lang="en-US" sz="2400" i="1" dirty="0"/>
              <a:t>of </a:t>
            </a:r>
            <a:r>
              <a:rPr lang="en-US" sz="2400" i="1" dirty="0" smtClean="0"/>
              <a:t>Organizations, </a:t>
            </a:r>
            <a:r>
              <a:rPr lang="en-US" sz="2400" dirty="0" smtClean="0"/>
              <a:t>Harvard </a:t>
            </a:r>
            <a:r>
              <a:rPr lang="en-US" sz="2400" dirty="0"/>
              <a:t>Business </a:t>
            </a:r>
            <a:r>
              <a:rPr lang="en-US" sz="2400" dirty="0" smtClean="0"/>
              <a:t>School, Boston</a:t>
            </a:r>
            <a:r>
              <a:rPr lang="en-US" sz="2400" dirty="0"/>
              <a:t>.</a:t>
            </a:r>
            <a:endParaRPr lang="en-GB" sz="2400" dirty="0"/>
          </a:p>
          <a:p>
            <a:pPr marL="457200" indent="-457200">
              <a:buFont typeface="Arial" panose="020B0604020202020204" pitchFamily="34" charset="0"/>
              <a:buChar char="•"/>
            </a:pPr>
            <a:r>
              <a:rPr lang="en-GB" sz="2400" dirty="0" smtClean="0"/>
              <a:t>HSO </a:t>
            </a:r>
            <a:r>
              <a:rPr lang="en-GB" sz="2400" dirty="0"/>
              <a:t>(</a:t>
            </a:r>
            <a:r>
              <a:rPr lang="en-GB" sz="2400" dirty="0" smtClean="0"/>
              <a:t>2015) Frequently asked questions</a:t>
            </a:r>
            <a:r>
              <a:rPr lang="en-GB" sz="2400" dirty="0"/>
              <a:t>, available at: </a:t>
            </a:r>
            <a:r>
              <a:rPr lang="en-GB" sz="2400" dirty="0">
                <a:hlinkClick r:id="rId2"/>
              </a:rPr>
              <a:t>http://</a:t>
            </a:r>
            <a:r>
              <a:rPr lang="en-GB" sz="2400" dirty="0" smtClean="0">
                <a:hlinkClick r:id="rId2"/>
              </a:rPr>
              <a:t>www.hse.gov.uk/risk/faq.htm</a:t>
            </a:r>
            <a:r>
              <a:rPr lang="en-GB" sz="2400" dirty="0" smtClean="0"/>
              <a:t> (accessed 12 February 2015).</a:t>
            </a:r>
          </a:p>
          <a:p>
            <a:pPr marL="457200" indent="-457200">
              <a:buFont typeface="Arial" panose="020B0604020202020204" pitchFamily="34" charset="0"/>
              <a:buChar char="•"/>
            </a:pPr>
            <a:r>
              <a:rPr lang="en-GB" sz="2400" dirty="0"/>
              <a:t>FRC (2005) </a:t>
            </a:r>
            <a:r>
              <a:rPr lang="en-GB" sz="2400" dirty="0" smtClean="0"/>
              <a:t>Internal control: Revised guidance for directors on the combined code, available at</a:t>
            </a:r>
            <a:r>
              <a:rPr lang="en-GB" sz="2400" dirty="0"/>
              <a:t>: </a:t>
            </a:r>
            <a:r>
              <a:rPr lang="en-GB" sz="2400" dirty="0" smtClean="0">
                <a:hlinkClick r:id="rId3"/>
              </a:rPr>
              <a:t>https://www.frc.org.uk/getattachment/5e4d12e4-a94f-4186-9d6f-19e17aeb5351/Turnbull-guidance-October-2005.aspx</a:t>
            </a:r>
            <a:r>
              <a:rPr lang="en-GB" sz="2400" dirty="0" smtClean="0"/>
              <a:t> (accessed </a:t>
            </a:r>
            <a:r>
              <a:rPr lang="en-GB" sz="2400" dirty="0"/>
              <a:t>12 February </a:t>
            </a:r>
            <a:r>
              <a:rPr lang="en-GB" sz="2400" dirty="0" smtClean="0"/>
              <a:t>2015).</a:t>
            </a:r>
          </a:p>
          <a:p>
            <a:pPr marL="457200" indent="-457200">
              <a:buFont typeface="Arial" panose="020B0604020202020204" pitchFamily="34" charset="0"/>
              <a:buChar char="•"/>
            </a:pPr>
            <a:r>
              <a:rPr lang="en-US" sz="2400" dirty="0" smtClean="0"/>
              <a:t>PMBOK </a:t>
            </a:r>
            <a:r>
              <a:rPr lang="en-US" sz="2400" dirty="0"/>
              <a:t>(2004) </a:t>
            </a:r>
            <a:r>
              <a:rPr lang="en-US" sz="2400" i="1" dirty="0"/>
              <a:t>A Guide to the </a:t>
            </a:r>
            <a:r>
              <a:rPr lang="en-US" sz="2400" i="1" dirty="0" smtClean="0"/>
              <a:t>Project </a:t>
            </a:r>
            <a:r>
              <a:rPr lang="en-US" sz="2400" i="1" dirty="0"/>
              <a:t>Management Body of Knowledge</a:t>
            </a:r>
            <a:r>
              <a:rPr lang="en-US" sz="2400" dirty="0"/>
              <a:t>, Project Management Institute, Pennsylvania (3</a:t>
            </a:r>
            <a:r>
              <a:rPr lang="en-US" sz="2400" baseline="30000" dirty="0"/>
              <a:t>rd</a:t>
            </a:r>
            <a:r>
              <a:rPr lang="en-US" sz="2400" dirty="0"/>
              <a:t> edition</a:t>
            </a:r>
            <a:r>
              <a:rPr lang="en-US" sz="2400" dirty="0" smtClean="0"/>
              <a:t>), </a:t>
            </a:r>
            <a:r>
              <a:rPr lang="en-GB" sz="2400" dirty="0" smtClean="0"/>
              <a:t>PMBOK. </a:t>
            </a:r>
          </a:p>
          <a:p>
            <a:endParaRPr lang="en-GB" dirty="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2867451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151" y="1272381"/>
            <a:ext cx="8146342" cy="4313237"/>
          </a:xfrm>
        </p:spPr>
        <p:txBody>
          <a:bodyPr>
            <a:normAutofit fontScale="62500" lnSpcReduction="20000"/>
          </a:bodyPr>
          <a:lstStyle/>
          <a:p>
            <a:pPr marL="457200" lvl="0" indent="-457200">
              <a:buFont typeface="Arial" panose="020B0604020202020204" pitchFamily="34" charset="0"/>
              <a:buChar char="•"/>
            </a:pPr>
            <a:r>
              <a:rPr lang="en-US" dirty="0"/>
              <a:t>Identify how many potential hazards and risks you may have been exposed to in one </a:t>
            </a:r>
            <a:r>
              <a:rPr lang="en-US" dirty="0" smtClean="0"/>
              <a:t>day which </a:t>
            </a:r>
            <a:r>
              <a:rPr lang="en-US" dirty="0"/>
              <a:t>could affect your health, finances and sense of wellbeing.</a:t>
            </a:r>
            <a:endParaRPr lang="en-GB" dirty="0"/>
          </a:p>
          <a:p>
            <a:pPr marL="457200" indent="-457200">
              <a:buFont typeface="Arial" panose="020B0604020202020204" pitchFamily="34" charset="0"/>
              <a:buChar char="•"/>
            </a:pPr>
            <a:endParaRPr lang="en-GB" dirty="0"/>
          </a:p>
          <a:p>
            <a:pPr marL="457200" lvl="0" indent="-457200">
              <a:buFont typeface="Arial" panose="020B0604020202020204" pitchFamily="34" charset="0"/>
              <a:buChar char="•"/>
            </a:pPr>
            <a:r>
              <a:rPr lang="en-US" dirty="0"/>
              <a:t>How did you try </a:t>
            </a:r>
            <a:r>
              <a:rPr lang="en-US" dirty="0" smtClean="0"/>
              <a:t>to avoid </a:t>
            </a:r>
            <a:r>
              <a:rPr lang="en-US" dirty="0"/>
              <a:t>or deal with some of these hazards and risks?</a:t>
            </a:r>
            <a:endParaRPr lang="en-GB" dirty="0"/>
          </a:p>
          <a:p>
            <a:r>
              <a:rPr lang="en-US" dirty="0"/>
              <a:t> </a:t>
            </a:r>
            <a:endParaRPr lang="en-GB" dirty="0"/>
          </a:p>
          <a:p>
            <a:pPr marL="457200" lvl="0" indent="-457200">
              <a:buFont typeface="Arial" panose="020B0604020202020204" pitchFamily="34" charset="0"/>
              <a:buChar char="•"/>
            </a:pPr>
            <a:r>
              <a:rPr lang="en-US" dirty="0"/>
              <a:t>Choosing two different sectors of your choice, compare and contrast the need to engage with risk </a:t>
            </a:r>
            <a:r>
              <a:rPr lang="en-US" dirty="0" smtClean="0"/>
              <a:t>management </a:t>
            </a:r>
            <a:r>
              <a:rPr lang="en-US" dirty="0"/>
              <a:t>by examining a range of documents and websites.</a:t>
            </a:r>
            <a:endParaRPr lang="en-GB" dirty="0"/>
          </a:p>
          <a:p>
            <a:r>
              <a:rPr lang="en-US" dirty="0"/>
              <a:t> </a:t>
            </a:r>
            <a:endParaRPr lang="en-GB" dirty="0"/>
          </a:p>
          <a:p>
            <a:pPr marL="457200" lvl="0" indent="-457200">
              <a:buFont typeface="Arial" panose="020B0604020202020204" pitchFamily="34" charset="0"/>
              <a:buChar char="•"/>
            </a:pPr>
            <a:r>
              <a:rPr lang="en-US" dirty="0"/>
              <a:t> For a country of your choice, compare the approaches to risk in occupational health and safety </a:t>
            </a:r>
            <a:r>
              <a:rPr lang="en-US" dirty="0" smtClean="0"/>
              <a:t>guidelines </a:t>
            </a:r>
            <a:r>
              <a:rPr lang="en-US" dirty="0"/>
              <a:t>with strategic corporate governance </a:t>
            </a:r>
            <a:r>
              <a:rPr lang="en-US" dirty="0" smtClean="0"/>
              <a:t>regulations (see </a:t>
            </a:r>
            <a:r>
              <a:rPr lang="en-US" b="1" dirty="0" smtClean="0"/>
              <a:t>Text Box  1.2  in Chapter 1 </a:t>
            </a:r>
            <a:r>
              <a:rPr lang="en-US" dirty="0" smtClean="0"/>
              <a:t>for some initial examples).</a:t>
            </a:r>
            <a:endParaRPr lang="en-GB" dirty="0"/>
          </a:p>
          <a:p>
            <a:endParaRPr lang="en-GB" dirty="0"/>
          </a:p>
        </p:txBody>
      </p:sp>
      <p:sp>
        <p:nvSpPr>
          <p:cNvPr id="3" name="Title 2"/>
          <p:cNvSpPr>
            <a:spLocks noGrp="1"/>
          </p:cNvSpPr>
          <p:nvPr>
            <p:ph type="title"/>
          </p:nvPr>
        </p:nvSpPr>
        <p:spPr/>
        <p:txBody>
          <a:bodyPr/>
          <a:lstStyle/>
          <a:p>
            <a:r>
              <a:rPr lang="en-GB" dirty="0" smtClean="0"/>
              <a:t>DISCUSSION QUESTIONS</a:t>
            </a:r>
            <a:endParaRPr lang="en-GB" dirty="0"/>
          </a:p>
        </p:txBody>
      </p:sp>
    </p:spTree>
    <p:extLst>
      <p:ext uri="{BB962C8B-B14F-4D97-AF65-F5344CB8AC3E}">
        <p14:creationId xmlns:p14="http://schemas.microsoft.com/office/powerpoint/2010/main" val="215304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Name:	</a:t>
            </a:r>
            <a:r>
              <a:rPr lang="en-GB" dirty="0" smtClean="0"/>
              <a:t>Dr </a:t>
            </a:r>
            <a:r>
              <a:rPr lang="en-GB" dirty="0" smtClean="0"/>
              <a:t>Mark Piekarz </a:t>
            </a:r>
          </a:p>
          <a:p>
            <a:r>
              <a:rPr lang="en-GB" dirty="0" smtClean="0"/>
              <a:t>Email: 	m.piekarz@worc.ac.uk</a:t>
            </a:r>
            <a:endParaRPr lang="en-GB" dirty="0"/>
          </a:p>
        </p:txBody>
      </p:sp>
    </p:spTree>
    <p:extLst>
      <p:ext uri="{BB962C8B-B14F-4D97-AF65-F5344CB8AC3E}">
        <p14:creationId xmlns:p14="http://schemas.microsoft.com/office/powerpoint/2010/main" val="3735738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solidFill>
                  <a:schemeClr val="bg1"/>
                </a:solidFill>
                <a:latin typeface="Arial" panose="020B0604020202020204" pitchFamily="34" charset="0"/>
                <a:cs typeface="Arial" panose="020B0604020202020204" pitchFamily="34" charset="0"/>
              </a:rPr>
              <a:t>Chapter 1 – </a:t>
            </a:r>
            <a:r>
              <a:rPr lang="en-GB" dirty="0" smtClean="0">
                <a:solidFill>
                  <a:schemeClr val="bg1"/>
                </a:solidFill>
                <a:latin typeface="Arial" panose="020B0604020202020204" pitchFamily="34" charset="0"/>
                <a:cs typeface="Arial" panose="020B0604020202020204" pitchFamily="34" charset="0"/>
              </a:rPr>
              <a:t>The </a:t>
            </a:r>
            <a:r>
              <a:rPr lang="en-GB" dirty="0">
                <a:solidFill>
                  <a:schemeClr val="bg1"/>
                </a:solidFill>
                <a:latin typeface="Arial" panose="020B0604020202020204" pitchFamily="34" charset="0"/>
                <a:cs typeface="Arial" panose="020B0604020202020204" pitchFamily="34" charset="0"/>
              </a:rPr>
              <a:t>Risk Encounter for the Different Industry Sectors</a:t>
            </a:r>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GB" dirty="0" smtClean="0"/>
              <a:t>These relate to the chapter objectives in Chapter 1:</a:t>
            </a:r>
          </a:p>
          <a:p>
            <a:pPr marL="457200" lvl="0" indent="-457200">
              <a:buFont typeface="Arial" panose="020B0604020202020204" pitchFamily="34" charset="0"/>
              <a:buChar char="•"/>
            </a:pPr>
            <a:r>
              <a:rPr lang="en-US" dirty="0"/>
              <a:t>To explain why risk management is important for practitioners to understand.</a:t>
            </a:r>
            <a:endParaRPr lang="en-GB" dirty="0"/>
          </a:p>
          <a:p>
            <a:pPr marL="457200" lvl="0" indent="-457200">
              <a:buFont typeface="Arial" panose="020B0604020202020204" pitchFamily="34" charset="0"/>
              <a:buChar char="•"/>
            </a:pPr>
            <a:r>
              <a:rPr lang="en-US" dirty="0"/>
              <a:t>To explain why managers in different industry sectors, at all levels of management, cannot avoid risk management.</a:t>
            </a:r>
            <a:endParaRPr lang="en-GB" dirty="0"/>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189356" y="1272381"/>
            <a:ext cx="7624444" cy="4313237"/>
          </a:xfrm>
        </p:spPr>
        <p:txBody>
          <a:bodyPr/>
          <a:lstStyle/>
          <a:p>
            <a:pPr marL="457200" indent="-457200">
              <a:buFont typeface="Arial" panose="020B0604020202020204" pitchFamily="34" charset="0"/>
              <a:buChar char="•"/>
            </a:pPr>
            <a:r>
              <a:rPr lang="en-GB" dirty="0" smtClean="0"/>
              <a:t>Why is risk difficult to avoid for practitioners and mangers in the </a:t>
            </a:r>
          </a:p>
          <a:p>
            <a:r>
              <a:rPr lang="en-GB" dirty="0"/>
              <a:t>	</a:t>
            </a:r>
            <a:r>
              <a:rPr lang="en-GB" dirty="0" smtClean="0"/>
              <a:t>different sectors?</a:t>
            </a:r>
          </a:p>
          <a:p>
            <a:pPr marL="457200" indent="-457200">
              <a:buFont typeface="Arial" panose="020B0604020202020204" pitchFamily="34" charset="0"/>
              <a:buChar char="•"/>
            </a:pPr>
            <a:r>
              <a:rPr lang="en-GB" dirty="0" smtClean="0"/>
              <a:t>How does the encounter vary according           to the type of work, or the sector?</a:t>
            </a:r>
            <a:endParaRPr lang="en-GB" dirty="0"/>
          </a:p>
        </p:txBody>
      </p:sp>
      <p:sp>
        <p:nvSpPr>
          <p:cNvPr id="3" name="Title 2"/>
          <p:cNvSpPr>
            <a:spLocks noGrp="1"/>
          </p:cNvSpPr>
          <p:nvPr>
            <p:ph type="title"/>
          </p:nvPr>
        </p:nvSpPr>
        <p:spPr/>
        <p:txBody>
          <a:bodyPr/>
          <a:lstStyle/>
          <a:p>
            <a:r>
              <a:rPr lang="en-GB" dirty="0" smtClean="0"/>
              <a:t>INTRODUCTION </a:t>
            </a:r>
            <a:endParaRPr lang="en-GB" dirty="0"/>
          </a:p>
        </p:txBody>
      </p:sp>
    </p:spTree>
    <p:extLst>
      <p:ext uri="{BB962C8B-B14F-4D97-AF65-F5344CB8AC3E}">
        <p14:creationId xmlns:p14="http://schemas.microsoft.com/office/powerpoint/2010/main" val="103343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COMES TO MIND WHEN YOU THINK ABOUT RISK MANAGEMENT?</a:t>
            </a:r>
            <a:endParaRPr lang="en-GB" dirty="0"/>
          </a:p>
        </p:txBody>
      </p:sp>
      <p:pic>
        <p:nvPicPr>
          <p:cNvPr id="5" name="Picture 3" descr="C:\Users\piem1\Downloads\conkers2.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29431" y="1288588"/>
            <a:ext cx="28575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86931" y="1548607"/>
            <a:ext cx="5757069" cy="2062103"/>
          </a:xfrm>
          <a:prstGeom prst="rect">
            <a:avLst/>
          </a:prstGeom>
        </p:spPr>
        <p:txBody>
          <a:bodyPr wrap="square">
            <a:spAutoFit/>
          </a:bodyPr>
          <a:lstStyle/>
          <a:p>
            <a:r>
              <a:rPr lang="en-GB" altLang="en-US" sz="3200" dirty="0" smtClean="0"/>
              <a:t>Is it silly </a:t>
            </a:r>
            <a:r>
              <a:rPr lang="en-GB" altLang="en-US" sz="3200" dirty="0"/>
              <a:t>rules, </a:t>
            </a:r>
            <a:r>
              <a:rPr lang="en-GB" altLang="en-US" sz="3200" dirty="0" smtClean="0"/>
              <a:t>bureaucracy, more paperwork </a:t>
            </a:r>
            <a:r>
              <a:rPr lang="en-GB" altLang="en-US" sz="3200" dirty="0"/>
              <a:t>and stopping people having fun</a:t>
            </a:r>
            <a:r>
              <a:rPr lang="en-GB" altLang="en-US" sz="3200" dirty="0" smtClean="0"/>
              <a:t>?</a:t>
            </a:r>
          </a:p>
          <a:p>
            <a:pPr marL="285750" indent="-285750">
              <a:buFont typeface="Arial" panose="020B0604020202020204" pitchFamily="34" charset="0"/>
              <a:buChar char="•"/>
            </a:pPr>
            <a:endParaRPr lang="en-GB" altLang="en-US" sz="3200" dirty="0"/>
          </a:p>
        </p:txBody>
      </p:sp>
      <p:sp>
        <p:nvSpPr>
          <p:cNvPr id="2" name="TextBox 1"/>
          <p:cNvSpPr txBox="1"/>
          <p:nvPr/>
        </p:nvSpPr>
        <p:spPr>
          <a:xfrm>
            <a:off x="4179794" y="3474195"/>
            <a:ext cx="4205699" cy="1323439"/>
          </a:xfrm>
          <a:prstGeom prst="rect">
            <a:avLst/>
          </a:prstGeom>
          <a:noFill/>
        </p:spPr>
        <p:txBody>
          <a:bodyPr wrap="square" rtlCol="0">
            <a:spAutoFit/>
          </a:bodyPr>
          <a:lstStyle/>
          <a:p>
            <a:r>
              <a:rPr lang="en-GB" altLang="en-US" sz="2000" dirty="0" smtClean="0"/>
              <a:t>This book and series of lecture slides will explain why it is more than this and how it can help managers, not impede them.</a:t>
            </a:r>
            <a:endParaRPr lang="en-GB" sz="2000" dirty="0"/>
          </a:p>
        </p:txBody>
      </p:sp>
      <p:sp>
        <p:nvSpPr>
          <p:cNvPr id="6" name="TextBox 5"/>
          <p:cNvSpPr txBox="1"/>
          <p:nvPr/>
        </p:nvSpPr>
        <p:spPr>
          <a:xfrm>
            <a:off x="529431" y="4897464"/>
            <a:ext cx="2601227" cy="371960"/>
          </a:xfrm>
          <a:prstGeom prst="rect">
            <a:avLst/>
          </a:prstGeom>
          <a:noFill/>
        </p:spPr>
        <p:txBody>
          <a:bodyPr wrap="square" rtlCol="0">
            <a:spAutoFit/>
          </a:bodyPr>
          <a:lstStyle/>
          <a:p>
            <a:r>
              <a:rPr lang="en-GB" dirty="0" smtClean="0"/>
              <a:t>Source: HSE (2015)</a:t>
            </a:r>
            <a:endParaRPr lang="en-GB" dirty="0"/>
          </a:p>
        </p:txBody>
      </p:sp>
    </p:spTree>
    <p:extLst>
      <p:ext uri="{BB962C8B-B14F-4D97-AF65-F5344CB8AC3E}">
        <p14:creationId xmlns:p14="http://schemas.microsoft.com/office/powerpoint/2010/main" val="357389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12542" y="1125415"/>
            <a:ext cx="4459459" cy="4460203"/>
          </a:xfrm>
        </p:spPr>
        <p:txBody>
          <a:bodyPr>
            <a:noAutofit/>
          </a:bodyPr>
          <a:lstStyle/>
          <a:p>
            <a:r>
              <a:rPr lang="en-GB" sz="2600" b="1" dirty="0" smtClean="0"/>
              <a:t>As part of living and business:</a:t>
            </a:r>
          </a:p>
          <a:p>
            <a:pPr marL="342900" lvl="0" indent="-342900">
              <a:buFont typeface="Arial" panose="020B0604020202020204" pitchFamily="34" charset="0"/>
              <a:buChar char="•"/>
            </a:pPr>
            <a:r>
              <a:rPr lang="en-US" sz="2400" dirty="0"/>
              <a:t>I</a:t>
            </a:r>
            <a:r>
              <a:rPr lang="en-US" sz="2400" dirty="0" smtClean="0"/>
              <a:t>nherent </a:t>
            </a:r>
            <a:r>
              <a:rPr lang="en-US" sz="2400" dirty="0"/>
              <a:t>part of </a:t>
            </a:r>
            <a:r>
              <a:rPr lang="en-US" sz="2400" dirty="0" smtClean="0"/>
              <a:t>life.</a:t>
            </a:r>
          </a:p>
          <a:p>
            <a:pPr marL="342900" lvl="0" indent="-342900">
              <a:buFont typeface="Arial" panose="020B0604020202020204" pitchFamily="34" charset="0"/>
              <a:buChar char="•"/>
            </a:pPr>
            <a:r>
              <a:rPr lang="en-US" sz="2400" dirty="0"/>
              <a:t>I</a:t>
            </a:r>
            <a:r>
              <a:rPr lang="en-US" sz="2400" dirty="0" smtClean="0"/>
              <a:t>nherent </a:t>
            </a:r>
            <a:r>
              <a:rPr lang="en-US" sz="2400" dirty="0"/>
              <a:t>part of adventure, sport and tourism </a:t>
            </a:r>
            <a:r>
              <a:rPr lang="en-US" sz="2400" dirty="0" smtClean="0"/>
              <a:t>activities</a:t>
            </a:r>
            <a:r>
              <a:rPr lang="en-US" sz="2400" dirty="0"/>
              <a:t>.</a:t>
            </a:r>
            <a:endParaRPr lang="en-US" sz="2400" dirty="0" smtClean="0"/>
          </a:p>
          <a:p>
            <a:pPr marL="342900" indent="-342900">
              <a:buFont typeface="Arial" panose="020B0604020202020204" pitchFamily="34" charset="0"/>
              <a:buChar char="•"/>
            </a:pPr>
            <a:r>
              <a:rPr lang="en-US" sz="2400" dirty="0"/>
              <a:t>E</a:t>
            </a:r>
            <a:r>
              <a:rPr lang="en-US" sz="2400" dirty="0" smtClean="0"/>
              <a:t>ssential </a:t>
            </a:r>
            <a:r>
              <a:rPr lang="en-US" sz="2400" dirty="0"/>
              <a:t>part of entrepreneurial activity</a:t>
            </a:r>
            <a:r>
              <a:rPr lang="en-US" sz="2400" b="1" dirty="0" smtClean="0"/>
              <a:t>:</a:t>
            </a:r>
          </a:p>
          <a:p>
            <a:pPr lvl="1" indent="0" algn="ctr">
              <a:buNone/>
            </a:pPr>
            <a:r>
              <a:rPr lang="en-US" sz="2400" dirty="0" smtClean="0"/>
              <a:t>Bernstein (1998)  -</a:t>
            </a:r>
            <a:r>
              <a:rPr lang="en-GB" sz="2400" dirty="0"/>
              <a:t> </a:t>
            </a:r>
            <a:r>
              <a:rPr lang="en-GB" sz="2400" dirty="0" smtClean="0"/>
              <a:t>‘</a:t>
            </a:r>
            <a:r>
              <a:rPr lang="en-US" sz="2400" dirty="0" smtClean="0"/>
              <a:t>if there is no risk, there is no profit.’</a:t>
            </a:r>
            <a:endParaRPr lang="en-GB" sz="2400" dirty="0"/>
          </a:p>
        </p:txBody>
      </p:sp>
      <p:sp>
        <p:nvSpPr>
          <p:cNvPr id="3" name="Title 2"/>
          <p:cNvSpPr>
            <a:spLocks noGrp="1"/>
          </p:cNvSpPr>
          <p:nvPr>
            <p:ph type="title"/>
          </p:nvPr>
        </p:nvSpPr>
        <p:spPr>
          <a:xfrm>
            <a:off x="514350" y="274638"/>
            <a:ext cx="7871143" cy="997743"/>
          </a:xfrm>
        </p:spPr>
        <p:txBody>
          <a:bodyPr/>
          <a:lstStyle/>
          <a:p>
            <a:r>
              <a:rPr lang="en-GB" dirty="0" smtClean="0"/>
              <a:t>WHY IT IS IMPOSSIBLE TO AVOID RISK: OVERVIEW </a:t>
            </a:r>
            <a:endParaRPr lang="en-GB" dirty="0"/>
          </a:p>
        </p:txBody>
      </p:sp>
      <p:sp>
        <p:nvSpPr>
          <p:cNvPr id="5" name="Content Placeholder 4"/>
          <p:cNvSpPr>
            <a:spLocks noGrp="1"/>
          </p:cNvSpPr>
          <p:nvPr>
            <p:ph sz="quarter" idx="14"/>
          </p:nvPr>
        </p:nvSpPr>
        <p:spPr>
          <a:xfrm>
            <a:off x="4572000" y="1125415"/>
            <a:ext cx="4262511" cy="4460203"/>
          </a:xfrm>
        </p:spPr>
        <p:txBody>
          <a:bodyPr>
            <a:normAutofit/>
          </a:bodyPr>
          <a:lstStyle/>
          <a:p>
            <a:r>
              <a:rPr lang="en-GB" sz="2600" b="1" dirty="0" smtClean="0"/>
              <a:t>As part of working practices:</a:t>
            </a:r>
          </a:p>
          <a:p>
            <a:pPr marL="457200" lvl="0" indent="-457200">
              <a:buFont typeface="Arial" panose="020B0604020202020204" pitchFamily="34" charset="0"/>
              <a:buChar char="•"/>
            </a:pPr>
            <a:r>
              <a:rPr lang="en-US" sz="2400" dirty="0"/>
              <a:t>P</a:t>
            </a:r>
            <a:r>
              <a:rPr lang="en-US" sz="2400" dirty="0" smtClean="0"/>
              <a:t>art </a:t>
            </a:r>
            <a:r>
              <a:rPr lang="en-US" sz="2400" dirty="0"/>
              <a:t>of </a:t>
            </a:r>
            <a:r>
              <a:rPr lang="en-US" sz="2400" dirty="0" smtClean="0"/>
              <a:t>management.</a:t>
            </a:r>
            <a:endParaRPr lang="en-US" sz="2400" dirty="0"/>
          </a:p>
          <a:p>
            <a:pPr marL="457200" lvl="0" indent="-457200">
              <a:buFont typeface="Arial" panose="020B0604020202020204" pitchFamily="34" charset="0"/>
              <a:buChar char="•"/>
            </a:pPr>
            <a:r>
              <a:rPr lang="en-US" sz="2400" dirty="0" smtClean="0"/>
              <a:t>Part </a:t>
            </a:r>
            <a:r>
              <a:rPr lang="en-US" sz="2400" dirty="0"/>
              <a:t>of the language of problem </a:t>
            </a:r>
            <a:r>
              <a:rPr lang="en-US" sz="2400" dirty="0" smtClean="0"/>
              <a:t>solving.</a:t>
            </a:r>
            <a:endParaRPr lang="en-US" sz="2400" dirty="0"/>
          </a:p>
          <a:p>
            <a:pPr marL="457200" lvl="0" indent="-457200">
              <a:buFont typeface="Arial" panose="020B0604020202020204" pitchFamily="34" charset="0"/>
              <a:buChar char="•"/>
            </a:pPr>
            <a:r>
              <a:rPr lang="en-US" sz="2400" dirty="0" smtClean="0"/>
              <a:t>Risk </a:t>
            </a:r>
            <a:r>
              <a:rPr lang="en-US" sz="2400" dirty="0"/>
              <a:t>management is part of legal </a:t>
            </a:r>
            <a:r>
              <a:rPr lang="en-US" sz="2400" dirty="0" smtClean="0"/>
              <a:t>compliance, health and safety compliance, or part of good corporate governance</a:t>
            </a:r>
            <a:r>
              <a:rPr lang="en-US" sz="2400" dirty="0"/>
              <a:t>.</a:t>
            </a:r>
            <a:endParaRPr lang="en-GB" sz="2400" dirty="0"/>
          </a:p>
        </p:txBody>
      </p:sp>
    </p:spTree>
    <p:extLst>
      <p:ext uri="{BB962C8B-B14F-4D97-AF65-F5344CB8AC3E}">
        <p14:creationId xmlns:p14="http://schemas.microsoft.com/office/powerpoint/2010/main" val="208484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65101" y="1230312"/>
            <a:ext cx="4406900" cy="4313237"/>
          </a:xfrm>
        </p:spPr>
        <p:txBody>
          <a:bodyPr>
            <a:noAutofit/>
          </a:bodyPr>
          <a:lstStyle/>
          <a:p>
            <a:pPr marL="457200" indent="-457200">
              <a:buFont typeface="Arial" panose="020B0604020202020204" pitchFamily="34" charset="0"/>
              <a:buChar char="•"/>
            </a:pPr>
            <a:r>
              <a:rPr lang="en-GB" sz="1600" dirty="0" smtClean="0"/>
              <a:t>Did you spot it?</a:t>
            </a:r>
          </a:p>
          <a:p>
            <a:pPr marL="457200" indent="-457200">
              <a:buFont typeface="Arial" panose="020B0604020202020204" pitchFamily="34" charset="0"/>
              <a:buChar char="•"/>
            </a:pPr>
            <a:r>
              <a:rPr lang="en-GB" sz="1600" dirty="0" smtClean="0"/>
              <a:t>It’s the stairs!</a:t>
            </a:r>
          </a:p>
          <a:p>
            <a:pPr marL="457200" indent="-457200">
              <a:buFont typeface="Arial" panose="020B0604020202020204" pitchFamily="34" charset="0"/>
              <a:buChar char="•"/>
            </a:pPr>
            <a:r>
              <a:rPr lang="en-GB" sz="1600" dirty="0" smtClean="0"/>
              <a:t>Around the world, thousands of deaths and injuries occur as a result of stairs . </a:t>
            </a:r>
          </a:p>
          <a:p>
            <a:pPr marL="457200" indent="-457200">
              <a:buFont typeface="Arial" panose="020B0604020202020204" pitchFamily="34" charset="0"/>
              <a:buChar char="•"/>
            </a:pPr>
            <a:r>
              <a:rPr lang="en-GB" sz="1600" dirty="0" smtClean="0"/>
              <a:t>Does </a:t>
            </a:r>
            <a:r>
              <a:rPr lang="en-GB" sz="1600" dirty="0"/>
              <a:t>that mean we should get rid of stairs? </a:t>
            </a:r>
          </a:p>
          <a:p>
            <a:pPr marL="457200" indent="-457200">
              <a:buFont typeface="Arial" panose="020B0604020202020204" pitchFamily="34" charset="0"/>
              <a:buChar char="•"/>
            </a:pPr>
            <a:r>
              <a:rPr lang="en-GB" sz="1600" dirty="0"/>
              <a:t>Of course </a:t>
            </a:r>
            <a:r>
              <a:rPr lang="en-GB" sz="1600" dirty="0" smtClean="0"/>
              <a:t>not!</a:t>
            </a:r>
          </a:p>
          <a:p>
            <a:pPr marL="457200" indent="-457200">
              <a:buFont typeface="Arial" panose="020B0604020202020204" pitchFamily="34" charset="0"/>
              <a:buChar char="•"/>
            </a:pPr>
            <a:r>
              <a:rPr lang="en-GB" sz="1600" dirty="0" smtClean="0"/>
              <a:t>We tolerate and take the </a:t>
            </a:r>
            <a:r>
              <a:rPr lang="en-GB" sz="1600" dirty="0"/>
              <a:t>risks because of the </a:t>
            </a:r>
            <a:r>
              <a:rPr lang="en-GB" sz="1600" dirty="0" smtClean="0"/>
              <a:t>benefits having stairs bring (e.g. more </a:t>
            </a:r>
            <a:r>
              <a:rPr lang="en-GB" sz="1600" dirty="0"/>
              <a:t>living </a:t>
            </a:r>
            <a:r>
              <a:rPr lang="en-GB" sz="1600" dirty="0" smtClean="0"/>
              <a:t>space).</a:t>
            </a:r>
            <a:endParaRPr lang="en-GB" sz="1600" dirty="0"/>
          </a:p>
          <a:p>
            <a:pPr marL="457200" indent="-457200">
              <a:buFont typeface="Arial" panose="020B0604020202020204" pitchFamily="34" charset="0"/>
              <a:buChar char="•"/>
            </a:pPr>
            <a:r>
              <a:rPr lang="en-GB" sz="1600" dirty="0"/>
              <a:t>The risks are acceptable with the use of control </a:t>
            </a:r>
            <a:r>
              <a:rPr lang="en-GB" sz="1600" dirty="0" smtClean="0"/>
              <a:t>measures </a:t>
            </a:r>
            <a:r>
              <a:rPr lang="en-GB" sz="1600" dirty="0"/>
              <a:t>such as hand </a:t>
            </a:r>
            <a:r>
              <a:rPr lang="en-GB" sz="1600" dirty="0" smtClean="0"/>
              <a:t>rails and space </a:t>
            </a:r>
            <a:r>
              <a:rPr lang="en-GB" sz="1600" dirty="0"/>
              <a:t>in </a:t>
            </a:r>
            <a:r>
              <a:rPr lang="en-GB" sz="1600" dirty="0" smtClean="0"/>
              <a:t>steps.</a:t>
            </a:r>
            <a:endParaRPr lang="en-GB" sz="1600" dirty="0"/>
          </a:p>
          <a:p>
            <a:pPr marL="457200" indent="-457200">
              <a:buFont typeface="Arial" panose="020B0604020202020204" pitchFamily="34" charset="0"/>
              <a:buChar char="•"/>
            </a:pPr>
            <a:r>
              <a:rPr lang="en-GB" sz="1600" dirty="0"/>
              <a:t>The </a:t>
            </a:r>
            <a:r>
              <a:rPr lang="en-GB" sz="1600" dirty="0" smtClean="0"/>
              <a:t>risks vary </a:t>
            </a:r>
            <a:r>
              <a:rPr lang="en-GB" sz="1600" dirty="0"/>
              <a:t>for different </a:t>
            </a:r>
            <a:r>
              <a:rPr lang="en-GB" sz="1600" dirty="0" smtClean="0"/>
              <a:t>users.</a:t>
            </a:r>
          </a:p>
          <a:p>
            <a:pPr marL="457200" indent="-457200">
              <a:buFont typeface="Arial" panose="020B0604020202020204" pitchFamily="34" charset="0"/>
              <a:buChar char="•"/>
            </a:pPr>
            <a:r>
              <a:rPr lang="en-GB" sz="1600" dirty="0" smtClean="0"/>
              <a:t>We engage with risks every day of our lives, from travelling to work to living in our homes.</a:t>
            </a:r>
            <a:endParaRPr lang="en-GB" sz="1600" dirty="0"/>
          </a:p>
        </p:txBody>
      </p:sp>
      <p:sp>
        <p:nvSpPr>
          <p:cNvPr id="3" name="Title 2"/>
          <p:cNvSpPr>
            <a:spLocks noGrp="1"/>
          </p:cNvSpPr>
          <p:nvPr>
            <p:ph type="title"/>
          </p:nvPr>
        </p:nvSpPr>
        <p:spPr/>
        <p:txBody>
          <a:bodyPr/>
          <a:lstStyle/>
          <a:p>
            <a:r>
              <a:rPr lang="en-GB" dirty="0"/>
              <a:t>WHY IT IS IMPOSSIBLE TO AVOID </a:t>
            </a:r>
            <a:r>
              <a:rPr lang="en-GB" dirty="0" smtClean="0"/>
              <a:t>RISK 1: PART OF LIFE</a:t>
            </a:r>
            <a:endParaRPr lang="en-GB" dirty="0"/>
          </a:p>
        </p:txBody>
      </p:sp>
      <p:sp>
        <p:nvSpPr>
          <p:cNvPr id="4" name="Content Placeholder 3"/>
          <p:cNvSpPr>
            <a:spLocks noGrp="1"/>
          </p:cNvSpPr>
          <p:nvPr>
            <p:ph sz="quarter" idx="14"/>
          </p:nvPr>
        </p:nvSpPr>
        <p:spPr>
          <a:xfrm>
            <a:off x="4572001" y="1025524"/>
            <a:ext cx="4483099" cy="4313237"/>
          </a:xfrm>
        </p:spPr>
        <p:txBody>
          <a:bodyPr/>
          <a:lstStyle/>
          <a:p>
            <a:r>
              <a:rPr lang="en-GB" dirty="0" smtClean="0"/>
              <a:t>SPOT THE KILLER IN THIS PICTURE</a:t>
            </a:r>
          </a:p>
          <a:p>
            <a:endParaRPr lang="en-GB"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130266"/>
            <a:ext cx="4216401" cy="2810934"/>
          </a:xfrm>
          <a:prstGeom prst="rect">
            <a:avLst/>
          </a:prstGeom>
        </p:spPr>
      </p:pic>
    </p:spTree>
    <p:extLst>
      <p:ext uri="{BB962C8B-B14F-4D97-AF65-F5344CB8AC3E}">
        <p14:creationId xmlns:p14="http://schemas.microsoft.com/office/powerpoint/2010/main" val="8379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52450" y="1272381"/>
            <a:ext cx="4019551" cy="4313237"/>
          </a:xfrm>
        </p:spPr>
        <p:txBody>
          <a:bodyPr/>
          <a:lstStyle/>
          <a:p>
            <a:pPr marL="457200" indent="-457200">
              <a:buFont typeface="Arial" panose="020B0604020202020204" pitchFamily="34" charset="0"/>
              <a:buChar char="•"/>
            </a:pPr>
            <a:r>
              <a:rPr lang="en-GB" dirty="0" smtClean="0"/>
              <a:t>Where would we be if we removed all risk from sport, tourism, adventure?</a:t>
            </a:r>
          </a:p>
          <a:p>
            <a:pPr marL="457200" indent="-457200">
              <a:buFont typeface="Arial" panose="020B0604020202020204" pitchFamily="34" charset="0"/>
              <a:buChar char="•"/>
            </a:pPr>
            <a:r>
              <a:rPr lang="en-GB" dirty="0" smtClean="0"/>
              <a:t>Control, yes, remove all risk, no!</a:t>
            </a:r>
            <a:endParaRPr lang="en-GB" dirty="0"/>
          </a:p>
        </p:txBody>
      </p:sp>
      <p:sp>
        <p:nvSpPr>
          <p:cNvPr id="3" name="Title 2"/>
          <p:cNvSpPr>
            <a:spLocks noGrp="1"/>
          </p:cNvSpPr>
          <p:nvPr>
            <p:ph type="title"/>
          </p:nvPr>
        </p:nvSpPr>
        <p:spPr/>
        <p:txBody>
          <a:bodyPr/>
          <a:lstStyle/>
          <a:p>
            <a:r>
              <a:rPr lang="en-GB" dirty="0"/>
              <a:t>WHY IT IS IMPOSSIBLE TO AVOID </a:t>
            </a:r>
            <a:r>
              <a:rPr lang="en-GB" dirty="0" smtClean="0"/>
              <a:t>RISK 2: </a:t>
            </a:r>
            <a:r>
              <a:rPr lang="en-GB" dirty="0"/>
              <a:t>PART </a:t>
            </a:r>
            <a:r>
              <a:rPr lang="en-GB" dirty="0" smtClean="0"/>
              <a:t>OF ADVENTURE, SPORT AND TRAVEL</a:t>
            </a:r>
            <a:endParaRPr lang="en-GB"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1598" y="1422423"/>
            <a:ext cx="2686050" cy="15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xplosion 1 7"/>
          <p:cNvSpPr/>
          <p:nvPr/>
        </p:nvSpPr>
        <p:spPr>
          <a:xfrm>
            <a:off x="4681074" y="3036174"/>
            <a:ext cx="4324351" cy="26479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altLang="en-US" sz="1300" dirty="0" smtClean="0">
                <a:solidFill>
                  <a:schemeClr val="tx1"/>
                </a:solidFill>
              </a:rPr>
              <a:t>‘travel’ </a:t>
            </a:r>
            <a:r>
              <a:rPr lang="en-GB" altLang="en-US" sz="1300" dirty="0">
                <a:solidFill>
                  <a:schemeClr val="tx1"/>
                </a:solidFill>
              </a:rPr>
              <a:t>derives from the French word </a:t>
            </a:r>
            <a:r>
              <a:rPr lang="en-GB" altLang="en-US" sz="1300" i="1" dirty="0">
                <a:solidFill>
                  <a:schemeClr val="tx1"/>
                </a:solidFill>
              </a:rPr>
              <a:t>travail, </a:t>
            </a:r>
            <a:r>
              <a:rPr lang="en-GB" altLang="en-US" sz="1300" dirty="0">
                <a:solidFill>
                  <a:schemeClr val="tx1"/>
                </a:solidFill>
              </a:rPr>
              <a:t>which means an arduous or painful journey, but one which still brings rewards</a:t>
            </a:r>
            <a:endParaRPr lang="en-GB" sz="1300" dirty="0">
              <a:solidFill>
                <a:schemeClr val="tx1"/>
              </a:solidFill>
            </a:endParaRPr>
          </a:p>
        </p:txBody>
      </p:sp>
    </p:spTree>
    <p:extLst>
      <p:ext uri="{BB962C8B-B14F-4D97-AF65-F5344CB8AC3E}">
        <p14:creationId xmlns:p14="http://schemas.microsoft.com/office/powerpoint/2010/main" val="33452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GB" dirty="0" smtClean="0"/>
          </a:p>
          <a:p>
            <a:r>
              <a:rPr lang="en-GB" dirty="0"/>
              <a:t/>
            </a:r>
            <a:br>
              <a:rPr lang="en-GB" dirty="0"/>
            </a:br>
            <a:endParaRPr lang="en-GB" dirty="0"/>
          </a:p>
        </p:txBody>
      </p:sp>
      <p:sp>
        <p:nvSpPr>
          <p:cNvPr id="3" name="Title 2"/>
          <p:cNvSpPr>
            <a:spLocks noGrp="1"/>
          </p:cNvSpPr>
          <p:nvPr>
            <p:ph type="title"/>
          </p:nvPr>
        </p:nvSpPr>
        <p:spPr/>
        <p:txBody>
          <a:bodyPr>
            <a:normAutofit fontScale="90000"/>
          </a:bodyPr>
          <a:lstStyle/>
          <a:p>
            <a:r>
              <a:rPr lang="en-GB" dirty="0"/>
              <a:t>WHY IT IS IMPOSSIBLE TO AVOID </a:t>
            </a:r>
            <a:r>
              <a:rPr lang="en-GB" dirty="0" smtClean="0"/>
              <a:t>RISK 3: LANGUAGE OF ANALYSIS AND PROBLEM SOLVING</a:t>
            </a:r>
            <a:endParaRPr lang="en-GB"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130" y="1269893"/>
            <a:ext cx="3281363" cy="352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1" y="4795043"/>
            <a:ext cx="4571999" cy="1015663"/>
          </a:xfrm>
          <a:prstGeom prst="rect">
            <a:avLst/>
          </a:prstGeom>
          <a:noFill/>
        </p:spPr>
        <p:txBody>
          <a:bodyPr wrap="square" rtlCol="0">
            <a:spAutoFit/>
          </a:bodyPr>
          <a:lstStyle/>
          <a:p>
            <a:r>
              <a:rPr lang="en-GB" sz="1200" dirty="0"/>
              <a:t>‘We have to enjoy the risk of the situation,’ said </a:t>
            </a:r>
            <a:r>
              <a:rPr lang="en-GB" sz="1200" b="1" dirty="0"/>
              <a:t>José </a:t>
            </a:r>
            <a:r>
              <a:rPr lang="en-GB" sz="1200" b="1" dirty="0" err="1"/>
              <a:t>Mourinho</a:t>
            </a:r>
            <a:r>
              <a:rPr lang="en-GB" sz="1200" b="1" dirty="0"/>
              <a:t>, </a:t>
            </a:r>
            <a:r>
              <a:rPr lang="en-GB" sz="1200" dirty="0" smtClean="0"/>
              <a:t>the </a:t>
            </a:r>
            <a:r>
              <a:rPr lang="en-GB" sz="1200" dirty="0"/>
              <a:t>Chelsea </a:t>
            </a:r>
            <a:r>
              <a:rPr lang="en-GB" sz="1200" dirty="0" smtClean="0"/>
              <a:t>boss, </a:t>
            </a:r>
            <a:r>
              <a:rPr lang="en-GB" sz="1200" dirty="0"/>
              <a:t>who had to overcome a 3-1 defeat in the </a:t>
            </a:r>
            <a:r>
              <a:rPr lang="en-GB" sz="1200" dirty="0" smtClean="0"/>
              <a:t>Champions League </a:t>
            </a:r>
            <a:r>
              <a:rPr lang="en-GB" sz="1200" dirty="0"/>
              <a:t>to progress to the next round</a:t>
            </a:r>
            <a:r>
              <a:rPr lang="en-GB" sz="1200" dirty="0" smtClean="0"/>
              <a:t>. ‘</a:t>
            </a:r>
            <a:r>
              <a:rPr lang="en-GB" sz="1200" dirty="0"/>
              <a:t>The reasons are not important. The only thing that is important is belief and I believe</a:t>
            </a:r>
            <a:r>
              <a:rPr lang="en-GB" sz="1200" dirty="0" smtClean="0"/>
              <a:t>. My players believe”. They took the risk and did it.  …</a:t>
            </a:r>
            <a:endParaRPr lang="en-GB" dirty="0"/>
          </a:p>
        </p:txBody>
      </p:sp>
      <p:sp>
        <p:nvSpPr>
          <p:cNvPr id="9" name="TextBox 8"/>
          <p:cNvSpPr txBox="1"/>
          <p:nvPr/>
        </p:nvSpPr>
        <p:spPr>
          <a:xfrm>
            <a:off x="179388" y="2231633"/>
            <a:ext cx="4259262" cy="2523768"/>
          </a:xfrm>
          <a:prstGeom prst="rect">
            <a:avLst/>
          </a:prstGeom>
          <a:noFill/>
        </p:spPr>
        <p:txBody>
          <a:bodyPr wrap="square" rtlCol="0">
            <a:spAutoFit/>
          </a:bodyPr>
          <a:lstStyle/>
          <a:p>
            <a:r>
              <a:rPr lang="en-GB" sz="1400" dirty="0" smtClean="0"/>
              <a:t>‘</a:t>
            </a:r>
            <a:r>
              <a:rPr lang="en-GB" altLang="en-US" sz="1400" dirty="0" smtClean="0"/>
              <a:t>…</a:t>
            </a:r>
            <a:r>
              <a:rPr lang="en-GB" altLang="en-US" sz="1400" dirty="0"/>
              <a:t>an athlete can make decision to play safe, and perhaps finish 15</a:t>
            </a:r>
            <a:r>
              <a:rPr lang="en-GB" altLang="en-US" sz="1400" baseline="30000" dirty="0"/>
              <a:t>th</a:t>
            </a:r>
            <a:r>
              <a:rPr lang="en-GB" altLang="en-US" sz="1400" dirty="0"/>
              <a:t>, or take a risk which means they could come first, but could also mean they fail to finish or come last</a:t>
            </a:r>
            <a:r>
              <a:rPr lang="en-GB" altLang="en-US" sz="1400" dirty="0" smtClean="0"/>
              <a:t>.’ </a:t>
            </a:r>
          </a:p>
          <a:p>
            <a:r>
              <a:rPr lang="en-GB" altLang="en-US" sz="1400" dirty="0" smtClean="0"/>
              <a:t>Sir </a:t>
            </a:r>
            <a:r>
              <a:rPr lang="en-GB" altLang="en-US" sz="1400" dirty="0"/>
              <a:t>Dave </a:t>
            </a:r>
            <a:r>
              <a:rPr lang="en-GB" altLang="en-US" sz="1400" dirty="0" err="1"/>
              <a:t>Brailsford</a:t>
            </a:r>
            <a:r>
              <a:rPr lang="en-GB" altLang="en-US" sz="1400" dirty="0"/>
              <a:t>, the SKY team and Olympic cycling coach who helped athletes win many races and gold medals. </a:t>
            </a:r>
          </a:p>
          <a:p>
            <a:r>
              <a:rPr lang="en-GB" altLang="en-US" sz="1400" dirty="0" smtClean="0"/>
              <a:t>His </a:t>
            </a:r>
            <a:r>
              <a:rPr lang="en-GB" altLang="en-US" sz="1400" dirty="0"/>
              <a:t>approach, simply put </a:t>
            </a:r>
            <a:r>
              <a:rPr lang="en-GB" altLang="en-US" sz="1400" dirty="0" smtClean="0"/>
              <a:t>is </a:t>
            </a:r>
            <a:r>
              <a:rPr lang="en-GB" altLang="en-US" sz="1400" dirty="0"/>
              <a:t>to encourage risk taking by the athlete to take the risk, whereby it is better to take the risk and fail, </a:t>
            </a:r>
            <a:r>
              <a:rPr lang="en-GB" altLang="en-US" sz="1400" dirty="0" smtClean="0"/>
              <a:t>than </a:t>
            </a:r>
            <a:r>
              <a:rPr lang="en-GB" altLang="en-US" sz="1400" dirty="0"/>
              <a:t>to just play safe</a:t>
            </a:r>
            <a:r>
              <a:rPr lang="en-GB" altLang="en-US" sz="1400" dirty="0" smtClean="0"/>
              <a:t>. </a:t>
            </a:r>
          </a:p>
          <a:p>
            <a:endParaRPr lang="en-GB" dirty="0"/>
          </a:p>
        </p:txBody>
      </p:sp>
    </p:spTree>
    <p:extLst>
      <p:ext uri="{BB962C8B-B14F-4D97-AF65-F5344CB8AC3E}">
        <p14:creationId xmlns:p14="http://schemas.microsoft.com/office/powerpoint/2010/main" val="1394324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1443</Words>
  <Application>Microsoft Office PowerPoint</Application>
  <PresentationFormat>On-screen Show (4:3)</PresentationFormat>
  <Paragraphs>126</Paragraphs>
  <Slides>19</Slides>
  <Notes>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Risk and Safety Management in the Leisure, Events, Tourism and Sports Industries </vt:lpstr>
      <vt:lpstr>PowerPoint Presentation</vt:lpstr>
      <vt:lpstr>PowerPoint Presentation</vt:lpstr>
      <vt:lpstr>INTRODUCTION </vt:lpstr>
      <vt:lpstr>WHAT COMES TO MIND WHEN YOU THINK ABOUT RISK MANAGEMENT?</vt:lpstr>
      <vt:lpstr>WHY IT IS IMPOSSIBLE TO AVOID RISK: OVERVIEW </vt:lpstr>
      <vt:lpstr>WHY IT IS IMPOSSIBLE TO AVOID RISK 1: PART OF LIFE</vt:lpstr>
      <vt:lpstr>WHY IT IS IMPOSSIBLE TO AVOID RISK 2: PART OF ADVENTURE, SPORT AND TRAVEL</vt:lpstr>
      <vt:lpstr>WHY IT IS IMPOSSIBLE TO AVOID RISK 3: LANGUAGE OF ANALYSIS AND PROBLEM SOLVING</vt:lpstr>
      <vt:lpstr>WHY IT IS IMPOSSIBLE TO AVOID RISK 4: REGULATORY COMPLAINCE  FOR HEALTH AND SAFETY AND CORPORATE GOOD GOVERNANCE </vt:lpstr>
      <vt:lpstr>WHO NEEDS TO CONSIDER RISK MANAGEMENT? (SEE FIGURE 1 FOR AN OVERVIEW ON THE NEXT SLIDE)</vt:lpstr>
      <vt:lpstr>FIGURE 1: AN OVERVIEW OF THE RISK ENCOUNTER</vt:lpstr>
      <vt:lpstr>WHAT SHAPES THE  RISK ENCOUNTER?</vt:lpstr>
      <vt:lpstr>RISK ENCOUNTER IS ALSO SHAPED BY THE LEVEL OF MANAGEMENT </vt:lpstr>
      <vt:lpstr>CONTEXTUALISATION AND APPLICATION TO THE DIFFERENT SECTORS</vt:lpstr>
      <vt:lpstr>CONCLUSION</vt:lpstr>
      <vt:lpstr>REFERENCES</vt:lpstr>
      <vt:lpstr>DISCUSSION QUESTIONS</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87</cp:revision>
  <dcterms:created xsi:type="dcterms:W3CDTF">2014-12-08T12:01:41Z</dcterms:created>
  <dcterms:modified xsi:type="dcterms:W3CDTF">2015-08-05T13:17:38Z</dcterms:modified>
</cp:coreProperties>
</file>