
<file path=[Content_Types].xml><?xml version="1.0" encoding="utf-8"?>
<Types xmlns="http://schemas.openxmlformats.org/package/2006/content-types">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63" r:id="rId2"/>
    <p:sldId id="257" r:id="rId3"/>
    <p:sldId id="291" r:id="rId4"/>
    <p:sldId id="295" r:id="rId5"/>
    <p:sldId id="292" r:id="rId6"/>
    <p:sldId id="293" r:id="rId7"/>
    <p:sldId id="296"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C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5180" autoAdjust="0"/>
  </p:normalViewPr>
  <p:slideViewPr>
    <p:cSldViewPr snapToGrid="0" snapToObjects="1">
      <p:cViewPr>
        <p:scale>
          <a:sx n="86" d="100"/>
          <a:sy n="86" d="100"/>
        </p:scale>
        <p:origin x="-1092" y="264"/>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F056B6-FA26-4103-8EC8-32CE7B756B55}" type="datetimeFigureOut">
              <a:rPr lang="en-GB" smtClean="0"/>
              <a:t>05/08/2015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AEDA65-43CA-4067-9C02-C184148FF4D1}" type="slidenum">
              <a:rPr lang="en-GB" smtClean="0"/>
              <a:t>‹#›</a:t>
            </a:fld>
            <a:endParaRPr lang="en-GB"/>
          </a:p>
        </p:txBody>
      </p:sp>
    </p:spTree>
    <p:extLst>
      <p:ext uri="{BB962C8B-B14F-4D97-AF65-F5344CB8AC3E}">
        <p14:creationId xmlns:p14="http://schemas.microsoft.com/office/powerpoint/2010/main" val="136895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4AEDA65-43CA-4067-9C02-C184148FF4D1}" type="slidenum">
              <a:rPr lang="en-GB" smtClean="0"/>
              <a:t>3</a:t>
            </a:fld>
            <a:endParaRPr lang="en-GB"/>
          </a:p>
        </p:txBody>
      </p:sp>
    </p:spTree>
    <p:extLst>
      <p:ext uri="{BB962C8B-B14F-4D97-AF65-F5344CB8AC3E}">
        <p14:creationId xmlns:p14="http://schemas.microsoft.com/office/powerpoint/2010/main" val="10590288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37" name="Rectangle 36"/>
          <p:cNvSpPr/>
          <p:nvPr userDrawn="1"/>
        </p:nvSpPr>
        <p:spPr>
          <a:xfrm>
            <a:off x="0" y="4152900"/>
            <a:ext cx="9144000" cy="27051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pic>
        <p:nvPicPr>
          <p:cNvPr id="39" name="Picture 3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41" name="Rectangle 40"/>
          <p:cNvSpPr/>
          <p:nvPr userDrawn="1"/>
        </p:nvSpPr>
        <p:spPr>
          <a:xfrm>
            <a:off x="-24582" y="145654"/>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smtClean="0">
                <a:solidFill>
                  <a:srgbClr val="FFFFFF"/>
                </a:solidFill>
                <a:latin typeface="Arial"/>
                <a:cs typeface="Arial"/>
              </a:rPr>
              <a:t>COMPLIMENTARY TEACHING MATERIALS</a:t>
            </a:r>
            <a:endParaRPr lang="en-US" sz="1000" dirty="0">
              <a:solidFill>
                <a:srgbClr val="FFFFFF"/>
              </a:solidFill>
              <a:latin typeface="Arial"/>
              <a:cs typeface="Arial"/>
            </a:endParaRPr>
          </a:p>
        </p:txBody>
      </p:sp>
      <p:sp>
        <p:nvSpPr>
          <p:cNvPr id="42" name="Title 41"/>
          <p:cNvSpPr>
            <a:spLocks noGrp="1"/>
          </p:cNvSpPr>
          <p:nvPr>
            <p:ph type="title"/>
          </p:nvPr>
        </p:nvSpPr>
        <p:spPr>
          <a:xfrm>
            <a:off x="685800" y="4453030"/>
            <a:ext cx="7772400" cy="991419"/>
          </a:xfrm>
        </p:spPr>
        <p:txBody>
          <a:bodyPr anchor="t">
            <a:normAutofit/>
          </a:bodyPr>
          <a:lstStyle>
            <a:lvl1pPr algn="l">
              <a:defRPr sz="2900" b="0">
                <a:solidFill>
                  <a:schemeClr val="bg1"/>
                </a:solidFill>
                <a:latin typeface="Arial" pitchFamily="34" charset="0"/>
                <a:cs typeface="Arial" pitchFamily="34" charset="0"/>
              </a:defRPr>
            </a:lvl1pPr>
          </a:lstStyle>
          <a:p>
            <a:r>
              <a:rPr lang="en-US" dirty="0" smtClean="0"/>
              <a:t>Click to edit Master title style</a:t>
            </a:r>
            <a:endParaRPr lang="en-GB" dirty="0"/>
          </a:p>
        </p:txBody>
      </p:sp>
      <p:sp>
        <p:nvSpPr>
          <p:cNvPr id="48" name="Subtitle 2"/>
          <p:cNvSpPr>
            <a:spLocks noGrp="1"/>
          </p:cNvSpPr>
          <p:nvPr>
            <p:ph type="subTitle" idx="1"/>
          </p:nvPr>
        </p:nvSpPr>
        <p:spPr>
          <a:xfrm>
            <a:off x="685800" y="5455920"/>
            <a:ext cx="7741920" cy="855358"/>
          </a:xfrm>
        </p:spPr>
        <p:txBody>
          <a:bodyPr>
            <a:normAutofit/>
          </a:bodyPr>
          <a:lstStyle>
            <a:lvl1pPr marL="0" indent="0" algn="l">
              <a:buNone/>
              <a:defRPr sz="1800" b="1">
                <a:solidFill>
                  <a:srgbClr val="93CDD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950394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8" name="Picture 7" descr="iStock_000003644147Lar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80512" cy="6145632"/>
          </a:xfrm>
          <a:prstGeom prst="rect">
            <a:avLst/>
          </a:prstGeom>
        </p:spPr>
      </p:pic>
      <p:sp>
        <p:nvSpPr>
          <p:cNvPr id="9" name="Rectangle 8"/>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2" name="Title Placeholder 1"/>
          <p:cNvSpPr>
            <a:spLocks noGrp="1"/>
          </p:cNvSpPr>
          <p:nvPr>
            <p:ph type="title"/>
          </p:nvPr>
        </p:nvSpPr>
        <p:spPr>
          <a:xfrm>
            <a:off x="973931" y="1260321"/>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3" name="Subtitle 2"/>
          <p:cNvSpPr>
            <a:spLocks noGrp="1"/>
          </p:cNvSpPr>
          <p:nvPr>
            <p:ph type="subTitle" idx="1"/>
          </p:nvPr>
        </p:nvSpPr>
        <p:spPr>
          <a:xfrm>
            <a:off x="976401" y="2258064"/>
            <a:ext cx="7741920" cy="855358"/>
          </a:xfrm>
        </p:spPr>
        <p:txBody>
          <a:bodyPr>
            <a:normAutofit/>
          </a:bodyPr>
          <a:lstStyle>
            <a:lvl1pPr marL="0" indent="0" algn="l">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163609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424370C-8B29-4659-BA4F-22B8C201AC1D}" type="slidenum">
              <a:rPr lang="en-US"/>
              <a:pPr>
                <a:defRPr/>
              </a:pPr>
              <a:t>‹#›</a:t>
            </a:fld>
            <a:endParaRPr lang="en-US"/>
          </a:p>
        </p:txBody>
      </p:sp>
    </p:spTree>
    <p:extLst>
      <p:ext uri="{BB962C8B-B14F-4D97-AF65-F5344CB8AC3E}">
        <p14:creationId xmlns:p14="http://schemas.microsoft.com/office/powerpoint/2010/main" val="195394147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pic>
        <p:nvPicPr>
          <p:cNvPr id="12" name="Picture 11"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4160520"/>
            <a:ext cx="9144000" cy="2697480"/>
          </a:xfrm>
          <a:prstGeom prst="rect">
            <a:avLst/>
          </a:prstGeom>
          <a:solidFill>
            <a:schemeClr val="dk1">
              <a:alpha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99208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INTRODUCTION</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26491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extLst>
              <a:ext uri="{28A0092B-C50C-407E-A947-70E740481C1C}">
                <a14:useLocalDpi xmlns:a14="http://schemas.microsoft.com/office/drawing/2010/main" val="0"/>
              </a:ext>
            </a:extLst>
          </a:blip>
          <a:srcRect t="32937" b="32937"/>
          <a:stretch/>
        </p:blipFill>
        <p:spPr>
          <a:xfrm>
            <a:off x="0" y="0"/>
            <a:ext cx="9144000" cy="4160520"/>
          </a:xfrm>
          <a:prstGeom prst="rect">
            <a:avLst/>
          </a:prstGeom>
        </p:spPr>
      </p:pic>
      <p:sp>
        <p:nvSpPr>
          <p:cNvPr id="8" name="Rectangle 7"/>
          <p:cNvSpPr/>
          <p:nvPr userDrawn="1"/>
        </p:nvSpPr>
        <p:spPr>
          <a:xfrm>
            <a:off x="0" y="4160520"/>
            <a:ext cx="9144000" cy="269748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9" name="Subtitle 2"/>
          <p:cNvSpPr>
            <a:spLocks noGrp="1"/>
          </p:cNvSpPr>
          <p:nvPr>
            <p:ph type="subTitle" idx="1"/>
          </p:nvPr>
        </p:nvSpPr>
        <p:spPr>
          <a:xfrm>
            <a:off x="571084" y="4401573"/>
            <a:ext cx="7772400" cy="675967"/>
          </a:xfrm>
        </p:spPr>
        <p:txBody>
          <a:bodyPr>
            <a:noAutofit/>
          </a:bodyPr>
          <a:lstStyle>
            <a:lvl1pPr marL="0" indent="0">
              <a:buNone/>
              <a:defRPr/>
            </a:lvl1pPr>
          </a:lstStyle>
          <a:p>
            <a:pPr algn="l"/>
            <a:endParaRPr lang="en-US" sz="4200" dirty="0">
              <a:solidFill>
                <a:schemeClr val="bg1"/>
              </a:solidFill>
              <a:latin typeface="Arial"/>
              <a:cs typeface="Arial"/>
            </a:endParaRPr>
          </a:p>
        </p:txBody>
      </p:sp>
      <p:pic>
        <p:nvPicPr>
          <p:cNvPr id="10" name="Picture 9"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1" name="Rectangle 10"/>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Tree>
    <p:extLst>
      <p:ext uri="{BB962C8B-B14F-4D97-AF65-F5344CB8AC3E}">
        <p14:creationId xmlns:p14="http://schemas.microsoft.com/office/powerpoint/2010/main" val="369373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rketing Tool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MARKETING TOOLS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13258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1" name="TextBox 10"/>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STRATEGIES</a:t>
            </a:r>
          </a:p>
        </p:txBody>
      </p:sp>
      <p:sp>
        <p:nvSpPr>
          <p:cNvPr id="15" name="Text Placeholder 14"/>
          <p:cNvSpPr>
            <a:spLocks noGrp="1"/>
          </p:cNvSpPr>
          <p:nvPr>
            <p:ph type="body" sz="quarter" idx="10"/>
          </p:nvPr>
        </p:nvSpPr>
        <p:spPr>
          <a:xfrm>
            <a:off x="1311263" y="1249680"/>
            <a:ext cx="7162800" cy="4312919"/>
          </a:xfrm>
        </p:spPr>
        <p:txBody>
          <a:bodyPr/>
          <a:lstStyle>
            <a:lvl1pPr marL="0" indent="0">
              <a:buNone/>
              <a:defRPr/>
            </a:lvl1pPr>
          </a:lstStyle>
          <a:p>
            <a:pPr lvl="0"/>
            <a:endParaRPr lang="en-GB" dirty="0"/>
          </a:p>
        </p:txBody>
      </p:sp>
    </p:spTree>
    <p:extLst>
      <p:ext uri="{BB962C8B-B14F-4D97-AF65-F5344CB8AC3E}">
        <p14:creationId xmlns:p14="http://schemas.microsoft.com/office/powerpoint/2010/main" val="40055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4" name="TextBox 13"/>
          <p:cNvSpPr txBox="1"/>
          <p:nvPr userDrawn="1"/>
        </p:nvSpPr>
        <p:spPr>
          <a:xfrm>
            <a:off x="1311264" y="486906"/>
            <a:ext cx="7196463" cy="430887"/>
          </a:xfrm>
          <a:prstGeom prst="rect">
            <a:avLst/>
          </a:prstGeom>
          <a:noFill/>
        </p:spPr>
        <p:txBody>
          <a:bodyPr wrap="square" rtlCol="0">
            <a:spAutoFit/>
          </a:bodyPr>
          <a:lstStyle/>
          <a:p>
            <a:r>
              <a:rPr lang="en-US" sz="2200" b="1" dirty="0" smtClean="0">
                <a:latin typeface="Arial"/>
                <a:cs typeface="Arial"/>
              </a:rPr>
              <a:t>LEARNING OBJECTIVES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69557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6" y="1272381"/>
            <a:ext cx="7196137"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Tree>
    <p:extLst>
      <p:ext uri="{BB962C8B-B14F-4D97-AF65-F5344CB8AC3E}">
        <p14:creationId xmlns:p14="http://schemas.microsoft.com/office/powerpoint/2010/main" val="88770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7" name="Picture 6" descr="iStock_000001935273Large.jpg"/>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32527" b="11224"/>
          <a:stretch/>
        </p:blipFill>
        <p:spPr>
          <a:xfrm>
            <a:off x="0" y="0"/>
            <a:ext cx="9144000" cy="6858000"/>
          </a:xfrm>
          <a:prstGeom prst="rect">
            <a:avLst/>
          </a:prstGeom>
        </p:spPr>
      </p:pic>
      <p:sp>
        <p:nvSpPr>
          <p:cNvPr id="8" name="Rectangle 7"/>
          <p:cNvSpPr/>
          <p:nvPr userDrawn="1"/>
        </p:nvSpPr>
        <p:spPr>
          <a:xfrm>
            <a:off x="0" y="5768258"/>
            <a:ext cx="9144000" cy="10897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pic>
        <p:nvPicPr>
          <p:cNvPr id="9" name="Picture 8" descr="CABI_URL_whit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72400" y="6020387"/>
            <a:ext cx="945921" cy="581783"/>
          </a:xfrm>
          <a:prstGeom prst="rect">
            <a:avLst/>
          </a:prstGeom>
        </p:spPr>
      </p:pic>
      <p:sp>
        <p:nvSpPr>
          <p:cNvPr id="10" name="Rectangle 9"/>
          <p:cNvSpPr/>
          <p:nvPr userDrawn="1"/>
        </p:nvSpPr>
        <p:spPr>
          <a:xfrm>
            <a:off x="-32776" y="6123667"/>
            <a:ext cx="3392130" cy="385097"/>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lIns="720000" rtlCol="0" anchor="ctr"/>
          <a:lstStyle/>
          <a:p>
            <a:r>
              <a:rPr lang="en-US" sz="1000" dirty="0">
                <a:solidFill>
                  <a:srgbClr val="FFFFFF"/>
                </a:solidFill>
                <a:latin typeface="Arial"/>
                <a:cs typeface="Arial"/>
              </a:rPr>
              <a:t>COMPLIMENTARY TEACHING MATERIALS</a:t>
            </a:r>
          </a:p>
        </p:txBody>
      </p:sp>
      <p:sp>
        <p:nvSpPr>
          <p:cNvPr id="17" name="Content Placeholder 16"/>
          <p:cNvSpPr>
            <a:spLocks noGrp="1"/>
          </p:cNvSpPr>
          <p:nvPr>
            <p:ph sz="quarter" idx="13"/>
          </p:nvPr>
        </p:nvSpPr>
        <p:spPr>
          <a:xfrm>
            <a:off x="1189357" y="1272381"/>
            <a:ext cx="3382644"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itle Placeholder 1"/>
          <p:cNvSpPr>
            <a:spLocks noGrp="1"/>
          </p:cNvSpPr>
          <p:nvPr>
            <p:ph type="title"/>
          </p:nvPr>
        </p:nvSpPr>
        <p:spPr>
          <a:xfrm>
            <a:off x="1189356" y="274638"/>
            <a:ext cx="7196137" cy="997743"/>
          </a:xfrm>
          <a:prstGeom prst="rect">
            <a:avLst/>
          </a:prstGeom>
        </p:spPr>
        <p:txBody>
          <a:bodyPr vert="horz" lIns="91440" tIns="45720" rIns="91440" bIns="45720" rtlCol="0" anchor="ctr">
            <a:normAutofit/>
          </a:bodyPr>
          <a:lstStyle>
            <a:lvl1pPr algn="l">
              <a:defRPr sz="2900" b="1"/>
            </a:lvl1pPr>
          </a:lstStyle>
          <a:p>
            <a:r>
              <a:rPr lang="en-GB" dirty="0" smtClean="0"/>
              <a:t>Click to edit Master title style</a:t>
            </a:r>
            <a:endParaRPr lang="en-US" dirty="0"/>
          </a:p>
        </p:txBody>
      </p:sp>
      <p:sp>
        <p:nvSpPr>
          <p:cNvPr id="11" name="Content Placeholder 16"/>
          <p:cNvSpPr>
            <a:spLocks noGrp="1"/>
          </p:cNvSpPr>
          <p:nvPr>
            <p:ph sz="quarter" idx="14"/>
          </p:nvPr>
        </p:nvSpPr>
        <p:spPr>
          <a:xfrm>
            <a:off x="4572000" y="1272381"/>
            <a:ext cx="3813493" cy="4313237"/>
          </a:xfr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90910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D500C-2DAD-E24B-947F-AA454B3B4803}" type="datetimeFigureOut">
              <a:rPr lang="en-US" smtClean="0"/>
              <a:t>05/08/2015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DD8636-02F0-2043-B1BF-E7E2D60464E4}" type="slidenum">
              <a:rPr lang="en-US" smtClean="0"/>
              <a:t>‹#›</a:t>
            </a:fld>
            <a:endParaRPr lang="en-US"/>
          </a:p>
        </p:txBody>
      </p:sp>
    </p:spTree>
    <p:extLst>
      <p:ext uri="{BB962C8B-B14F-4D97-AF65-F5344CB8AC3E}">
        <p14:creationId xmlns:p14="http://schemas.microsoft.com/office/powerpoint/2010/main" val="7087128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1" r:id="rId5"/>
    <p:sldLayoutId id="2147483662" r:id="rId6"/>
    <p:sldLayoutId id="2147483663" r:id="rId7"/>
    <p:sldLayoutId id="2147483664" r:id="rId8"/>
    <p:sldLayoutId id="2147483665" r:id="rId9"/>
    <p:sldLayoutId id="2147483652" r:id="rId10"/>
    <p:sldLayoutId id="21474836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a:cs typeface="Arial"/>
              </a:rPr>
              <a:t>Risk and Safety Management in the Leisure, Events, Tourism and Sports Industries</a:t>
            </a:r>
            <a:br>
              <a:rPr lang="en-US" dirty="0">
                <a:latin typeface="Arial"/>
                <a:cs typeface="Arial"/>
              </a:rPr>
            </a:br>
            <a:endParaRPr lang="en-GB" dirty="0"/>
          </a:p>
        </p:txBody>
      </p:sp>
      <p:sp>
        <p:nvSpPr>
          <p:cNvPr id="3" name="Subtitle 2"/>
          <p:cNvSpPr>
            <a:spLocks noGrp="1"/>
          </p:cNvSpPr>
          <p:nvPr>
            <p:ph type="subTitle" idx="1"/>
          </p:nvPr>
        </p:nvSpPr>
        <p:spPr/>
        <p:txBody>
          <a:bodyPr/>
          <a:lstStyle/>
          <a:p>
            <a:r>
              <a:rPr lang="en-US" dirty="0">
                <a:solidFill>
                  <a:schemeClr val="accent5">
                    <a:lumMod val="60000"/>
                    <a:lumOff val="40000"/>
                  </a:schemeClr>
                </a:solidFill>
                <a:latin typeface="Arial"/>
                <a:cs typeface="Arial"/>
              </a:rPr>
              <a:t>Mark </a:t>
            </a:r>
            <a:r>
              <a:rPr lang="en-US" dirty="0" err="1">
                <a:solidFill>
                  <a:schemeClr val="accent5">
                    <a:lumMod val="60000"/>
                    <a:lumOff val="40000"/>
                  </a:schemeClr>
                </a:solidFill>
                <a:latin typeface="Arial"/>
                <a:cs typeface="Arial"/>
              </a:rPr>
              <a:t>Piekarz</a:t>
            </a:r>
            <a:r>
              <a:rPr lang="en-US" dirty="0">
                <a:solidFill>
                  <a:schemeClr val="accent5">
                    <a:lumMod val="60000"/>
                    <a:lumOff val="40000"/>
                  </a:schemeClr>
                </a:solidFill>
                <a:latin typeface="Arial"/>
                <a:cs typeface="Arial"/>
              </a:rPr>
              <a:t>, Ian Jenkins and Peter Mills</a:t>
            </a:r>
          </a:p>
          <a:p>
            <a:endParaRPr lang="en-GB" dirty="0"/>
          </a:p>
        </p:txBody>
      </p:sp>
    </p:spTree>
    <p:extLst>
      <p:ext uri="{BB962C8B-B14F-4D97-AF65-F5344CB8AC3E}">
        <p14:creationId xmlns:p14="http://schemas.microsoft.com/office/powerpoint/2010/main" val="30754934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pPr marL="0" indent="0">
              <a:buNone/>
            </a:pPr>
            <a:r>
              <a:rPr lang="en-US" dirty="0" smtClean="0">
                <a:solidFill>
                  <a:schemeClr val="bg1"/>
                </a:solidFill>
                <a:latin typeface="Arial"/>
                <a:cs typeface="Arial"/>
              </a:rPr>
              <a:t>Overview –  How to use the lecture slide</a:t>
            </a:r>
            <a:endParaRPr lang="en-GB" dirty="0"/>
          </a:p>
        </p:txBody>
      </p:sp>
    </p:spTree>
    <p:extLst>
      <p:ext uri="{BB962C8B-B14F-4D97-AF65-F5344CB8AC3E}">
        <p14:creationId xmlns:p14="http://schemas.microsoft.com/office/powerpoint/2010/main" val="15167656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457199" y="1081881"/>
            <a:ext cx="4114801" cy="4313237"/>
          </a:xfrm>
        </p:spPr>
        <p:txBody>
          <a:bodyPr>
            <a:noAutofit/>
          </a:bodyPr>
          <a:lstStyle/>
          <a:p>
            <a:pPr marL="457200" indent="-457200">
              <a:buFont typeface="Arial" panose="020B0604020202020204" pitchFamily="34" charset="0"/>
              <a:buChar char="•"/>
            </a:pPr>
            <a:r>
              <a:rPr lang="en-GB" sz="1400" dirty="0" smtClean="0">
                <a:cs typeface="Arial" panose="020B0604020202020204" pitchFamily="34" charset="0"/>
              </a:rPr>
              <a:t>There are a series of lectures which complement the book ‘</a:t>
            </a:r>
            <a:r>
              <a:rPr lang="en-US" sz="1400" dirty="0" smtClean="0">
                <a:cs typeface="Arial" panose="020B0604020202020204" pitchFamily="34" charset="0"/>
              </a:rPr>
              <a:t>Risk </a:t>
            </a:r>
            <a:r>
              <a:rPr lang="en-US" sz="1400" dirty="0">
                <a:cs typeface="Arial" panose="020B0604020202020204" pitchFamily="34" charset="0"/>
              </a:rPr>
              <a:t>and Safety Management in the Leisure, </a:t>
            </a:r>
            <a:r>
              <a:rPr lang="en-US" sz="1400" dirty="0" smtClean="0">
                <a:cs typeface="Arial" panose="020B0604020202020204" pitchFamily="34" charset="0"/>
              </a:rPr>
              <a:t>Events, </a:t>
            </a:r>
            <a:r>
              <a:rPr lang="en-US" sz="1400" dirty="0">
                <a:cs typeface="Arial" panose="020B0604020202020204" pitchFamily="34" charset="0"/>
              </a:rPr>
              <a:t>Tourism and </a:t>
            </a:r>
            <a:r>
              <a:rPr lang="en-US" sz="1400" dirty="0" smtClean="0">
                <a:cs typeface="Arial" panose="020B0604020202020204" pitchFamily="34" charset="0"/>
              </a:rPr>
              <a:t> Sports Industries’.</a:t>
            </a:r>
          </a:p>
          <a:p>
            <a:pPr marL="457200" indent="-457200">
              <a:buFont typeface="Arial" panose="020B0604020202020204" pitchFamily="34" charset="0"/>
              <a:buChar char="•"/>
            </a:pPr>
            <a:r>
              <a:rPr lang="en-GB" sz="1400" dirty="0">
                <a:cs typeface="Arial" panose="020B0604020202020204" pitchFamily="34" charset="0"/>
              </a:rPr>
              <a:t>This </a:t>
            </a:r>
            <a:r>
              <a:rPr lang="en-GB" sz="1400" dirty="0" smtClean="0">
                <a:cs typeface="Arial" panose="020B0604020202020204" pitchFamily="34" charset="0"/>
              </a:rPr>
              <a:t>book is about </a:t>
            </a:r>
            <a:r>
              <a:rPr lang="en-GB" sz="1400" dirty="0">
                <a:cs typeface="Arial" panose="020B0604020202020204" pitchFamily="34" charset="0"/>
              </a:rPr>
              <a:t>risk analysis, assessment and decision making. </a:t>
            </a:r>
            <a:endParaRPr lang="en-GB" sz="1400" dirty="0" smtClean="0">
              <a:cs typeface="Arial" panose="020B0604020202020204" pitchFamily="34" charset="0"/>
            </a:endParaRPr>
          </a:p>
          <a:p>
            <a:pPr marL="457200" indent="-457200">
              <a:buFont typeface="Arial" panose="020B0604020202020204" pitchFamily="34" charset="0"/>
              <a:buChar char="•"/>
            </a:pPr>
            <a:r>
              <a:rPr lang="en-GB" sz="1400" dirty="0" smtClean="0">
                <a:cs typeface="Arial" panose="020B0604020202020204" pitchFamily="34" charset="0"/>
              </a:rPr>
              <a:t>It explains the key underpinning theories and concepts of risk management in relation to:</a:t>
            </a:r>
          </a:p>
          <a:p>
            <a:pPr marL="1200150" lvl="1" indent="-457200">
              <a:buFont typeface="Arial" panose="020B0604020202020204" pitchFamily="34" charset="0"/>
              <a:buChar char="•"/>
            </a:pPr>
            <a:r>
              <a:rPr lang="en-GB" sz="1400" dirty="0" smtClean="0">
                <a:cs typeface="Arial" panose="020B0604020202020204" pitchFamily="34" charset="0"/>
              </a:rPr>
              <a:t>The different </a:t>
            </a:r>
            <a:r>
              <a:rPr lang="en-GB" sz="1400" b="1" dirty="0" smtClean="0">
                <a:cs typeface="Arial" panose="020B0604020202020204" pitchFamily="34" charset="0"/>
              </a:rPr>
              <a:t>levels</a:t>
            </a:r>
            <a:r>
              <a:rPr lang="en-GB" sz="1400" dirty="0" smtClean="0">
                <a:cs typeface="Arial" panose="020B0604020202020204" pitchFamily="34" charset="0"/>
              </a:rPr>
              <a:t> of management (e.g. health and safety, operational, project and strategic).</a:t>
            </a:r>
          </a:p>
          <a:p>
            <a:pPr marL="1200150" lvl="1" indent="-457200">
              <a:buFont typeface="Arial" panose="020B0604020202020204" pitchFamily="34" charset="0"/>
              <a:buChar char="•"/>
            </a:pPr>
            <a:r>
              <a:rPr lang="en-GB" sz="1400" dirty="0" smtClean="0">
                <a:cs typeface="Arial" panose="020B0604020202020204" pitchFamily="34" charset="0"/>
              </a:rPr>
              <a:t>The different </a:t>
            </a:r>
            <a:r>
              <a:rPr lang="en-GB" sz="1400" b="1" dirty="0" smtClean="0">
                <a:cs typeface="Arial" panose="020B0604020202020204" pitchFamily="34" charset="0"/>
              </a:rPr>
              <a:t>sector</a:t>
            </a:r>
            <a:r>
              <a:rPr lang="en-GB" sz="1400" dirty="0" smtClean="0">
                <a:cs typeface="Arial" panose="020B0604020202020204" pitchFamily="34" charset="0"/>
              </a:rPr>
              <a:t> variations and similarities.</a:t>
            </a:r>
          </a:p>
          <a:p>
            <a:pPr marL="1200150" lvl="1" indent="-457200">
              <a:buFont typeface="Arial" panose="020B0604020202020204" pitchFamily="34" charset="0"/>
              <a:buChar char="•"/>
            </a:pPr>
            <a:r>
              <a:rPr lang="en-GB" sz="1400" dirty="0">
                <a:cs typeface="Arial" panose="020B0604020202020204" pitchFamily="34" charset="0"/>
              </a:rPr>
              <a:t>The different </a:t>
            </a:r>
            <a:r>
              <a:rPr lang="en-GB" sz="1400" b="1" dirty="0" smtClean="0">
                <a:cs typeface="Arial" panose="020B0604020202020204" pitchFamily="34" charset="0"/>
              </a:rPr>
              <a:t>countries</a:t>
            </a:r>
            <a:r>
              <a:rPr lang="en-GB" sz="1400" dirty="0" smtClean="0">
                <a:cs typeface="Arial" panose="020B0604020202020204" pitchFamily="34" charset="0"/>
              </a:rPr>
              <a:t> variations </a:t>
            </a:r>
            <a:r>
              <a:rPr lang="en-GB" sz="1400" dirty="0">
                <a:cs typeface="Arial" panose="020B0604020202020204" pitchFamily="34" charset="0"/>
              </a:rPr>
              <a:t>and </a:t>
            </a:r>
            <a:r>
              <a:rPr lang="en-GB" sz="1400" dirty="0" smtClean="0">
                <a:cs typeface="Arial" panose="020B0604020202020204" pitchFamily="34" charset="0"/>
              </a:rPr>
              <a:t>similarities.</a:t>
            </a:r>
            <a:endParaRPr lang="en-US" sz="1400" dirty="0" smtClean="0">
              <a:cs typeface="Arial" panose="020B0604020202020204" pitchFamily="34" charset="0"/>
            </a:endParaRPr>
          </a:p>
          <a:p>
            <a:pPr marL="457200" indent="-457200">
              <a:buFont typeface="Arial" panose="020B0604020202020204" pitchFamily="34" charset="0"/>
              <a:buChar char="•"/>
            </a:pPr>
            <a:r>
              <a:rPr lang="en-US" sz="1400" dirty="0" smtClean="0">
                <a:cs typeface="Arial" panose="020B0604020202020204" pitchFamily="34" charset="0"/>
              </a:rPr>
              <a:t>The following slides give a simple overview of how risk management is approached and tips for how to use the book and lecture slides.</a:t>
            </a:r>
            <a:endParaRPr lang="en-GB" sz="1400" dirty="0">
              <a:cs typeface="Arial" panose="020B0604020202020204" pitchFamily="34" charset="0"/>
            </a:endParaRPr>
          </a:p>
        </p:txBody>
      </p:sp>
      <p:sp>
        <p:nvSpPr>
          <p:cNvPr id="3" name="Title 2"/>
          <p:cNvSpPr>
            <a:spLocks noGrp="1"/>
          </p:cNvSpPr>
          <p:nvPr>
            <p:ph type="title"/>
          </p:nvPr>
        </p:nvSpPr>
        <p:spPr/>
        <p:txBody>
          <a:bodyPr/>
          <a:lstStyle/>
          <a:p>
            <a:r>
              <a:rPr lang="en-GB" dirty="0" smtClean="0"/>
              <a:t>INTRODUCTION </a:t>
            </a:r>
            <a:endParaRPr lang="en-GB" dirty="0"/>
          </a:p>
        </p:txBody>
      </p:sp>
      <p:pic>
        <p:nvPicPr>
          <p:cNvPr id="5" name="Content Placeholder 4"/>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4843001" y="1271588"/>
            <a:ext cx="3271173" cy="4313237"/>
          </a:xfrm>
        </p:spPr>
      </p:pic>
    </p:spTree>
    <p:extLst>
      <p:ext uri="{BB962C8B-B14F-4D97-AF65-F5344CB8AC3E}">
        <p14:creationId xmlns:p14="http://schemas.microsoft.com/office/powerpoint/2010/main" val="10334376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85000" lnSpcReduction="10000"/>
          </a:bodyPr>
          <a:lstStyle/>
          <a:p>
            <a:pPr marL="457200" indent="-457200">
              <a:buFont typeface="Arial" panose="020B0604020202020204" pitchFamily="34" charset="0"/>
              <a:buChar char="•"/>
            </a:pPr>
            <a:r>
              <a:rPr lang="en-GB" dirty="0" smtClean="0"/>
              <a:t>Understanding the theory and concepts of risk management to help analyse, assess and make better decisions about risk.</a:t>
            </a:r>
          </a:p>
          <a:p>
            <a:pPr marL="457200" indent="-457200">
              <a:buFont typeface="Arial" panose="020B0604020202020204" pitchFamily="34" charset="0"/>
              <a:buChar char="•"/>
            </a:pPr>
            <a:r>
              <a:rPr lang="en-GB" dirty="0" smtClean="0"/>
              <a:t>It is about not simply replicating past practices, but understanding why they are done and how they can be improved.</a:t>
            </a:r>
          </a:p>
          <a:p>
            <a:pPr marL="457200" indent="-457200">
              <a:buFont typeface="Arial" panose="020B0604020202020204" pitchFamily="34" charset="0"/>
              <a:buChar char="•"/>
            </a:pPr>
            <a:r>
              <a:rPr lang="en-GB" dirty="0" smtClean="0"/>
              <a:t>Risk management is a way of analysing the organisation and the business environment.</a:t>
            </a:r>
          </a:p>
          <a:p>
            <a:pPr marL="457200" indent="-457200">
              <a:buFont typeface="Arial" panose="020B0604020202020204" pitchFamily="34" charset="0"/>
              <a:buChar char="•"/>
            </a:pPr>
            <a:r>
              <a:rPr lang="en-GB" dirty="0" smtClean="0"/>
              <a:t>Ultimately, it is all about trying to make good management decisions.</a:t>
            </a:r>
          </a:p>
          <a:p>
            <a:endParaRPr lang="en-GB" dirty="0"/>
          </a:p>
        </p:txBody>
      </p:sp>
      <p:sp>
        <p:nvSpPr>
          <p:cNvPr id="3" name="Title 2"/>
          <p:cNvSpPr>
            <a:spLocks noGrp="1"/>
          </p:cNvSpPr>
          <p:nvPr>
            <p:ph type="title"/>
          </p:nvPr>
        </p:nvSpPr>
        <p:spPr/>
        <p:txBody>
          <a:bodyPr/>
          <a:lstStyle/>
          <a:p>
            <a:r>
              <a:rPr lang="en-GB" dirty="0" smtClean="0"/>
              <a:t>WHAT THE BOOK IS ABOUT</a:t>
            </a:r>
            <a:endParaRPr lang="en-GB" dirty="0"/>
          </a:p>
        </p:txBody>
      </p:sp>
    </p:spTree>
    <p:extLst>
      <p:ext uri="{BB962C8B-B14F-4D97-AF65-F5344CB8AC3E}">
        <p14:creationId xmlns:p14="http://schemas.microsoft.com/office/powerpoint/2010/main" val="2386104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70000" lnSpcReduction="20000"/>
          </a:bodyPr>
          <a:lstStyle/>
          <a:p>
            <a:pPr marL="457200" indent="-457200">
              <a:buFont typeface="Arial" panose="020B0604020202020204" pitchFamily="34" charset="0"/>
              <a:buChar char="•"/>
            </a:pPr>
            <a:r>
              <a:rPr lang="en-GB" dirty="0" smtClean="0"/>
              <a:t>Risk is examined as a </a:t>
            </a:r>
            <a:r>
              <a:rPr lang="en-GB" b="1" dirty="0" smtClean="0"/>
              <a:t>practical process  </a:t>
            </a:r>
            <a:r>
              <a:rPr lang="en-GB" dirty="0" smtClean="0"/>
              <a:t>(how to risk manage) and as a </a:t>
            </a:r>
            <a:r>
              <a:rPr lang="en-GB" b="1" dirty="0" smtClean="0"/>
              <a:t>culture</a:t>
            </a:r>
            <a:r>
              <a:rPr lang="en-GB" dirty="0" smtClean="0"/>
              <a:t> (how risk is viewed and understood).</a:t>
            </a:r>
          </a:p>
          <a:p>
            <a:pPr marL="457200" indent="-457200">
              <a:buFont typeface="Arial" panose="020B0604020202020204" pitchFamily="34" charset="0"/>
              <a:buChar char="•"/>
            </a:pPr>
            <a:r>
              <a:rPr lang="en-GB" dirty="0"/>
              <a:t>Risk </a:t>
            </a:r>
            <a:r>
              <a:rPr lang="en-GB" b="1" dirty="0" smtClean="0"/>
              <a:t>DOES </a:t>
            </a:r>
            <a:r>
              <a:rPr lang="en-GB" b="1" dirty="0" smtClean="0"/>
              <a:t>NOT </a:t>
            </a:r>
            <a:r>
              <a:rPr lang="en-GB" dirty="0" smtClean="0"/>
              <a:t>use the simple definition of ‘risk as a danger which has the potential to create loss or injury’.</a:t>
            </a:r>
          </a:p>
          <a:p>
            <a:pPr marL="457200" indent="-457200">
              <a:buFont typeface="Arial" panose="020B0604020202020204" pitchFamily="34" charset="0"/>
              <a:buChar char="•"/>
            </a:pPr>
            <a:r>
              <a:rPr lang="en-GB" dirty="0" smtClean="0"/>
              <a:t>The preference is </a:t>
            </a:r>
            <a:r>
              <a:rPr lang="en-GB" dirty="0"/>
              <a:t>to use a broader based definition of </a:t>
            </a:r>
            <a:r>
              <a:rPr lang="en-GB" dirty="0" smtClean="0"/>
              <a:t>risk as </a:t>
            </a:r>
            <a:r>
              <a:rPr lang="en-GB" dirty="0"/>
              <a:t>something which </a:t>
            </a:r>
            <a:r>
              <a:rPr lang="en-GB" dirty="0" smtClean="0"/>
              <a:t>has the potential or </a:t>
            </a:r>
            <a:r>
              <a:rPr lang="en-GB" b="1" dirty="0" smtClean="0"/>
              <a:t>chance </a:t>
            </a:r>
            <a:r>
              <a:rPr lang="en-GB" dirty="0" smtClean="0"/>
              <a:t>of creating both </a:t>
            </a:r>
            <a:r>
              <a:rPr lang="en-GB" b="1" dirty="0" smtClean="0"/>
              <a:t>threats </a:t>
            </a:r>
            <a:r>
              <a:rPr lang="en-GB" dirty="0" smtClean="0"/>
              <a:t>(downsides) AND </a:t>
            </a:r>
            <a:r>
              <a:rPr lang="en-GB" b="1" dirty="0" smtClean="0"/>
              <a:t>opportunities</a:t>
            </a:r>
            <a:r>
              <a:rPr lang="en-GB" dirty="0" smtClean="0"/>
              <a:t>  </a:t>
            </a:r>
            <a:r>
              <a:rPr lang="en-GB" dirty="0" smtClean="0"/>
              <a:t>(upsides). </a:t>
            </a:r>
          </a:p>
          <a:p>
            <a:pPr marL="457200" indent="-457200">
              <a:buFont typeface="Arial" panose="020B0604020202020204" pitchFamily="34" charset="0"/>
              <a:buChar char="•"/>
            </a:pPr>
            <a:r>
              <a:rPr lang="en-GB" dirty="0" smtClean="0"/>
              <a:t>Why this approach?</a:t>
            </a:r>
          </a:p>
          <a:p>
            <a:pPr marL="1200150" lvl="1" indent="-457200">
              <a:buFont typeface="Arial" panose="020B0604020202020204" pitchFamily="34" charset="0"/>
              <a:buChar char="•"/>
            </a:pPr>
            <a:r>
              <a:rPr lang="en-GB" dirty="0" smtClean="0"/>
              <a:t>Risk is an integral part of many activities and businesses, so removal of risks is not realistic.</a:t>
            </a:r>
          </a:p>
          <a:p>
            <a:pPr marL="1200150" lvl="1" indent="-457200">
              <a:buFont typeface="Arial" panose="020B0604020202020204" pitchFamily="34" charset="0"/>
              <a:buChar char="•"/>
            </a:pPr>
            <a:r>
              <a:rPr lang="en-GB" dirty="0" smtClean="0"/>
              <a:t>Encouragement to see the </a:t>
            </a:r>
            <a:r>
              <a:rPr lang="en-GB" b="1" dirty="0" smtClean="0"/>
              <a:t>benefits</a:t>
            </a:r>
            <a:r>
              <a:rPr lang="en-GB" dirty="0" smtClean="0"/>
              <a:t> not just the problems of engaging with risks.</a:t>
            </a:r>
          </a:p>
          <a:p>
            <a:pPr marL="457200" indent="-457200">
              <a:buFont typeface="Arial" panose="020B0604020202020204" pitchFamily="34" charset="0"/>
              <a:buChar char="•"/>
            </a:pPr>
            <a:endParaRPr lang="en-GB" dirty="0" smtClean="0"/>
          </a:p>
          <a:p>
            <a:endParaRPr lang="en-GB" dirty="0"/>
          </a:p>
        </p:txBody>
      </p:sp>
      <p:sp>
        <p:nvSpPr>
          <p:cNvPr id="3" name="Title 2"/>
          <p:cNvSpPr>
            <a:spLocks noGrp="1"/>
          </p:cNvSpPr>
          <p:nvPr>
            <p:ph type="title"/>
          </p:nvPr>
        </p:nvSpPr>
        <p:spPr/>
        <p:txBody>
          <a:bodyPr/>
          <a:lstStyle/>
          <a:p>
            <a:r>
              <a:rPr lang="en-GB" dirty="0" smtClean="0"/>
              <a:t>HOW RISK IS APPROACHED AND DEFINED</a:t>
            </a:r>
            <a:endParaRPr lang="en-GB" dirty="0"/>
          </a:p>
        </p:txBody>
      </p:sp>
    </p:spTree>
    <p:extLst>
      <p:ext uri="{BB962C8B-B14F-4D97-AF65-F5344CB8AC3E}">
        <p14:creationId xmlns:p14="http://schemas.microsoft.com/office/powerpoint/2010/main" val="1280302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10000"/>
          </a:bodyPr>
          <a:lstStyle/>
          <a:p>
            <a:pPr marL="457200" indent="-457200">
              <a:buFont typeface="Arial" panose="020B0604020202020204" pitchFamily="34" charset="0"/>
              <a:buChar char="•"/>
            </a:pPr>
            <a:r>
              <a:rPr lang="en-GB" dirty="0" smtClean="0"/>
              <a:t>Whilst the lectures give a basic overview of some of the key theories and tools, it is recommended that you explore the different chapters and examine the range of illustrative case studies and applications of theory to the different sectors.</a:t>
            </a:r>
          </a:p>
          <a:p>
            <a:pPr marL="457200" indent="-457200">
              <a:buFont typeface="Arial" panose="020B0604020202020204" pitchFamily="34" charset="0"/>
              <a:buChar char="•"/>
            </a:pPr>
            <a:r>
              <a:rPr lang="en-GB" dirty="0" smtClean="0"/>
              <a:t>You can then select the examples/case studies which are most appropriate to the area you are studying/teaching.</a:t>
            </a:r>
          </a:p>
        </p:txBody>
      </p:sp>
      <p:sp>
        <p:nvSpPr>
          <p:cNvPr id="3" name="Title 2"/>
          <p:cNvSpPr>
            <a:spLocks noGrp="1"/>
          </p:cNvSpPr>
          <p:nvPr>
            <p:ph type="title"/>
          </p:nvPr>
        </p:nvSpPr>
        <p:spPr/>
        <p:txBody>
          <a:bodyPr/>
          <a:lstStyle/>
          <a:p>
            <a:r>
              <a:rPr lang="en-GB" dirty="0" smtClean="0"/>
              <a:t>CASE STUDY APPLICATION TO THE SECTORS</a:t>
            </a:r>
            <a:endParaRPr lang="en-GB" dirty="0"/>
          </a:p>
        </p:txBody>
      </p:sp>
    </p:spTree>
    <p:extLst>
      <p:ext uri="{BB962C8B-B14F-4D97-AF65-F5344CB8AC3E}">
        <p14:creationId xmlns:p14="http://schemas.microsoft.com/office/powerpoint/2010/main" val="1651096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20000"/>
          </a:bodyPr>
          <a:lstStyle/>
          <a:p>
            <a:pPr marL="457200" indent="-457200">
              <a:buFont typeface="Arial" panose="020B0604020202020204" pitchFamily="34" charset="0"/>
              <a:buChar char="•"/>
            </a:pPr>
            <a:r>
              <a:rPr lang="en-GB" dirty="0" smtClean="0"/>
              <a:t>Understand theory.</a:t>
            </a:r>
          </a:p>
          <a:p>
            <a:pPr marL="457200" indent="-457200">
              <a:buFont typeface="Arial" panose="020B0604020202020204" pitchFamily="34" charset="0"/>
              <a:buChar char="•"/>
            </a:pPr>
            <a:r>
              <a:rPr lang="en-GB" dirty="0" smtClean="0"/>
              <a:t>Improve on practice, not just replicate it.</a:t>
            </a:r>
          </a:p>
          <a:p>
            <a:pPr marL="457200" indent="-457200">
              <a:buFont typeface="Arial" panose="020B0604020202020204" pitchFamily="34" charset="0"/>
              <a:buChar char="•"/>
            </a:pPr>
            <a:r>
              <a:rPr lang="en-GB" dirty="0" smtClean="0"/>
              <a:t>Comply with the law.</a:t>
            </a:r>
          </a:p>
          <a:p>
            <a:pPr marL="457200" indent="-457200">
              <a:buFont typeface="Arial" panose="020B0604020202020204" pitchFamily="34" charset="0"/>
              <a:buChar char="•"/>
            </a:pPr>
            <a:r>
              <a:rPr lang="en-GB" dirty="0" smtClean="0"/>
              <a:t>Better analysis of past incidents to improve practice.</a:t>
            </a:r>
          </a:p>
          <a:p>
            <a:pPr marL="457200" indent="-457200">
              <a:buFont typeface="Arial" panose="020B0604020202020204" pitchFamily="34" charset="0"/>
              <a:buChar char="•"/>
            </a:pPr>
            <a:r>
              <a:rPr lang="en-GB" dirty="0" smtClean="0"/>
              <a:t>Developing a single approach to risk practice suitable for all sectors, levels and countries.</a:t>
            </a:r>
          </a:p>
          <a:p>
            <a:pPr marL="457200" indent="-457200">
              <a:buFont typeface="Arial" panose="020B0604020202020204" pitchFamily="34" charset="0"/>
              <a:buChar char="•"/>
            </a:pPr>
            <a:r>
              <a:rPr lang="en-GB" dirty="0" smtClean="0"/>
              <a:t>……ALL OF WHICH CAN HELP MAKE BETTER MANAGEMENT DECISIONS.</a:t>
            </a:r>
          </a:p>
          <a:p>
            <a:endParaRPr lang="en-GB" dirty="0"/>
          </a:p>
        </p:txBody>
      </p:sp>
      <p:sp>
        <p:nvSpPr>
          <p:cNvPr id="3" name="Title 2"/>
          <p:cNvSpPr>
            <a:spLocks noGrp="1"/>
          </p:cNvSpPr>
          <p:nvPr>
            <p:ph type="title"/>
          </p:nvPr>
        </p:nvSpPr>
        <p:spPr/>
        <p:txBody>
          <a:bodyPr/>
          <a:lstStyle/>
          <a:p>
            <a:r>
              <a:rPr lang="en-GB" dirty="0" smtClean="0"/>
              <a:t>BENEFITS OF USING THIS BOOK</a:t>
            </a:r>
            <a:endParaRPr lang="en-GB" dirty="0"/>
          </a:p>
        </p:txBody>
      </p:sp>
    </p:spTree>
    <p:extLst>
      <p:ext uri="{BB962C8B-B14F-4D97-AF65-F5344CB8AC3E}">
        <p14:creationId xmlns:p14="http://schemas.microsoft.com/office/powerpoint/2010/main" val="3832399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575</TotalTime>
  <Words>462</Words>
  <Application>Microsoft Office PowerPoint</Application>
  <PresentationFormat>On-screen Show (4:3)</PresentationFormat>
  <Paragraphs>34</Paragraphs>
  <Slides>7</Slides>
  <Notes>1</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Risk and Safety Management in the Leisure, Events, Tourism and Sports Industries </vt:lpstr>
      <vt:lpstr>PowerPoint Presentation</vt:lpstr>
      <vt:lpstr>INTRODUCTION </vt:lpstr>
      <vt:lpstr>WHAT THE BOOK IS ABOUT</vt:lpstr>
      <vt:lpstr>HOW RISK IS APPROACHED AND DEFINED</vt:lpstr>
      <vt:lpstr>CASE STUDY APPLICATION TO THE SECTORS</vt:lpstr>
      <vt:lpstr>BENEFITS OF USING THIS BOOK</vt:lpstr>
    </vt:vector>
  </TitlesOfParts>
  <Company>CABI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Hilliar</dc:creator>
  <cp:lastModifiedBy>James Bishop</cp:lastModifiedBy>
  <cp:revision>64</cp:revision>
  <dcterms:created xsi:type="dcterms:W3CDTF">2014-12-08T12:01:41Z</dcterms:created>
  <dcterms:modified xsi:type="dcterms:W3CDTF">2015-08-05T08:14:58Z</dcterms:modified>
</cp:coreProperties>
</file>