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8" r:id="rId3"/>
    <p:sldId id="263" r:id="rId4"/>
    <p:sldId id="280" r:id="rId5"/>
    <p:sldId id="286" r:id="rId6"/>
    <p:sldId id="281" r:id="rId7"/>
    <p:sldId id="282" r:id="rId8"/>
    <p:sldId id="283" r:id="rId9"/>
    <p:sldId id="284" r:id="rId10"/>
    <p:sldId id="285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46E"/>
    <a:srgbClr val="CAADD9"/>
    <a:srgbClr val="8CBAEB"/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6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2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6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7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1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9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4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ctical Tourism Research 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22560"/>
            <a:ext cx="8458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Arial"/>
                <a:cs typeface="Arial"/>
              </a:rPr>
              <a:t>Practical Tourism </a:t>
            </a:r>
          </a:p>
          <a:p>
            <a:pPr algn="r"/>
            <a:r>
              <a:rPr lang="en-US" sz="4800" dirty="0">
                <a:latin typeface="Arial"/>
                <a:cs typeface="Arial"/>
              </a:rPr>
              <a:t>Research</a:t>
            </a:r>
          </a:p>
          <a:p>
            <a:pPr algn="r"/>
            <a:r>
              <a:rPr lang="en-US" sz="2800" dirty="0">
                <a:latin typeface="Arial"/>
                <a:cs typeface="Arial"/>
              </a:rPr>
              <a:t>2</a:t>
            </a:r>
            <a:r>
              <a:rPr lang="en-US" sz="2800" baseline="30000" dirty="0">
                <a:latin typeface="Arial"/>
                <a:cs typeface="Arial"/>
              </a:rPr>
              <a:t>nd</a:t>
            </a:r>
            <a:r>
              <a:rPr lang="en-US" sz="2800" dirty="0">
                <a:latin typeface="Arial"/>
                <a:cs typeface="Arial"/>
              </a:rPr>
              <a:t> Edition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0922" y="3936225"/>
            <a:ext cx="468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rgbClr val="000000"/>
                </a:solidFill>
                <a:latin typeface="Arial"/>
                <a:cs typeface="Arial"/>
              </a:rPr>
              <a:t>STEPHEN L.J. SMITH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Myriad Pro"/>
                <a:cs typeface="Myriad Pro"/>
              </a:rPr>
              <a:t>COMPLEMENTARY TEACHING MATERIALS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pic>
        <p:nvPicPr>
          <p:cNvPr id="4" name="Picture 3" descr="CABI Logo_NEW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28" y="5267255"/>
            <a:ext cx="1795272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93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9541" y="968750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Interpretation and verification – two approaches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8509" y="1506132"/>
            <a:ext cx="7196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Emergent insights and generalizations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 a priori</a:t>
            </a:r>
            <a:r>
              <a:rPr lang="en-US" sz="2400" i="1" dirty="0"/>
              <a:t> </a:t>
            </a:r>
            <a:r>
              <a:rPr lang="en-US" sz="2400" dirty="0"/>
              <a:t>expectations or interpretation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Use one other coder (at least) to increase reliability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Application of existing model or framework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Review relevant literature or related research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Test hypotheses or speculation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Use one other coder (at least) to increase reliability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2"/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" y="968750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8CBAEB"/>
                </a:solidFill>
                <a:latin typeface="Arial"/>
                <a:cs typeface="Arial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5663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9541" y="968750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Reporting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8509" y="1506132"/>
            <a:ext cx="7196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Begin with description of virtual community of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Sources of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Methods – how data were collected, recorded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ethics applied to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Coding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Findings, results – </a:t>
            </a:r>
            <a:r>
              <a:rPr lang="en-US" sz="2400"/>
              <a:t>often partially </a:t>
            </a:r>
            <a:r>
              <a:rPr lang="en-US" sz="2400" dirty="0"/>
              <a:t>written in first-person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2"/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" y="968750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8CBAEB"/>
                </a:solidFill>
                <a:latin typeface="Arial"/>
                <a:cs typeface="Arial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7896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1"/>
            <a:ext cx="9144001" cy="6858000"/>
          </a:xfrm>
          <a:prstGeom prst="rect">
            <a:avLst/>
          </a:prstGeom>
          <a:gradFill flip="none" rotWithShape="1">
            <a:gsLst>
              <a:gs pos="0">
                <a:srgbClr val="B0C46E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mpass only for PPP.jp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9733" y="2489819"/>
            <a:ext cx="7199855" cy="442818"/>
          </a:xfrm>
        </p:spPr>
        <p:txBody>
          <a:bodyPr/>
          <a:lstStyle/>
          <a:p>
            <a:pPr algn="ctr"/>
            <a:r>
              <a:rPr lang="en-GB" sz="2200" b="1" dirty="0">
                <a:latin typeface="Arial"/>
                <a:cs typeface="Arial"/>
              </a:rPr>
              <a:t>CHAPTER 9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29733" y="3143250"/>
            <a:ext cx="7199313" cy="2936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Netnography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</p:spTree>
    <p:extLst>
      <p:ext uri="{BB962C8B-B14F-4D97-AF65-F5344CB8AC3E}">
        <p14:creationId xmlns:p14="http://schemas.microsoft.com/office/powerpoint/2010/main" val="85508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"/>
            <a:ext cx="9144001" cy="6858000"/>
          </a:xfrm>
          <a:prstGeom prst="rect">
            <a:avLst/>
          </a:prstGeom>
          <a:gradFill flip="none" rotWithShape="1">
            <a:gsLst>
              <a:gs pos="0">
                <a:srgbClr val="B0C46E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ompass only for PPP.jp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3338" y="1875409"/>
            <a:ext cx="72943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After reading this chapter, you will be able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Explain the objectives, logic and methods of netnography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Plan and complete the steps in a </a:t>
            </a:r>
            <a:r>
              <a:rPr lang="en-US" sz="2400" dirty="0" err="1"/>
              <a:t>netnographic</a:t>
            </a:r>
            <a:r>
              <a:rPr lang="en-US" sz="2400" dirty="0"/>
              <a:t> study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Assess the advantages and disadvantages of netnography as a research tool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Report the results of a netnographic study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</p:spTree>
    <p:extLst>
      <p:ext uri="{BB962C8B-B14F-4D97-AF65-F5344CB8AC3E}">
        <p14:creationId xmlns:p14="http://schemas.microsoft.com/office/powerpoint/2010/main" val="169823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Definition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1263" y="1723009"/>
            <a:ext cx="71964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Name combines the words ‘Inter</a:t>
            </a:r>
            <a:r>
              <a:rPr lang="en-US" sz="2400" u="sng" dirty="0"/>
              <a:t>net</a:t>
            </a:r>
            <a:r>
              <a:rPr lang="en-US" sz="2400" dirty="0"/>
              <a:t>’ and ‘eth</a:t>
            </a:r>
            <a:r>
              <a:rPr lang="en-US" sz="2400" u="sng" dirty="0"/>
              <a:t>nography</a:t>
            </a:r>
            <a:r>
              <a:rPr lang="en-US" sz="2400" dirty="0"/>
              <a:t>’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Major difference: </a:t>
            </a:r>
            <a:r>
              <a:rPr lang="en-US" sz="2400" dirty="0" err="1"/>
              <a:t>netnography</a:t>
            </a:r>
            <a:r>
              <a:rPr lang="en-US" sz="2400" dirty="0"/>
              <a:t> allows researcher to disguise or hide identity, even his/her presence; not possible in ethnography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Refers to both the collection of information on groups of interest as well as the written description of the study of those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Importance of online communities has grown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" y="1232519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8CBAEB"/>
                </a:solidFill>
                <a:latin typeface="Arial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3580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‘Virtual community’ ethnography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1263" y="1723009"/>
            <a:ext cx="71964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Marketing and branding research, political discussion and debates, product development and cultural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Phrase ‘virtual communities’ misleading – sense of community real to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Focus is on postings or content, not users or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Basic approach now relatively standardized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Members of virtual communities often anonymous, using pseudonyms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" y="1232519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8CBAEB"/>
                </a:solidFill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8603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9541" y="968750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Methods – 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8509" y="1506132"/>
            <a:ext cx="719646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Entrée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Types of online communities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Newsgroups/bulletin boards/user groups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E-mail lists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Chat rooms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collection and 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Coding of posts usually needed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For example: role of the poster in the virtual community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/>
              <a:t>Tourists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Minglers</a:t>
            </a:r>
            <a:endParaRPr lang="en-US" sz="24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/>
              <a:t>Devotees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/>
              <a:t>Insiders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‘Goldilocks solution’ when coding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" y="968750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8CBAEB"/>
                </a:solidFill>
                <a:latin typeface="Arial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211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9541" y="968750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Methods –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431" y="1506132"/>
            <a:ext cx="74995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Interpretation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Trustworthy versus valid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ethics check/member check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Application can vary in practice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Netnography may necessarily involve less than ‘full-disclosure’ in terms of researcher’s identity or purpose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Postings usually not considered to be confidential, but public (like letters to the editor)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Some researchers reveal identity and intent of study after research is completed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Check with members to validate interpretation of observations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" y="968750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8CBAEB"/>
                </a:solidFill>
                <a:latin typeface="Arial"/>
                <a:cs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9418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9541" y="968750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Methods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" y="968750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8CBAEB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311263" y="1632439"/>
            <a:ext cx="1678121" cy="9085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Data collecting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269017" y="1655885"/>
            <a:ext cx="1678121" cy="9085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Coding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220909" y="1664678"/>
            <a:ext cx="1678121" cy="9085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Meta-coding/ abstracting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61078" y="3115408"/>
            <a:ext cx="1678121" cy="9085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Verifying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269016" y="3112478"/>
            <a:ext cx="1678121" cy="9085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Interpreting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2989384" y="2086708"/>
            <a:ext cx="279633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947138" y="2086708"/>
            <a:ext cx="273771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6059969" y="2573216"/>
            <a:ext cx="45719" cy="5392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4947138" y="3499338"/>
            <a:ext cx="313940" cy="674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311263" y="3112478"/>
            <a:ext cx="1678121" cy="9085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Presenting 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2" name="Left Arrow 1"/>
          <p:cNvSpPr/>
          <p:nvPr/>
        </p:nvSpPr>
        <p:spPr>
          <a:xfrm>
            <a:off x="2989384" y="3499338"/>
            <a:ext cx="279633" cy="674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3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9541" y="968750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Data 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8509" y="1506132"/>
            <a:ext cx="7196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Potential sources – usually secondary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Archival data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Pre-existing posts, communications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Elicited information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Responded to researcher’s postings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Direct communication, e.g. e-mail, interviews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Field notes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Personal journal and reflections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Insights into cyber community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Software available to capture postings</a:t>
            </a:r>
          </a:p>
          <a:p>
            <a:pPr lvl="2"/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" y="968750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8CBAEB"/>
                </a:solidFill>
                <a:latin typeface="Arial"/>
                <a:cs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67549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495</Words>
  <Application>Microsoft Office PowerPoint</Application>
  <PresentationFormat>On-screen Show (4:3)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Myriad Pro</vt:lpstr>
      <vt:lpstr>Office Theme</vt:lpstr>
      <vt:lpstr>PowerPoint Presentation</vt:lpstr>
      <vt:lpstr>CHAPTER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Leigh-Ann Bard</cp:lastModifiedBy>
  <cp:revision>162</cp:revision>
  <dcterms:created xsi:type="dcterms:W3CDTF">2014-01-16T11:38:48Z</dcterms:created>
  <dcterms:modified xsi:type="dcterms:W3CDTF">2019-07-30T15:01:43Z</dcterms:modified>
</cp:coreProperties>
</file>