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78" r:id="rId3"/>
    <p:sldId id="263" r:id="rId4"/>
    <p:sldId id="280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46E"/>
    <a:srgbClr val="CAADD9"/>
    <a:srgbClr val="8CBAEB"/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6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co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311263" y="1232519"/>
            <a:ext cx="7199855" cy="442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1275" y="1782763"/>
            <a:ext cx="7199313" cy="429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1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0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ctical Tourism Research P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256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Arial"/>
                <a:cs typeface="Arial"/>
              </a:rPr>
              <a:t>Practical Tourism </a:t>
            </a:r>
          </a:p>
          <a:p>
            <a:pPr algn="r"/>
            <a:r>
              <a:rPr lang="en-US" sz="4800" dirty="0">
                <a:latin typeface="Arial"/>
                <a:cs typeface="Arial"/>
              </a:rPr>
              <a:t>Research</a:t>
            </a:r>
          </a:p>
          <a:p>
            <a:pPr algn="r"/>
            <a:r>
              <a:rPr lang="en-US" sz="2800" dirty="0">
                <a:latin typeface="Arial"/>
                <a:cs typeface="Arial"/>
              </a:rPr>
              <a:t>2</a:t>
            </a:r>
            <a:r>
              <a:rPr lang="en-US" sz="2800" baseline="30000" dirty="0">
                <a:latin typeface="Arial"/>
                <a:cs typeface="Arial"/>
              </a:rPr>
              <a:t>nd</a:t>
            </a:r>
            <a:r>
              <a:rPr lang="en-US" sz="2800" dirty="0">
                <a:latin typeface="Arial"/>
                <a:cs typeface="Arial"/>
              </a:rPr>
              <a:t> Edition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0922" y="3936225"/>
            <a:ext cx="46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STEPHEN L.J. SMITH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5994" y="6134373"/>
            <a:ext cx="2598006" cy="339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Myriad Pro"/>
                <a:cs typeface="Myriad Pro"/>
              </a:rPr>
              <a:t>COMPLEMENTARY TEACHING MATERIALS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pic>
        <p:nvPicPr>
          <p:cNvPr id="4" name="Picture 3" descr="CABI Logo_N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8" y="5267255"/>
            <a:ext cx="1795272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Rhetoric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Logos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Induction: specific examples to make a point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Deduction: using principles to make a point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Abduction: most likely explanation for something through inference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Ethos: using one’s position to add weight to an argument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Pathos: using emotional statements for argument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Analogy: use of similarities or metaphors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83914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General procedures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Formulate 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Operationalize key concepts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sampling frame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coding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Recruit coders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Exhaustive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Inclusive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Check intra- and inter-coder reliability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Report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03698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Coding photographs –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Visual record versus visual diary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As a diary: usually made </a:t>
            </a:r>
            <a:r>
              <a:rPr lang="en-US" sz="2200" u="sng" dirty="0"/>
              <a:t>by</a:t>
            </a:r>
            <a:r>
              <a:rPr lang="en-US" sz="2200" dirty="0"/>
              <a:t> tourists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As a record: usually made </a:t>
            </a:r>
            <a:r>
              <a:rPr lang="en-US" sz="2200" u="sng" dirty="0"/>
              <a:t>for</a:t>
            </a:r>
            <a:r>
              <a:rPr lang="en-US" sz="2200" dirty="0"/>
              <a:t> tourists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Possible coding categories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General subject (people, buildings, landscape,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Perspectives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Close-up, mid-range, distant/panorama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Stereotypical/famous versus idiosyncratic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Framing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Presence or absence of people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Public versus private space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Inclusion or exclusion of objects other than subject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2806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Coding photographs 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People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Types (e.g. demographics, activity, dress)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Nature, urban, portraits, ‘elite’ culture, sports,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Colour versus black-and-white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Physical size of photo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Presence/absence of title or comment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Location (</a:t>
            </a:r>
            <a:r>
              <a:rPr lang="en-US" sz="2400"/>
              <a:t>e.g.</a:t>
            </a:r>
            <a:r>
              <a:rPr lang="en-US" sz="2400" i="1"/>
              <a:t> </a:t>
            </a:r>
            <a:r>
              <a:rPr lang="en-US" sz="2400" dirty="0"/>
              <a:t>front cover versus interior of magazine)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38597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9733" y="2489819"/>
            <a:ext cx="7199855" cy="442818"/>
          </a:xfrm>
        </p:spPr>
        <p:txBody>
          <a:bodyPr/>
          <a:lstStyle/>
          <a:p>
            <a:pPr algn="ctr"/>
            <a:r>
              <a:rPr lang="en-GB" sz="2200" b="1" dirty="0">
                <a:latin typeface="Arial"/>
                <a:cs typeface="Arial"/>
              </a:rPr>
              <a:t>CHAPTER 8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29733" y="3143250"/>
            <a:ext cx="7199313" cy="2936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Content Analysis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85508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3338" y="1875409"/>
            <a:ext cx="72943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After reading this chapter, you will be able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Describe the nature of content analysis as a research strategy.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 the basic approaches used in content analysis and explain how they differ.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different types of coding strategies.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Describe some basic concepts in rhetoric and their application in content analysis.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Outline the basic steps in doing a content analysis.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Discuss how content analysis can be applied to travel photographs.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169823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Definition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method to examine what is said or written (in some way) in some source and how it is said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May use written words, spoken words, visual images, electronic content such as television or radio broadcasts, or digital content such as blogs or other social media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Uses either empirical (counting) or subjective (patterns, themes) methods</a:t>
            </a: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580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Advantages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 influenced by interaction between the researcher and the subject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Naturalistic data – based on direct observation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Usually does not require permission, access to individuals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Normally no need for ethics approvals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Inexpensive and usually efficient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0622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Coding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fundamental task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Manifest versus latent content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Manifest: observable by independent researcher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Latent: hidden messages or themes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Two general types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 priori: specified by researcher before data collection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May be as simple as counts of words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Emergent: patterns observed and refined by researcher in the source of the communication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409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Type of questions often asked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Who is initiating/articulating the communication?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the intent of the communication?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the content, meaning or form of communication?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Who is the intended audience of the communication?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are words, assumptions, definitions, concepts, arguments or images used to shape the communication?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9169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Modes of communication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Medium used: e.g. websites, blogs, newspapers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Format of communication: text, photographs, sound recordings, scripted versus unscripted presentations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Design/layout of communication content: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Use of and relative frequency/spacing of printed words, graphic images, data tables (such as price lists), spoken words, music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Column-inches, page fractions (e.g. quarter-page, half-page)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Time duration for recorded medium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Counts of and percentage frequencies of keywords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6411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Presentation style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Narrative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Telling a story conveys context, findings, themes, important lessons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Objective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Reporting verifiable information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Evaluative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Subjective assessments of quality, experiences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Critical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Similar to evaluative but more ‘political’ or reflective of author’s predetermined perspective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52722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</TotalTime>
  <Words>701</Words>
  <Application>Microsoft Office PowerPoint</Application>
  <PresentationFormat>On-screen Show (4:3)</PresentationFormat>
  <Paragraphs>122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Myriad Pro</vt:lpstr>
      <vt:lpstr>Office Theme</vt:lpstr>
      <vt:lpstr>PowerPoint Presentation</vt:lpstr>
      <vt:lpstr>CHAPTER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Leigh-Ann Bard</cp:lastModifiedBy>
  <cp:revision>148</cp:revision>
  <dcterms:created xsi:type="dcterms:W3CDTF">2014-01-16T11:38:48Z</dcterms:created>
  <dcterms:modified xsi:type="dcterms:W3CDTF">2019-07-30T15:01:51Z</dcterms:modified>
</cp:coreProperties>
</file>