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78" r:id="rId3"/>
    <p:sldId id="263" r:id="rId4"/>
    <p:sldId id="280" r:id="rId5"/>
    <p:sldId id="281" r:id="rId6"/>
    <p:sldId id="292" r:id="rId7"/>
    <p:sldId id="293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46E"/>
    <a:srgbClr val="CAADD9"/>
    <a:srgbClr val="8CBAEB"/>
    <a:srgbClr val="FF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6" autoAdjust="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3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8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2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60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com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311263" y="1232519"/>
            <a:ext cx="7199855" cy="442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11275" y="1782763"/>
            <a:ext cx="7199313" cy="4297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0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7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1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9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1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0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6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3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4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7779-7121-E14C-99F9-3B68B3D2C6C2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12FE3-AC46-5740-8DB5-CF74F4BCA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actical Tourism Research PP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22560"/>
            <a:ext cx="8458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latin typeface="Arial"/>
                <a:cs typeface="Arial"/>
              </a:rPr>
              <a:t>Practical Tourism </a:t>
            </a:r>
          </a:p>
          <a:p>
            <a:pPr algn="r"/>
            <a:r>
              <a:rPr lang="en-US" sz="4800" dirty="0">
                <a:latin typeface="Arial"/>
                <a:cs typeface="Arial"/>
              </a:rPr>
              <a:t>Research</a:t>
            </a:r>
          </a:p>
          <a:p>
            <a:pPr algn="r"/>
            <a:r>
              <a:rPr lang="en-US" sz="2800" dirty="0">
                <a:latin typeface="Arial"/>
                <a:cs typeface="Arial"/>
              </a:rPr>
              <a:t>2</a:t>
            </a:r>
            <a:r>
              <a:rPr lang="en-US" sz="2800" baseline="30000" dirty="0">
                <a:latin typeface="Arial"/>
                <a:cs typeface="Arial"/>
              </a:rPr>
              <a:t>nd</a:t>
            </a:r>
            <a:r>
              <a:rPr lang="en-US" sz="2800" dirty="0">
                <a:latin typeface="Arial"/>
                <a:cs typeface="Arial"/>
              </a:rPr>
              <a:t> Edition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70922" y="3936225"/>
            <a:ext cx="468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>
                <a:solidFill>
                  <a:srgbClr val="000000"/>
                </a:solidFill>
                <a:latin typeface="Arial"/>
                <a:cs typeface="Arial"/>
              </a:rPr>
              <a:t>STEPHEN L.J. SMITH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45994" y="6134373"/>
            <a:ext cx="2598006" cy="339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000000"/>
                </a:solidFill>
                <a:latin typeface="Myriad Pro"/>
                <a:cs typeface="Myriad Pro"/>
              </a:rPr>
              <a:t>COMPLEMENTARY TEACHING MATERIALS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pic>
        <p:nvPicPr>
          <p:cNvPr id="4" name="Picture 3" descr="CABI Logo_NEW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28" y="5267255"/>
            <a:ext cx="1795272" cy="5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9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Lorenz curve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Graphic expression of Gini coefficient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834" y="2323173"/>
            <a:ext cx="3644312" cy="33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09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Semantic differential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Connotative (symbolic) meaning of a concept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Pairs of adjectives to characterize item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Most use measures of evaluation (good–bad), potency (strong–weak), and activity (fast–slow)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Results </a:t>
            </a:r>
            <a:r>
              <a:rPr lang="en-US" sz="2400" dirty="0" err="1"/>
              <a:t>analysed</a:t>
            </a:r>
            <a:r>
              <a:rPr lang="en-US" sz="2400" dirty="0"/>
              <a:t> statistically or graphically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576" y="3701927"/>
            <a:ext cx="2690409" cy="251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10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Likert scales </a:t>
            </a:r>
            <a:r>
              <a:rPr lang="en-GB" sz="2400" b="1" dirty="0"/>
              <a:t>–</a:t>
            </a:r>
            <a:r>
              <a:rPr lang="en-US" sz="2200" b="1" dirty="0">
                <a:latin typeface="Arial"/>
                <a:cs typeface="Arial"/>
              </a:rPr>
              <a:t>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/>
              <a:t>Apply to attitudes only, not importance, or other concepts</a:t>
            </a:r>
          </a:p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/>
              <a:t>Bipolar (from very negative to very positive) – </a:t>
            </a:r>
            <a:r>
              <a:rPr lang="en-US" sz="2400" i="1" dirty="0"/>
              <a:t>not</a:t>
            </a:r>
            <a:r>
              <a:rPr lang="en-US" sz="2400" dirty="0"/>
              <a:t> monotonic (such as not at all satisfied to very satisfied) that begin low and increase</a:t>
            </a:r>
          </a:p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/>
              <a:t>Begin by identifying issue: one concept at a time</a:t>
            </a:r>
          </a:p>
          <a:p>
            <a:pPr marL="287338" lvl="1" indent="-287338">
              <a:buFont typeface="Arial" panose="020B0604020202020204" pitchFamily="34" charset="0"/>
              <a:buChar char="•"/>
            </a:pPr>
            <a:r>
              <a:rPr lang="en-US" sz="2400" dirty="0"/>
              <a:t>Then identify possibly items for scale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/>
              <a:t>50 – 100 to start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r>
              <a:rPr lang="en-US" sz="2400" dirty="0"/>
              <a:t>Narrow down to 10 – 15</a:t>
            </a:r>
          </a:p>
          <a:p>
            <a:pPr marL="744538" lvl="2" indent="-287338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7338" lvl="1" indent="-287338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82737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Likert scales </a:t>
            </a:r>
            <a:r>
              <a:rPr lang="en-GB" sz="2400" b="1" dirty="0"/>
              <a:t>–</a:t>
            </a:r>
            <a:r>
              <a:rPr lang="en-US" sz="2200" b="1" dirty="0">
                <a:latin typeface="Arial"/>
                <a:cs typeface="Arial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/>
              <a:t>Issues to consider: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/>
              <a:t>Response categories: about six usually sufficient</a:t>
            </a:r>
          </a:p>
          <a:p>
            <a:pPr marL="1201738" lvl="4" indent="-287338">
              <a:buFont typeface="Arial" panose="020B0604020202020204" pitchFamily="34" charset="0"/>
              <a:buChar char="•"/>
            </a:pPr>
            <a:r>
              <a:rPr lang="en-US" sz="2400" dirty="0"/>
              <a:t>Avoid spurious precision (e.g</a:t>
            </a:r>
            <a:r>
              <a:rPr lang="en-US" sz="2400" i="1" dirty="0"/>
              <a:t>.</a:t>
            </a:r>
            <a:r>
              <a:rPr lang="en-US" sz="2400" dirty="0"/>
              <a:t> ten or more categories)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/>
              <a:t>Even or odd response categories?</a:t>
            </a:r>
          </a:p>
          <a:p>
            <a:pPr marL="1201738" lvl="4" indent="-287338">
              <a:buFont typeface="Arial" panose="020B0604020202020204" pitchFamily="34" charset="0"/>
              <a:buChar char="•"/>
            </a:pPr>
            <a:r>
              <a:rPr lang="en-US" sz="2400" dirty="0"/>
              <a:t>Odd has a mid-point</a:t>
            </a:r>
          </a:p>
          <a:p>
            <a:pPr marL="1201738" lvl="4" indent="-287338">
              <a:buFont typeface="Arial" panose="020B0604020202020204" pitchFamily="34" charset="0"/>
              <a:buChar char="•"/>
            </a:pPr>
            <a:r>
              <a:rPr lang="en-US" sz="2400" dirty="0"/>
              <a:t>What is mid-point?</a:t>
            </a:r>
          </a:p>
          <a:p>
            <a:pPr marL="1658938" lvl="5" indent="-287338">
              <a:buFont typeface="Arial" panose="020B0604020202020204" pitchFamily="34" charset="0"/>
              <a:buChar char="•"/>
            </a:pPr>
            <a:r>
              <a:rPr lang="en-US" sz="2400" dirty="0"/>
              <a:t>Don’t know</a:t>
            </a:r>
          </a:p>
          <a:p>
            <a:pPr marL="1658938" lvl="5" indent="-287338">
              <a:buFont typeface="Arial" panose="020B0604020202020204" pitchFamily="34" charset="0"/>
              <a:buChar char="•"/>
            </a:pPr>
            <a:r>
              <a:rPr lang="en-US" sz="2400" dirty="0"/>
              <a:t>Don’t care</a:t>
            </a:r>
          </a:p>
          <a:p>
            <a:pPr marL="1658938" lvl="5" indent="-287338">
              <a:buFont typeface="Arial" panose="020B0604020202020204" pitchFamily="34" charset="0"/>
              <a:buChar char="•"/>
            </a:pPr>
            <a:r>
              <a:rPr lang="en-US" sz="2400" dirty="0"/>
              <a:t>Never thought about it</a:t>
            </a:r>
          </a:p>
          <a:p>
            <a:pPr marL="1658938" lvl="5" indent="-287338">
              <a:buFont typeface="Arial" panose="020B0604020202020204" pitchFamily="34" charset="0"/>
              <a:buChar char="•"/>
            </a:pPr>
            <a:r>
              <a:rPr lang="en-US" sz="2400" dirty="0"/>
              <a:t>Perhaps should be treated as missing response/data</a:t>
            </a:r>
          </a:p>
          <a:p>
            <a:pPr marL="1658938" lvl="5" indent="-287338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7338" lvl="1" indent="-287338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94376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Importance</a:t>
            </a:r>
            <a:r>
              <a:rPr lang="en-GB" sz="2400" b="1" dirty="0"/>
              <a:t>–</a:t>
            </a:r>
            <a:r>
              <a:rPr lang="en-US" sz="2200" b="1" dirty="0">
                <a:latin typeface="Arial"/>
                <a:cs typeface="Arial"/>
              </a:rPr>
              <a:t>performance analysis</a:t>
            </a:r>
            <a:r>
              <a:rPr lang="en-GB" sz="2400" b="1" dirty="0"/>
              <a:t>–</a:t>
            </a:r>
            <a:r>
              <a:rPr lang="en-US" sz="2200" b="1" dirty="0">
                <a:latin typeface="Arial"/>
                <a:cs typeface="Arial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/>
              <a:t>Simultaneously examines importance of attributes and an entity’s performance on meeting those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/>
              <a:t>e.g.: tourism service quality, tourism product quality, destination competitiveness</a:t>
            </a:r>
          </a:p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/>
              <a:t>Presented as a two-axis graph: importance of an attribute versus how well a destination or product provides or performs each attribute</a:t>
            </a:r>
          </a:p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/>
              <a:t>Produces four quadrants representing different assessments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655453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Importance</a:t>
            </a:r>
            <a:r>
              <a:rPr lang="en-GB" sz="2400" b="1" dirty="0"/>
              <a:t>–</a:t>
            </a:r>
            <a:r>
              <a:rPr lang="en-US" sz="2200" b="1" dirty="0">
                <a:latin typeface="Arial"/>
                <a:cs typeface="Arial"/>
              </a:rPr>
              <a:t>performance analysis – 2</a:t>
            </a:r>
          </a:p>
          <a:p>
            <a:endParaRPr lang="en-US" sz="2200" b="1" dirty="0">
              <a:latin typeface="Arial"/>
              <a:cs typeface="Arial"/>
            </a:endParaRPr>
          </a:p>
          <a:p>
            <a:r>
              <a:rPr lang="en-US" sz="2200" b="1" dirty="0">
                <a:latin typeface="Arial"/>
                <a:cs typeface="Arial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63" y="1801904"/>
            <a:ext cx="6327712" cy="419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37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Importance</a:t>
            </a:r>
            <a:r>
              <a:rPr lang="en-GB" sz="2400" b="1" dirty="0"/>
              <a:t>–</a:t>
            </a:r>
            <a:r>
              <a:rPr lang="en-US" sz="2200" b="1" dirty="0">
                <a:latin typeface="Arial"/>
                <a:cs typeface="Arial"/>
              </a:rPr>
              <a:t>performance analysis – methods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/>
              <a:t>Specify objectives, situation</a:t>
            </a:r>
          </a:p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/>
              <a:t>Develop list of attributes and alternatives or comparisons</a:t>
            </a:r>
          </a:p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/>
              <a:t>Design two-part questionnaire: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/>
              <a:t>Importance and performance</a:t>
            </a:r>
          </a:p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/>
              <a:t>Administer questionnaire and plot results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/>
              <a:t>Decide position of gridlines</a:t>
            </a:r>
          </a:p>
          <a:p>
            <a:pPr marL="287338" lvl="2" indent="-287338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25645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Importance</a:t>
            </a:r>
            <a:r>
              <a:rPr lang="en-GB" sz="2400" b="1" dirty="0"/>
              <a:t>–</a:t>
            </a:r>
            <a:r>
              <a:rPr lang="en-US" sz="2200" b="1" dirty="0">
                <a:latin typeface="Arial"/>
                <a:cs typeface="Arial"/>
              </a:rPr>
              <a:t>performance analysis – potential problems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2" y="2092286"/>
            <a:ext cx="719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/>
              <a:t>Some attributes can be vague or ambiguous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/>
              <a:t>Climate: cold, snowy is good for skiing but bad for beaches</a:t>
            </a:r>
          </a:p>
          <a:p>
            <a:pPr marL="744538" lvl="3" indent="-287338">
              <a:buFont typeface="Arial" panose="020B0604020202020204" pitchFamily="34" charset="0"/>
              <a:buChar char="•"/>
            </a:pPr>
            <a:r>
              <a:rPr lang="en-US" sz="2400" dirty="0"/>
              <a:t>Price</a:t>
            </a:r>
            <a:r>
              <a:rPr lang="en-US" sz="2400"/>
              <a:t>: ‘absolute’ or ‘value’ </a:t>
            </a:r>
            <a:r>
              <a:rPr lang="en-US" sz="2400" dirty="0"/>
              <a:t>for what is offered?</a:t>
            </a:r>
          </a:p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/>
              <a:t>Respondents may different levels of knowledge or experience</a:t>
            </a:r>
          </a:p>
          <a:p>
            <a:pPr marL="287338" lvl="2" indent="-287338">
              <a:buFont typeface="Arial" panose="020B0604020202020204" pitchFamily="34" charset="0"/>
              <a:buChar char="•"/>
            </a:pPr>
            <a:r>
              <a:rPr lang="en-US" sz="2400" dirty="0"/>
              <a:t>Position of grid line, and thus the quadrants, somewhat arbitrary</a:t>
            </a:r>
          </a:p>
          <a:p>
            <a:pPr marL="287338" lvl="2" indent="-287338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080307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29733" y="2489819"/>
            <a:ext cx="7199855" cy="442818"/>
          </a:xfrm>
        </p:spPr>
        <p:txBody>
          <a:bodyPr/>
          <a:lstStyle/>
          <a:p>
            <a:pPr algn="ctr"/>
            <a:r>
              <a:rPr lang="en-GB" sz="2200" b="1" dirty="0">
                <a:latin typeface="Arial"/>
                <a:cs typeface="Arial"/>
              </a:rPr>
              <a:t>CHAPTER 6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29733" y="3143250"/>
            <a:ext cx="7199313" cy="29368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Indices and Scales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</p:spTree>
    <p:extLst>
      <p:ext uri="{BB962C8B-B14F-4D97-AF65-F5344CB8AC3E}">
        <p14:creationId xmlns:p14="http://schemas.microsoft.com/office/powerpoint/2010/main" val="855086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1"/>
            <a:ext cx="9144001" cy="6858000"/>
          </a:xfrm>
          <a:prstGeom prst="rect">
            <a:avLst/>
          </a:prstGeom>
          <a:gradFill flip="none" rotWithShape="1">
            <a:gsLst>
              <a:gs pos="0">
                <a:srgbClr val="B0C46E"/>
              </a:gs>
              <a:gs pos="100000">
                <a:srgbClr val="FFFFFF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mpass only for PPP.jpg"/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1875409"/>
            <a:ext cx="76695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reading this chapter, you will be able to: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Explain the use of indices and scales in tourism research.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 and interpret a location quotient.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Understand the nature of and basic use of GIS in tourism.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 and interpret a Gini coefficient.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 and interpret a semantic differential scale.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 and interpret a Likert scale.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 and interpret an importance/performance analysis.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Identify the limitations in each of these tools.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</p:spTree>
    <p:extLst>
      <p:ext uri="{BB962C8B-B14F-4D97-AF65-F5344CB8AC3E}">
        <p14:creationId xmlns:p14="http://schemas.microsoft.com/office/powerpoint/2010/main" val="1698238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Indices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Multiple meanings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Here: the combination of two or more variables into a single measure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Reduces a number of variables into a single, easily comprehended measure for further analysis</a:t>
            </a:r>
            <a:endParaRPr lang="en-US" sz="2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Descriptive variables frequently used in explanation or prediction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35808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Scales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Multiple meanings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Qualitative measure of the statistical ‘power’ of data (e.g. ordinal scale)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The magnitude of development, such as a large-scale resort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Here: empirical tools to measure some aspect of visitors’ attitudes, opinions or values, or business/destination performance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63498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Geographical information systems (GIS)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lvl="1" indent="-346075">
              <a:buFont typeface="Arial" panose="020B0604020202020204" pitchFamily="34" charset="0"/>
              <a:buChar char="•"/>
            </a:pPr>
            <a:r>
              <a:rPr lang="en-US" sz="2400" dirty="0"/>
              <a:t>Computerized spatial data management system</a:t>
            </a:r>
          </a:p>
          <a:p>
            <a:pPr marL="803275" lvl="2" indent="-346075">
              <a:buFont typeface="Arial" panose="020B0604020202020204" pitchFamily="34" charset="0"/>
              <a:buChar char="•"/>
            </a:pPr>
            <a:r>
              <a:rPr lang="en-US" sz="2400" dirty="0"/>
              <a:t>Spatial information</a:t>
            </a:r>
          </a:p>
          <a:p>
            <a:pPr marL="1260475" lvl="3" indent="-346075">
              <a:buFont typeface="Arial" panose="020B0604020202020204" pitchFamily="34" charset="0"/>
              <a:buChar char="•"/>
            </a:pPr>
            <a:r>
              <a:rPr lang="en-US" sz="2400" dirty="0"/>
              <a:t>Latitude/longitude</a:t>
            </a:r>
          </a:p>
          <a:p>
            <a:pPr marL="1260475" lvl="3" indent="-346075">
              <a:buFont typeface="Arial" panose="020B0604020202020204" pitchFamily="34" charset="0"/>
              <a:buChar char="•"/>
            </a:pPr>
            <a:r>
              <a:rPr lang="en-US" sz="2400" dirty="0"/>
              <a:t>Postal address</a:t>
            </a:r>
          </a:p>
          <a:p>
            <a:pPr marL="803275" lvl="2" indent="-346075">
              <a:buFont typeface="Arial" panose="020B0604020202020204" pitchFamily="34" charset="0"/>
              <a:buChar char="•"/>
            </a:pPr>
            <a:r>
              <a:rPr lang="en-US" sz="2400" dirty="0"/>
              <a:t>Attribute information</a:t>
            </a:r>
          </a:p>
          <a:p>
            <a:pPr marL="1260475" lvl="3" indent="-346075">
              <a:buFont typeface="Arial" panose="020B0604020202020204" pitchFamily="34" charset="0"/>
              <a:buChar char="•"/>
            </a:pPr>
            <a:r>
              <a:rPr lang="en-US" sz="2400" dirty="0"/>
              <a:t>Statistical and other non-spatial information associated with entity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3539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Typical GIS questions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lvl="1" indent="-346075">
              <a:buFont typeface="Arial" panose="020B0604020202020204" pitchFamily="34" charset="0"/>
              <a:buChar char="•"/>
            </a:pPr>
            <a:r>
              <a:rPr lang="en-US" sz="2400" dirty="0"/>
              <a:t>What is it?</a:t>
            </a:r>
          </a:p>
          <a:p>
            <a:pPr marL="346075" lvl="1" indent="-346075">
              <a:buFont typeface="Arial" panose="020B0604020202020204" pitchFamily="34" charset="0"/>
              <a:buChar char="•"/>
            </a:pPr>
            <a:r>
              <a:rPr lang="en-US" sz="2400" dirty="0"/>
              <a:t>Where is it? </a:t>
            </a:r>
          </a:p>
          <a:p>
            <a:pPr marL="346075" lvl="1" indent="-346075">
              <a:buFont typeface="Arial" panose="020B0604020202020204" pitchFamily="34" charset="0"/>
              <a:buChar char="•"/>
            </a:pPr>
            <a:r>
              <a:rPr lang="en-US" sz="2400" dirty="0"/>
              <a:t>What has changed over time?</a:t>
            </a:r>
          </a:p>
          <a:p>
            <a:pPr marL="346075" lvl="1" indent="-346075">
              <a:buFont typeface="Arial" panose="020B0604020202020204" pitchFamily="34" charset="0"/>
              <a:buChar char="•"/>
            </a:pPr>
            <a:r>
              <a:rPr lang="en-US" sz="2400" dirty="0"/>
              <a:t>Which is best route between locations? </a:t>
            </a:r>
          </a:p>
          <a:p>
            <a:pPr marL="346075" lvl="1" indent="-346075">
              <a:buFont typeface="Arial" panose="020B0604020202020204" pitchFamily="34" charset="0"/>
              <a:buChar char="•"/>
            </a:pPr>
            <a:r>
              <a:rPr lang="en-US" sz="2400" dirty="0"/>
              <a:t>What is the pattern of distribution and why has that developed? </a:t>
            </a:r>
          </a:p>
          <a:p>
            <a:pPr marL="346075" lvl="1" indent="-346075">
              <a:buFont typeface="Arial" panose="020B0604020202020204" pitchFamily="34" charset="0"/>
              <a:buChar char="•"/>
            </a:pPr>
            <a:r>
              <a:rPr lang="en-US" sz="2400" dirty="0"/>
              <a:t>Explore ‘what if?’ scenarios</a:t>
            </a:r>
          </a:p>
          <a:p>
            <a:r>
              <a:rPr lang="en-US" sz="2400" dirty="0"/>
              <a:t>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6704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Location quotient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Measure of some aspect of tourism between two or more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Ratio of ratios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Example: comparing percentage of local employment in accommodation industry to national employment in accommodation industry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Complications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Destinations that overlap two nations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Are scales valid, reliable?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23599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ass Illustration_Tilt_B&amp;W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625344"/>
            <a:ext cx="1614461" cy="2232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4274"/>
            <a:ext cx="9144001" cy="37167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spc="300" dirty="0">
                <a:latin typeface="Myriad Pro"/>
                <a:cs typeface="Myriad Pro"/>
              </a:rPr>
              <a:t>CABI TOURISM TEXTS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1264" y="1232519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Gini quotient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1263" y="1723009"/>
            <a:ext cx="71964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Degree of concentration of some variable in a region or social group, e.g. concentration of income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Data must be expressible as percentages and these percentages should be meaningful when they are summed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negative values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" y="1232519"/>
            <a:ext cx="131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8CBAEB"/>
                </a:solidFill>
                <a:latin typeface="Arial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18269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</TotalTime>
  <Words>756</Words>
  <Application>Microsoft Office PowerPoint</Application>
  <PresentationFormat>On-screen Show (4:3)</PresentationFormat>
  <Paragraphs>132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Myriad Pro</vt:lpstr>
      <vt:lpstr>Office Theme</vt:lpstr>
      <vt:lpstr>PowerPoint Presentation</vt:lpstr>
      <vt:lpstr>CHAPTER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Hilliar</dc:creator>
  <cp:lastModifiedBy>Leigh-Ann Bard</cp:lastModifiedBy>
  <cp:revision>128</cp:revision>
  <dcterms:created xsi:type="dcterms:W3CDTF">2014-01-16T11:38:48Z</dcterms:created>
  <dcterms:modified xsi:type="dcterms:W3CDTF">2019-07-30T15:02:09Z</dcterms:modified>
</cp:coreProperties>
</file>