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78" r:id="rId3"/>
    <p:sldId id="263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8" r:id="rId12"/>
    <p:sldId id="289" r:id="rId13"/>
    <p:sldId id="290" r:id="rId14"/>
    <p:sldId id="291" r:id="rId15"/>
    <p:sldId id="29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46E"/>
    <a:srgbClr val="CAADD9"/>
    <a:srgbClr val="8CBAEB"/>
    <a:srgbClr val="FF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6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3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2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6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com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311263" y="1232519"/>
            <a:ext cx="7199855" cy="442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11275" y="1782763"/>
            <a:ext cx="7199313" cy="4297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1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9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1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0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6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3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4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ctical Tourism Research P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22560"/>
            <a:ext cx="845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Arial"/>
                <a:cs typeface="Arial"/>
              </a:rPr>
              <a:t>Practical Tourism </a:t>
            </a:r>
          </a:p>
          <a:p>
            <a:pPr algn="r"/>
            <a:r>
              <a:rPr lang="en-US" sz="4800" dirty="0">
                <a:latin typeface="Arial"/>
                <a:cs typeface="Arial"/>
              </a:rPr>
              <a:t>Research</a:t>
            </a:r>
          </a:p>
          <a:p>
            <a:pPr algn="r"/>
            <a:r>
              <a:rPr lang="en-US" sz="2800" dirty="0">
                <a:latin typeface="Arial"/>
                <a:cs typeface="Arial"/>
              </a:rPr>
              <a:t>2</a:t>
            </a:r>
            <a:r>
              <a:rPr lang="en-US" sz="2800" baseline="30000" dirty="0">
                <a:latin typeface="Arial"/>
                <a:cs typeface="Arial"/>
              </a:rPr>
              <a:t>nd</a:t>
            </a:r>
            <a:r>
              <a:rPr lang="en-US" sz="2800" dirty="0">
                <a:latin typeface="Arial"/>
                <a:cs typeface="Arial"/>
              </a:rPr>
              <a:t> Edition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0922" y="3936225"/>
            <a:ext cx="468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STEPHEN L.J. SMITH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5994" y="6134373"/>
            <a:ext cx="2598006" cy="339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Myriad Pro"/>
                <a:cs typeface="Myriad Pro"/>
              </a:rPr>
              <a:t>COMPLEMENTARY TEACHING MATERIALS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pic>
        <p:nvPicPr>
          <p:cNvPr id="4" name="Picture 3" descr="CABI Logo_N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28" y="5267255"/>
            <a:ext cx="1795272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9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074257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Focus groups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2" y="1570609"/>
            <a:ext cx="71964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Type of group interview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Shades of meaning, areas of debate or alternative views/issues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Challenges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Recruiting participants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Unexpected group 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Combining with surveys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As a preliminary step to survey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Build on initial survey findings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Supplemental tool to help interpret survey findings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As the primary tool with surveys supplementing findings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07642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Phases of conducting focus groups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Deciding it is appropriate method for your topic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Logistical arrangements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Recruiting, arranging venues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Facilitating session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Analysis and presentation of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85624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Logistical issues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Budget and schedule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Number of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Type of participants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Recruiting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Location, time,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Room amenities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Recording, note-taker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Compensation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44713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Facilitating the session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Welcome and 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Overview of purpose of session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Ground rules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Questions and discussion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Wrap-up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56748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Potential problems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Late-arrivals and no-shows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Too much time on early questions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Non-responsive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Overly responsive </a:t>
            </a:r>
            <a:r>
              <a:rPr lang="en-US" sz="2400" dirty="0"/>
              <a:t>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Inappropriate participant interaction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Bad 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Unexpected volunteers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8016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Review recording, notes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Themes and patterns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Codes, meta-codes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Don’t simply tabulating all answers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a coherent interpretation of what was said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Look for differences of opinion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Illustrate key findings with direct quotations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35565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9733" y="2489819"/>
            <a:ext cx="7199855" cy="442818"/>
          </a:xfrm>
        </p:spPr>
        <p:txBody>
          <a:bodyPr/>
          <a:lstStyle/>
          <a:p>
            <a:pPr algn="ctr"/>
            <a:r>
              <a:rPr lang="en-GB" sz="2200" b="1" dirty="0">
                <a:latin typeface="Arial"/>
                <a:cs typeface="Arial"/>
              </a:rPr>
              <a:t>CHAPTER 5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29733" y="3143250"/>
            <a:ext cx="7199313" cy="29368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Personal Interviews and Focus Groups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85508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875409"/>
            <a:ext cx="76695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reading this chapter, you will be able to: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Know when and why you might use personal interviews in your research.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Run a personal interview, including preparations before the interview, conduct the interview, and conclude it.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techniques for coding transcripts of your interviews.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Explain the applications and limitations of focus groups.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Run a focus group, including advance and on-site preparations.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How to report on the results of a focus group.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169823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Getting started: personal interviews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Have clear idea of objectives of interviews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Select a location comfortable for subject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Labour-intensive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Samples usually very small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Make effort to fit 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Appropriate dress, vocabulary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Know names of local places, organizational structure, services/products offered by business, etc.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580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Recruiting participants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be complex, time-consuming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May need to work through hierarchy or officials to get permission or access individuals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 sensitive to local schedules, calendars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Clearly explain purpose of interview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Reassure about confidentiality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Check about recording, note-taking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63498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The interview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Briefly repeat purpose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 friendly, respectful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business or government setting, exchange business cards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Know local customs for handling cards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Offer accurate estimate of time for interview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During interview: be alert to body language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Signs of impatience, annoyance, sensitive topics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 conclusion draws near, ease disengagement – thanking participant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35509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Potential problems: the interviewer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Having preconceived ideas of what you will hear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Departing from your interview guide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Providing inappropriate feedback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Getting emotionally involved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Asking questions that are too difficult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16693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Potential problems: the subject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Misunderstanding purpose of interview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Lack of interest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‘Strategic’ answering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61147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Coding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 as soon as possible after interview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Work with transcript if you have 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Two alternative strategies: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Read relevant studies and previous research to prepare for coding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Avoid reading other researchers’ work/ideas to keep your thoughts fresh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Preliminary codes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Meta-codes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Journaling – notes to yourself about observations, thoughts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379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588</Words>
  <Application>Microsoft Office PowerPoint</Application>
  <PresentationFormat>On-screen Show (4:3)</PresentationFormat>
  <Paragraphs>136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Myriad Pro</vt:lpstr>
      <vt:lpstr>Office Theme</vt:lpstr>
      <vt:lpstr>PowerPoint Presentation</vt:lpstr>
      <vt:lpstr>CHAPTER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Leigh-Ann Bard</cp:lastModifiedBy>
  <cp:revision>115</cp:revision>
  <dcterms:created xsi:type="dcterms:W3CDTF">2014-01-16T11:38:48Z</dcterms:created>
  <dcterms:modified xsi:type="dcterms:W3CDTF">2019-07-30T15:02:16Z</dcterms:modified>
</cp:coreProperties>
</file>