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79" r:id="rId5"/>
    <p:sldId id="284" r:id="rId6"/>
    <p:sldId id="280" r:id="rId7"/>
    <p:sldId id="275" r:id="rId8"/>
    <p:sldId id="283" r:id="rId9"/>
    <p:sldId id="282" r:id="rId10"/>
    <p:sldId id="285" r:id="rId11"/>
    <p:sldId id="286" r:id="rId12"/>
    <p:sldId id="288" r:id="rId13"/>
    <p:sldId id="287" r:id="rId14"/>
    <p:sldId id="289" r:id="rId15"/>
    <p:sldId id="290" r:id="rId16"/>
    <p:sldId id="29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Types of questions – 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37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Open-ended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Disadvantages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Difficult to code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Potential for negative interactions with interviewer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May generate only socially correct answers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Can be difficult to analyse statistically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Risk of confirmation bias in developing codes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Risk of narrative fallacy in interpreting answers</a:t>
            </a:r>
          </a:p>
          <a:p>
            <a:pPr lvl="1">
              <a:spcBef>
                <a:spcPct val="60000"/>
              </a:spcBef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1019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General structure for questionnaires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Title, maybe a logo from agency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Introduction 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Purpose and importance of questionnaire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Assurances of confidentiality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Special instructions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How long it will likely take to complete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Initial questions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Usually simple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Screening questions, if needed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87950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General structure for questionnaires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Core of questionnaire – ‘crux’ questions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Avoid temptation to add questions just because ‘it might be interesting to know’ or ‘everyone asks’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Demographic questions often go at end, if you need them at all</a:t>
            </a:r>
          </a:p>
          <a:p>
            <a:pPr marL="12573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Explain why you are asking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 thank-you and instructions, if needed, how to return questionnaire</a:t>
            </a:r>
          </a:p>
          <a:p>
            <a:pPr marL="12573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CA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9372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Wording (closed- and open-ended)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Language – be clear, concise, appropriate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Avoid sounding like an academic (using jargon or being wordy)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Be familiar but not vague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Avoid ambiguous questions – can identify through test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Avoid asking two questions as one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Avoid leading questions (phrasing questions to encourage a particular response)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Pay attention to flow – order of questions</a:t>
            </a:r>
          </a:p>
          <a:p>
            <a:pPr lvl="1">
              <a:spcBef>
                <a:spcPct val="60000"/>
              </a:spcBef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1585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Graphic design 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Important to keep respondent engaged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If Internet-based, design often set by software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For paper: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Light blue often a good choice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Good quality stock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Consider arrows or drawings to help respondent through flow of questions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Simple is better </a:t>
            </a: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071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Graphic design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Likert scales and other ranking/spectrum questions often work well in a horizontal format</a:t>
            </a:r>
            <a:endParaRPr lang="en-CA" sz="2400" dirty="0"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Simple choice questions (gender, age, education, etc.) often work well with vertical format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Know cultural norms – e.g</a:t>
            </a:r>
            <a:r>
              <a:rPr lang="en-CA" sz="2400" i="1" dirty="0">
                <a:cs typeface="Arial"/>
              </a:rPr>
              <a:t>. </a:t>
            </a:r>
            <a:r>
              <a:rPr lang="en-CA" sz="2400" dirty="0">
                <a:cs typeface="Arial"/>
              </a:rPr>
              <a:t>are items at top of vertical list seen as ‘superior’ to others?  Do evaluations normally run from positive to negative or vice versa?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43160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Distributing questionnaires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In-person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Field interviews can be draining – be prepared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Mail-back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cs typeface="Arial"/>
              </a:rPr>
              <a:t>Web-based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Pop-up surveys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E-mail lists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Internet panels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>
                <a:cs typeface="Arial"/>
              </a:rPr>
              <a:t>Online survey services</a:t>
            </a:r>
            <a:endParaRPr lang="en-CA" sz="2400" dirty="0"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9875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Questionnaire Design and Delivery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875409"/>
            <a:ext cx="76695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reading this chapter, you will be able to: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why surveys are common research tools.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Articulate the difference between closed-ended and open-ended questions.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closed-ended and open-ended survey questions.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a basic questionnaire.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Describe techniques to improve response rates.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Discuss the relative merits of different ways of distributing questionnaires.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Why surveys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To collect empirical information on some topic on a population that shares something in common, e.g.: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Visitors to a destination or event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Specific segments of visitors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Employees, supervisors, employers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Residents of a community or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Can access potentially large numbers of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But generally not subtle or complex answers, insights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196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Types of questions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Closed-ended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Advantages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Easy to administer, code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Yes/no; demographics; limited choice with a priori</a:t>
            </a:r>
            <a:r>
              <a:rPr lang="en-US" sz="2400" i="1" dirty="0">
                <a:cs typeface="Arial"/>
              </a:rPr>
              <a:t> </a:t>
            </a:r>
            <a:r>
              <a:rPr lang="en-US" sz="2400" dirty="0">
                <a:cs typeface="Arial"/>
              </a:rPr>
              <a:t>answers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Can be quick to complete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Allows for more questions on a limited budget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756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Types of questions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Closed-ended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Disadvantages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Little rapport or interaction with respondents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Must anticipate possible answers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Questions must be simple, clear, non-controversial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No probing is possible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Relatively easy to lie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786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‘Instant critic’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What is your gender?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Female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Male</a:t>
            </a:r>
          </a:p>
          <a:p>
            <a:pPr marL="169863" lvl="1" indent="-28098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What is your marital status?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Single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Married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Widowed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319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‘Instant critic’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438150">
              <a:lnSpc>
                <a:spcPct val="150000"/>
              </a:lnSpc>
              <a:spcBef>
                <a:spcPct val="70000"/>
              </a:spcBef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/>
              <a:t>What is your age?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/>
              <a:t>&lt; 15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/>
              <a:t>16 – 20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/>
              <a:t>21 – 30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/>
              <a:t>31 – 49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/>
              <a:t>50 and over</a:t>
            </a:r>
          </a:p>
          <a:p>
            <a:pPr marL="574675" indent="-43815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cs typeface="Arial"/>
              </a:rPr>
              <a:t>Have you ever used illegal drugs while on vacation?</a:t>
            </a:r>
          </a:p>
          <a:p>
            <a:pPr marL="1031875" lvl="1" indent="-43815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cs typeface="Arial"/>
              </a:rPr>
              <a:t>Yes</a:t>
            </a:r>
          </a:p>
          <a:p>
            <a:pPr marL="1031875" lvl="1" indent="-43815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cs typeface="Arial"/>
              </a:rPr>
              <a:t>No</a:t>
            </a: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785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Types of questions – 3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Open-ended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Advantages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Respondents free to elaborate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Answers can be freer, more spontaneous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Respondents free to elaborate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/>
              <a:t>Allows for probing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03444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703</Words>
  <Application>Microsoft Office PowerPoint</Application>
  <PresentationFormat>On-screen Show (4:3)</PresentationFormat>
  <Paragraphs>146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Myriad Pro</vt:lpstr>
      <vt:lpstr>Office Theme</vt:lpstr>
      <vt:lpstr>PowerPoint Presentation</vt:lpstr>
      <vt:lpstr>CHAPTER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101</cp:revision>
  <dcterms:created xsi:type="dcterms:W3CDTF">2014-01-16T11:38:48Z</dcterms:created>
  <dcterms:modified xsi:type="dcterms:W3CDTF">2019-07-30T15:02:33Z</dcterms:modified>
</cp:coreProperties>
</file>