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75" r:id="rId5"/>
    <p:sldId id="279" r:id="rId6"/>
    <p:sldId id="280" r:id="rId7"/>
    <p:sldId id="281" r:id="rId8"/>
    <p:sldId id="282" r:id="rId9"/>
    <p:sldId id="283" r:id="rId10"/>
    <p:sldId id="285" r:id="rId11"/>
    <p:sldId id="300" r:id="rId12"/>
    <p:sldId id="284" r:id="rId13"/>
    <p:sldId id="286" r:id="rId14"/>
    <p:sldId id="287" r:id="rId15"/>
    <p:sldId id="288" r:id="rId16"/>
    <p:sldId id="289" r:id="rId17"/>
    <p:sldId id="291" r:id="rId18"/>
    <p:sldId id="292" r:id="rId19"/>
    <p:sldId id="296" r:id="rId20"/>
    <p:sldId id="298" r:id="rId21"/>
    <p:sldId id="29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Collecting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Multiple sources and methods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Often very useful if data can be compared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Triangulation</a:t>
            </a:r>
          </a:p>
          <a:p>
            <a:pPr marL="1201738" lvl="4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Data collected from multiple sources with identical assumptions, definitions, methods</a:t>
            </a:r>
          </a:p>
          <a:p>
            <a:pPr marL="1201738" lvl="4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If assumptions, definitions and methods differ, data cannot be reliably compared</a:t>
            </a:r>
          </a:p>
          <a:p>
            <a:pPr marL="1658938" lvl="5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You can still use but call the technique ‘multiple methods’ or ‘multiple sources’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42398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Triangulation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Requires measurements using identical methods, assumptions, definitions and comparable data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This old engraving illustrates the concept of triangulation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0" lvl="2"/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</a:p>
        </p:txBody>
      </p:sp>
      <p:pic>
        <p:nvPicPr>
          <p:cNvPr id="9" name="Picture 8" descr="File:CD006-Triangulation 16th century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61" y="3499338"/>
            <a:ext cx="3470029" cy="26494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10709" y="6236678"/>
            <a:ext cx="2318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Levinus</a:t>
            </a:r>
            <a:r>
              <a:rPr lang="en-US" sz="1400" dirty="0"/>
              <a:t> </a:t>
            </a:r>
            <a:r>
              <a:rPr lang="en-US" sz="1400" dirty="0" err="1"/>
              <a:t>Hulsius</a:t>
            </a:r>
            <a:r>
              <a:rPr lang="en-US" sz="1400" dirty="0"/>
              <a:t>, 16</a:t>
            </a:r>
            <a:r>
              <a:rPr lang="en-US" sz="1400" baseline="30000" dirty="0"/>
              <a:t>th</a:t>
            </a:r>
            <a:r>
              <a:rPr lang="en-US" sz="1400" dirty="0"/>
              <a:t>  century</a:t>
            </a:r>
          </a:p>
        </p:txBody>
      </p:sp>
    </p:spTree>
    <p:extLst>
      <p:ext uri="{BB962C8B-B14F-4D97-AF65-F5344CB8AC3E}">
        <p14:creationId xmlns:p14="http://schemas.microsoft.com/office/powerpoint/2010/main" val="1344193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Secondary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Official statistics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Usually governmental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Provide coverage, volume, time series, quality an individual research would have trouble achieving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Business records (usually highly proprietary)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Administrative data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Orders and bookings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Reservations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Inventories, purchases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Syndicated surveys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30347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/>
              <a:t>Metadata</a:t>
            </a:r>
            <a:endParaRPr lang="en-US" sz="2400" b="1" cap="all" dirty="0"/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Important supplemental information for secondary data sources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Structure and content of data sets 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Any codes and codebooks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Administrative details such as who created the data set and when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How the data were collected and processed </a:t>
            </a: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26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Primary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Surveys</a:t>
            </a:r>
          </a:p>
          <a:p>
            <a:pPr marL="2873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Travel diaries</a:t>
            </a:r>
          </a:p>
          <a:p>
            <a:pPr marL="2873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Personal interviews</a:t>
            </a:r>
          </a:p>
          <a:p>
            <a:pPr marL="2873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Field research/observations</a:t>
            </a:r>
          </a:p>
          <a:p>
            <a:pPr marL="2873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Participant observation</a:t>
            </a:r>
          </a:p>
          <a:p>
            <a:pPr marL="2873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Ethnography and netnography</a:t>
            </a:r>
          </a:p>
          <a:p>
            <a:pPr marL="287338" lvl="3" indent="-287338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744538" lvl="3" indent="-287338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203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Choosing an analytical method </a:t>
            </a:r>
            <a:r>
              <a:rPr lang="en-GB" sz="2400" b="1" dirty="0"/>
              <a:t>–</a:t>
            </a:r>
            <a:r>
              <a:rPr lang="en-US" sz="2400" b="1" cap="all" dirty="0"/>
              <a:t>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Decide the purpose or function of your analysis</a:t>
            </a:r>
          </a:p>
          <a:p>
            <a:pPr marL="744538" lvl="4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Statistical description</a:t>
            </a:r>
          </a:p>
          <a:p>
            <a:pPr marL="1201738" lvl="5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Frequencies</a:t>
            </a:r>
            <a:r>
              <a:rPr lang="en-US" sz="2400" dirty="0"/>
              <a:t> </a:t>
            </a:r>
          </a:p>
          <a:p>
            <a:pPr marL="1201738" lvl="5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Measures of central tendency (mean, median, mode)</a:t>
            </a:r>
          </a:p>
          <a:p>
            <a:pPr marL="1201738" lvl="5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Variance, range, standard deviation</a:t>
            </a:r>
          </a:p>
          <a:p>
            <a:pPr marL="1201738" lvl="5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Skewness and kurtosis</a:t>
            </a:r>
          </a:p>
          <a:p>
            <a:pPr marL="744538" lvl="4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Maps</a:t>
            </a:r>
          </a:p>
          <a:p>
            <a:pPr marL="744538" lvl="4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Organizational charts</a:t>
            </a:r>
          </a:p>
          <a:p>
            <a:pPr marL="744538" lvl="4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Narrative descriptions</a:t>
            </a:r>
          </a:p>
          <a:p>
            <a:pPr marL="744538" lvl="4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Case studies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30779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Choosing an analytical method </a:t>
            </a:r>
            <a:r>
              <a:rPr lang="en-GB" sz="2400" b="1" dirty="0"/>
              <a:t>–</a:t>
            </a:r>
            <a:r>
              <a:rPr lang="en-US" sz="2400" b="1" cap="all" dirty="0"/>
              <a:t>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Explanation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Correlation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Means</a:t>
            </a:r>
            <a:r>
              <a:rPr lang="en-GB" sz="2400" dirty="0"/>
              <a:t>–</a:t>
            </a:r>
            <a:r>
              <a:rPr lang="en-US" sz="2400" dirty="0">
                <a:cs typeface="Arial"/>
              </a:rPr>
              <a:t>end analysis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Many other techniques</a:t>
            </a:r>
          </a:p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Forecasting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Statistical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Linear extrapolation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Time series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Structural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8745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Choosing an analytical method </a:t>
            </a:r>
            <a:r>
              <a:rPr lang="en-GB" sz="2400" b="1" dirty="0"/>
              <a:t>–</a:t>
            </a:r>
            <a:r>
              <a:rPr lang="en-US" sz="2400" b="1" cap="all" dirty="0"/>
              <a:t> 3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Forecasting (cont.)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Subjective 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Travel intention surveys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Delphi technique</a:t>
            </a:r>
          </a:p>
          <a:p>
            <a:pPr marL="1600200" lvl="6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Panel of experts</a:t>
            </a:r>
          </a:p>
          <a:p>
            <a:pPr marL="1600200" lvl="6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Iterative until consensus is reached (or it is clear there is no consensus)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75991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1712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Research ethics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Important but often under-appreciated in tourism research</a:t>
            </a:r>
          </a:p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Morals: codes governing what is right or wrong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May be social norms, religious norms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Broader than laws</a:t>
            </a:r>
          </a:p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Ethics: how moral codes get applied in practice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General social norms as well as ethical codes for specific professions or occupations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65321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Application of Research ethics –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General principles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Respect for persons: all persons, especially those who are vulnerable due to age, health, social status, other reasons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In practice, this means: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Voluntary participation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Informed consent (this may be subject to modification in rare circumstances)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Privacy protected 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Can withdraw from participation without penalty</a:t>
            </a:r>
          </a:p>
          <a:p>
            <a:pPr marL="914400" lvl="5"/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3442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Planning a Research Project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Application of Research ethics –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General principles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Beneficence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Benefits to persons and society must outweigh potential risks to participants</a:t>
            </a:r>
            <a:endParaRPr lang="en-US" sz="2400" dirty="0"/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The researcher must do no harm and prevent future harm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The researcher should also promote good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Prevent harm</a:t>
            </a:r>
          </a:p>
          <a:p>
            <a:pPr marL="1600200" lvl="6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Any risk in research is justified by its benefits</a:t>
            </a:r>
          </a:p>
          <a:p>
            <a:pPr marL="1600200" lvl="6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Risks are minimized</a:t>
            </a:r>
          </a:p>
          <a:p>
            <a:pPr marL="1600200" lvl="6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Conflicts of interest are managed to avoid bias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685800" lvl="4" indent="-2286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518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01133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Application of Research ethics –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2" y="1535440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General principles</a:t>
            </a:r>
          </a:p>
          <a:p>
            <a:pPr marL="685800" lvl="4" indent="-22860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Arial"/>
              </a:rPr>
              <a:t>Justice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Arial"/>
              </a:rPr>
              <a:t>Subjects are treated </a:t>
            </a:r>
            <a:r>
              <a:rPr lang="en-US" altLang="en-US" sz="2400" dirty="0"/>
              <a:t>fairly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Risk</a:t>
            </a:r>
            <a:r>
              <a:rPr lang="en-US" altLang="en-US" sz="2400"/>
              <a:t>, rewards </a:t>
            </a:r>
            <a:r>
              <a:rPr lang="en-US" altLang="en-US" sz="2400" dirty="0"/>
              <a:t>and burdens of research are shared equitably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The distinction between procedural justice and distributive justice is respected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Vulnerable subjects are not targeted for the researcher’s convenience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Subjects are not selected just because of their ease of availability or compromised position</a:t>
            </a: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altLang="en-US" sz="2400" dirty="0"/>
              <a:t>People likely to benefit are not excluded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0617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875409"/>
            <a:ext cx="76695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reading this chapter, you will be able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the differences between goals and objectives.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Formulate research questions.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and read a request for proposal (RFP).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the key purposes of a literature review, how to read a research paper and how to write a literature review.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the differences between primary and secondary data sources and give examples of each.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Articulate the general principles of ethics in tourism research.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THE 4FS FOR SELECTING A RESEARCH TOPIC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Fun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Will you enjoy spending time on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Feasible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Can you get access to data; do you have the skills needed (or can acquire them)?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Fundable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Can you afford it – cost of data, travel, software, other needed services?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Functional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What difference will your research make?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6319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cap="all" dirty="0">
                <a:latin typeface="Arial"/>
                <a:cs typeface="Arial"/>
              </a:rPr>
              <a:t>Drafting an RFP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RFP: an invitation to bid on providing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May go by many other labels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Generally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Need for the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Technical requirements such as sample size, data accuracy and 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How selection will be made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How to submit proposal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Deadlines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135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Formulating research questions and objectives for your proposal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2" y="2250547"/>
            <a:ext cx="7196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Set overall goal or point of research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Specify objectives needed to be fulfilled to achieve goal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Articulate answerable questions; may be framed as hypotheses, but often are not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2673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Literature review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An essential step in research even though it is sometimes seen as tedious or overwhelming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Critical summary of related studies; </a:t>
            </a:r>
            <a:r>
              <a:rPr lang="en-US" sz="2400" u="sng" dirty="0">
                <a:cs typeface="Arial"/>
              </a:rPr>
              <a:t>not</a:t>
            </a:r>
            <a:r>
              <a:rPr lang="en-US" sz="2400" dirty="0">
                <a:cs typeface="Arial"/>
              </a:rPr>
              <a:t> just a citing of references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Be clear why you are reading each article or book: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To get an overview of topic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Ideas how to design your research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Looking for conceptual models or theories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How other authors have studied your topic (data sources, methods, research designs)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What worked for them, what didn’t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What they learned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4300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/>
              <a:t>Getting started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Scan books and articles for references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Journal articles generally not as broad as books but are more current and usually peer-reviewed (more reliable)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Online sources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Google Scholar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Wikipedia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Specialized encyclopædias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Other online sources</a:t>
            </a:r>
          </a:p>
          <a:p>
            <a:pPr marL="803275" lvl="3" indent="-346075">
              <a:buFont typeface="Arial" panose="020B0604020202020204" pitchFamily="34" charset="0"/>
              <a:buChar char="•"/>
              <a:tabLst>
                <a:tab pos="574675" algn="l"/>
              </a:tabLst>
            </a:pPr>
            <a:r>
              <a:rPr lang="en-US" sz="2400" dirty="0">
                <a:cs typeface="Arial"/>
              </a:rPr>
              <a:t>Online sources can be useful but be cautious in trusting them – not always reliable. Check multiple sources and compare.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49032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Collecting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Primary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Data you collect yourself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May be used for either empirical (statistical) or subjective analysis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Secondary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Data someone else collected for their own purposes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Most secondary data is statistical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955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1012</Words>
  <Application>Microsoft Office PowerPoint</Application>
  <PresentationFormat>On-screen Show (4:3)</PresentationFormat>
  <Paragraphs>198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Myriad Pro</vt:lpstr>
      <vt:lpstr>Office Theme</vt:lpstr>
      <vt:lpstr>PowerPoint Presentation</vt:lpstr>
      <vt:lpstr>CHAPTER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82</cp:revision>
  <dcterms:created xsi:type="dcterms:W3CDTF">2014-01-16T11:38:48Z</dcterms:created>
  <dcterms:modified xsi:type="dcterms:W3CDTF">2019-07-30T15:01:14Z</dcterms:modified>
</cp:coreProperties>
</file>