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75" r:id="rId5"/>
    <p:sldId id="279" r:id="rId6"/>
    <p:sldId id="280" r:id="rId7"/>
    <p:sldId id="292" r:id="rId8"/>
    <p:sldId id="269" r:id="rId9"/>
    <p:sldId id="270" r:id="rId10"/>
    <p:sldId id="281" r:id="rId11"/>
    <p:sldId id="283" r:id="rId12"/>
    <p:sldId id="282" r:id="rId13"/>
    <p:sldId id="284" r:id="rId14"/>
    <p:sldId id="285" r:id="rId15"/>
    <p:sldId id="290" r:id="rId16"/>
    <p:sldId id="291" r:id="rId17"/>
    <p:sldId id="286" r:id="rId18"/>
    <p:sldId id="287" r:id="rId19"/>
    <p:sldId id="288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TOURISM RESEARCH – SOME CLASSIFICATIONS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1264" y="1663406"/>
            <a:ext cx="68245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Who initiates and manages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Pure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Action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Consultancy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Workplace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‘Delay’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Functions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Description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Explanation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3515390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TOURISM RESEARCH – SOME CLASSIFICATIONS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1264" y="1663406"/>
            <a:ext cx="68245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‘Platforms’ of research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Advocacy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Cautionary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Adaptancy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Science or knowledge-based</a:t>
            </a:r>
          </a:p>
        </p:txBody>
      </p:sp>
    </p:spTree>
    <p:extLst>
      <p:ext uri="{BB962C8B-B14F-4D97-AF65-F5344CB8AC3E}">
        <p14:creationId xmlns:p14="http://schemas.microsoft.com/office/powerpoint/2010/main" val="2929780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THINKING ABOUT THINKING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200" b="1" dirty="0">
                <a:latin typeface="Arial"/>
                <a:cs typeface="Arial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Deduction versus induction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Models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Hypotheses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Hypothesis testing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I error – false positive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II error – false negative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5067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THEORIES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1: natural sciences; only one theory usually accepted at a time after substantial testing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2: social science; similar to Type 1 but multiple theories may exist simultaneously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3: theory is equated with statistical analysis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4: untested/untestable verbal or graphic models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5: epistemology as theory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6: ‘grounded theory’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Type 7: ungrounded label or metaphor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5868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THINKING ABOUT THINKING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200" b="1" dirty="0">
                <a:latin typeface="Arial"/>
                <a:cs typeface="Arial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Paradigms: ways of looking at world that shape research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drawing on the next slide illustrates, graphically, the power of an epistemology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Your perspective allows you to view the image as a rabbit or a duck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You can switch between perspectives, but you cannot see a rabbit and a duck </a:t>
            </a:r>
            <a:r>
              <a:rPr lang="en-US" sz="2400" u="sng" dirty="0">
                <a:solidFill>
                  <a:srgbClr val="000000"/>
                </a:solidFill>
                <a:latin typeface="Arial"/>
                <a:cs typeface="Arial"/>
              </a:rPr>
              <a:t>simultaneously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83436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THE POWER OF AN EPISTEMOLOGY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12</a:t>
            </a:r>
          </a:p>
        </p:txBody>
      </p:sp>
      <p:pic>
        <p:nvPicPr>
          <p:cNvPr id="9" name="Picture 8" descr="Image result for rabbit duck optical illusi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54" y="2585232"/>
            <a:ext cx="2858086" cy="2443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291860" y="5272538"/>
            <a:ext cx="4929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‘</a:t>
            </a:r>
            <a:r>
              <a:rPr lang="de-DE" sz="1200" dirty="0"/>
              <a:t>Kaninchen und Ente</a:t>
            </a:r>
            <a:r>
              <a:rPr lang="en-US" sz="1200" dirty="0"/>
              <a:t>’ (‘Rabbit and Duck’) from </a:t>
            </a:r>
            <a:r>
              <a:rPr lang="de-DE" sz="1200" i="1" dirty="0"/>
              <a:t>Fliegende Blätter, 1892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92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THINKING ABOUT THINKING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200" b="1" dirty="0">
                <a:latin typeface="Arial"/>
                <a:cs typeface="Arial"/>
              </a:rPr>
              <a:t>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Paradigms: ways of looking at world that shape research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drawing on the previous slide illustrates, graphically, the power of an epistemology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Includes three elements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Epistemology: how we come to know things or gather information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Ontology: the nature of reality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Methodology: tools used by a researcher to study a subject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65365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THINKING ABOUT THINKING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200" b="1" dirty="0">
                <a:latin typeface="Arial"/>
                <a:cs typeface="Arial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Empirical research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Also called positivism or post-positivism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Reality exists independently of observer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Characterized by falsifiable observations and methods such as statistical analysis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Focus is on outcome and repeatable answers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Ultimately, it is asymmetric knowledge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You can be proved wrong but you can never be proved absolutely right – there is a risk that a future test will prove you wrong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88327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THINKING ABOUT THINKING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200" b="1" dirty="0">
                <a:latin typeface="Arial"/>
                <a:cs typeface="Arial"/>
              </a:rPr>
              <a:t>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Subjective research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No objective reality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Researcher as a person is an integral part of research logic and data collection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Approach is holistic, process-oriented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is on process, gaining personal insights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Many different epistemologies and research approaches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8105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THINKING ABOUT THINKING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200" b="1" dirty="0">
                <a:latin typeface="Arial"/>
                <a:cs typeface="Arial"/>
              </a:rPr>
              <a:t>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Examples of subjective research approaches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Grounded theory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Interpretism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/constructivism/constructionism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Critical theory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Feminist theory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Conflict theory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Marxist theory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etc</a:t>
            </a:r>
            <a:r>
              <a:rPr lang="en-US" sz="2400" i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66035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The Nature of Tourism 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TWO SPECIAL RISKS IN SUBJECTIVE RESEARCH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Narrative fallacy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Inferring a plausible but invalid story from observations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Confirmation error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Selecting only evidence that confirms expectations or interpreting evidence in a way that supports expectations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12795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1264" y="18754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to: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alternative definitions of tourism.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why tourism is not an industry.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and compare different forms of research in the study of tourism.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Define and explain the differences among the terms: models, concepts, hypotheses and theories.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generally what epistemology means and describe some of the major epistemologies used to study tourism.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DEFINITIONS OF TOURISM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Supply-side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Demand-side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‘Comprehensive’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UNWTO definition, terminology and concepts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Temporary travel outside usual environment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Defining ‘usual environment’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Included in tourism statistics: ‘visitors’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Not included: migrants, refugees, diplomatic personnel, military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6319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BASIC FORMS OF TOURISM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Domestic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travel with the person’s country of residence (not necessarily citizenship)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Outbound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travel outside a person’s country of residence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Inbound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travel into a reference nation –  crosses an international border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448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BASIC FORMS OF TOURISM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National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All tourism travel by residents of a nation:  domestic + outbound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Internal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travel within a nation whether by residents or non-residents: domestic + inbound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International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travel across a nation’s border: inbound + outbound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7054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12" y="1759098"/>
            <a:ext cx="6534614" cy="36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5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OTHER KEY CONCEPTS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717148"/>
            <a:ext cx="71964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is not an industry but there are tourism industr</a:t>
            </a:r>
            <a:r>
              <a:rPr lang="en-US" sz="2400" u="sng" dirty="0">
                <a:latin typeface="Arial"/>
                <a:cs typeface="Arial"/>
              </a:rPr>
              <a:t>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Commodities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Examples of tourism commodities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Statistical challenges in measuring magnitude of tourism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Visitors and non-visitors consume tourism commodities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and non-tourism businesses produce tourism commodities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Satellite Account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Tourism ratio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322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TOURISM RESEARCH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4" y="18754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Research questions versus management questions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Research questions must be answerable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Management questions may not be answerable, at least not by research (may require new funds, reorganization, political courage, etc.)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961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821</Words>
  <Application>Microsoft Office PowerPoint</Application>
  <PresentationFormat>On-screen Show (4:3)</PresentationFormat>
  <Paragraphs>163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Myriad Pro</vt:lpstr>
      <vt:lpstr>Office Theme</vt:lpstr>
      <vt:lpstr>PowerPoint Presentation</vt:lpstr>
      <vt:lpstr>CHAPTER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66</cp:revision>
  <dcterms:created xsi:type="dcterms:W3CDTF">2014-01-16T11:38:48Z</dcterms:created>
  <dcterms:modified xsi:type="dcterms:W3CDTF">2019-07-30T14:57:43Z</dcterms:modified>
</cp:coreProperties>
</file>