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25"/>
  </p:notesMasterIdLst>
  <p:sldIdLst>
    <p:sldId id="263" r:id="rId7"/>
    <p:sldId id="266" r:id="rId8"/>
    <p:sldId id="287" r:id="rId9"/>
    <p:sldId id="272" r:id="rId10"/>
    <p:sldId id="276" r:id="rId11"/>
    <p:sldId id="277" r:id="rId12"/>
    <p:sldId id="280" r:id="rId13"/>
    <p:sldId id="273" r:id="rId14"/>
    <p:sldId id="279" r:id="rId15"/>
    <p:sldId id="284" r:id="rId16"/>
    <p:sldId id="289" r:id="rId17"/>
    <p:sldId id="297" r:id="rId18"/>
    <p:sldId id="293" r:id="rId19"/>
    <p:sldId id="294" r:id="rId20"/>
    <p:sldId id="298" r:id="rId21"/>
    <p:sldId id="299" r:id="rId22"/>
    <p:sldId id="296" r:id="rId23"/>
    <p:sldId id="270"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750"/>
    <a:srgbClr val="ECEBE7"/>
    <a:srgbClr val="607C2F"/>
    <a:srgbClr val="607C5E"/>
    <a:srgbClr val="49662C"/>
    <a:srgbClr val="478E06"/>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52" autoAdjust="0"/>
    <p:restoredTop sz="94586" autoAdjust="0"/>
  </p:normalViewPr>
  <p:slideViewPr>
    <p:cSldViewPr snapToGrid="0" snapToObjects="1">
      <p:cViewPr varScale="1">
        <p:scale>
          <a:sx n="72" d="100"/>
          <a:sy n="72" d="100"/>
        </p:scale>
        <p:origin x="948" y="72"/>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EA0CE-37A6-4C3C-A158-8D508D3276B4}" type="datetimeFigureOut">
              <a:rPr lang="en-US" smtClean="0"/>
              <a:t>7/30/2019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BC256-5F45-4D98-94A5-0F94A4AC792D}" type="slidenum">
              <a:rPr lang="en-US" smtClean="0"/>
              <a:t>‹#›</a:t>
            </a:fld>
            <a:endParaRPr lang="en-US"/>
          </a:p>
        </p:txBody>
      </p:sp>
    </p:spTree>
    <p:extLst>
      <p:ext uri="{BB962C8B-B14F-4D97-AF65-F5344CB8AC3E}">
        <p14:creationId xmlns:p14="http://schemas.microsoft.com/office/powerpoint/2010/main" val="385919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https://www.nps.gov/media/photo/gallery.htm?id=02675736-155D-4519-3E004E99D001DA1C</a:t>
            </a:r>
          </a:p>
        </p:txBody>
      </p:sp>
      <p:sp>
        <p:nvSpPr>
          <p:cNvPr id="4" name="Slide Number Placeholder 3"/>
          <p:cNvSpPr>
            <a:spLocks noGrp="1"/>
          </p:cNvSpPr>
          <p:nvPr>
            <p:ph type="sldNum" sz="quarter" idx="10"/>
          </p:nvPr>
        </p:nvSpPr>
        <p:spPr/>
        <p:txBody>
          <a:bodyPr/>
          <a:lstStyle/>
          <a:p>
            <a:fld id="{025BC256-5F45-4D98-94A5-0F94A4AC792D}" type="slidenum">
              <a:rPr lang="en-US" smtClean="0"/>
              <a:t>4</a:t>
            </a:fld>
            <a:endParaRPr lang="en-US"/>
          </a:p>
        </p:txBody>
      </p:sp>
    </p:spTree>
    <p:extLst>
      <p:ext uri="{BB962C8B-B14F-4D97-AF65-F5344CB8AC3E}">
        <p14:creationId xmlns:p14="http://schemas.microsoft.com/office/powerpoint/2010/main" val="372903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https://www.nps.gov/media/photo/gallery.htm?id=5722133E-155D-4519-3EA5161441B51B2E</a:t>
            </a:r>
          </a:p>
        </p:txBody>
      </p:sp>
      <p:sp>
        <p:nvSpPr>
          <p:cNvPr id="4" name="Slide Number Placeholder 3"/>
          <p:cNvSpPr>
            <a:spLocks noGrp="1"/>
          </p:cNvSpPr>
          <p:nvPr>
            <p:ph type="sldNum" sz="quarter" idx="10"/>
          </p:nvPr>
        </p:nvSpPr>
        <p:spPr/>
        <p:txBody>
          <a:bodyPr/>
          <a:lstStyle/>
          <a:p>
            <a:fld id="{025BC256-5F45-4D98-94A5-0F94A4AC792D}" type="slidenum">
              <a:rPr lang="en-US" smtClean="0"/>
              <a:t>5</a:t>
            </a:fld>
            <a:endParaRPr lang="en-US"/>
          </a:p>
        </p:txBody>
      </p:sp>
    </p:spTree>
    <p:extLst>
      <p:ext uri="{BB962C8B-B14F-4D97-AF65-F5344CB8AC3E}">
        <p14:creationId xmlns:p14="http://schemas.microsoft.com/office/powerpoint/2010/main" val="747213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https://www.nps.gov/media/photo/gallery.htm?id=5722133E-155D-4519-3EA5161441B51B2E</a:t>
            </a:r>
          </a:p>
        </p:txBody>
      </p:sp>
      <p:sp>
        <p:nvSpPr>
          <p:cNvPr id="4" name="Slide Number Placeholder 3"/>
          <p:cNvSpPr>
            <a:spLocks noGrp="1"/>
          </p:cNvSpPr>
          <p:nvPr>
            <p:ph type="sldNum" sz="quarter" idx="10"/>
          </p:nvPr>
        </p:nvSpPr>
        <p:spPr/>
        <p:txBody>
          <a:bodyPr/>
          <a:lstStyle/>
          <a:p>
            <a:fld id="{025BC256-5F45-4D98-94A5-0F94A4AC792D}" type="slidenum">
              <a:rPr lang="en-US" smtClean="0"/>
              <a:t>6</a:t>
            </a:fld>
            <a:endParaRPr lang="en-US"/>
          </a:p>
        </p:txBody>
      </p:sp>
    </p:spTree>
    <p:extLst>
      <p:ext uri="{BB962C8B-B14F-4D97-AF65-F5344CB8AC3E}">
        <p14:creationId xmlns:p14="http://schemas.microsoft.com/office/powerpoint/2010/main" val="122252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https://www.nps.gov/media/photo/gallery.htm?id=02675736-155D-4519-3E004E99D001DA1C</a:t>
            </a:r>
          </a:p>
        </p:txBody>
      </p:sp>
      <p:sp>
        <p:nvSpPr>
          <p:cNvPr id="4" name="Slide Number Placeholder 3"/>
          <p:cNvSpPr>
            <a:spLocks noGrp="1"/>
          </p:cNvSpPr>
          <p:nvPr>
            <p:ph type="sldNum" sz="quarter" idx="10"/>
          </p:nvPr>
        </p:nvSpPr>
        <p:spPr/>
        <p:txBody>
          <a:bodyPr/>
          <a:lstStyle/>
          <a:p>
            <a:fld id="{025BC256-5F45-4D98-94A5-0F94A4AC792D}" type="slidenum">
              <a:rPr lang="en-US" smtClean="0"/>
              <a:t>7</a:t>
            </a:fld>
            <a:endParaRPr lang="en-US"/>
          </a:p>
        </p:txBody>
      </p:sp>
    </p:spTree>
    <p:extLst>
      <p:ext uri="{BB962C8B-B14F-4D97-AF65-F5344CB8AC3E}">
        <p14:creationId xmlns:p14="http://schemas.microsoft.com/office/powerpoint/2010/main" val="1736442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https://www.nps.gov/media/photo/gallery.htm?id=575BB48F-155D-4519-3E40BFEF9424DCD1</a:t>
            </a:r>
          </a:p>
          <a:p>
            <a:r>
              <a:rPr lang="en-US" dirty="0"/>
              <a:t>https://www.nps.gov/media/photo/gallery.htm?id=575BB48F-155D-4519-3E40BFEF9424DCD1</a:t>
            </a:r>
          </a:p>
          <a:p>
            <a:endParaRPr lang="en-US" dirty="0"/>
          </a:p>
        </p:txBody>
      </p:sp>
      <p:sp>
        <p:nvSpPr>
          <p:cNvPr id="4" name="Slide Number Placeholder 3"/>
          <p:cNvSpPr>
            <a:spLocks noGrp="1"/>
          </p:cNvSpPr>
          <p:nvPr>
            <p:ph type="sldNum" sz="quarter" idx="10"/>
          </p:nvPr>
        </p:nvSpPr>
        <p:spPr/>
        <p:txBody>
          <a:bodyPr/>
          <a:lstStyle/>
          <a:p>
            <a:fld id="{025BC256-5F45-4D98-94A5-0F94A4AC792D}" type="slidenum">
              <a:rPr lang="en-US" smtClean="0"/>
              <a:t>9</a:t>
            </a:fld>
            <a:endParaRPr lang="en-US"/>
          </a:p>
        </p:txBody>
      </p:sp>
    </p:spTree>
    <p:extLst>
      <p:ext uri="{BB962C8B-B14F-4D97-AF65-F5344CB8AC3E}">
        <p14:creationId xmlns:p14="http://schemas.microsoft.com/office/powerpoint/2010/main" val="1731142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4152900"/>
          </a:xfrm>
          <a:prstGeom prst="rect">
            <a:avLst/>
          </a:prstGeom>
        </p:spPr>
      </p:pic>
      <p:sp>
        <p:nvSpPr>
          <p:cNvPr id="37" name="Rectangle 36"/>
          <p:cNvSpPr/>
          <p:nvPr userDrawn="1"/>
        </p:nvSpPr>
        <p:spPr>
          <a:xfrm>
            <a:off x="0" y="4152900"/>
            <a:ext cx="9144000" cy="2705100"/>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CEBE7"/>
              </a:solidFill>
            </a:endParaRPr>
          </a:p>
        </p:txBody>
      </p:sp>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42" name="Title 41"/>
          <p:cNvSpPr>
            <a:spLocks noGrp="1"/>
          </p:cNvSpPr>
          <p:nvPr>
            <p:ph type="title" hasCustomPrompt="1"/>
          </p:nvPr>
        </p:nvSpPr>
        <p:spPr>
          <a:xfrm>
            <a:off x="685800" y="4453030"/>
            <a:ext cx="7772400" cy="991419"/>
          </a:xfrm>
        </p:spPr>
        <p:txBody>
          <a:bodyPr anchor="t">
            <a:noAutofit/>
          </a:bodyPr>
          <a:lstStyle>
            <a:lvl1pPr algn="l">
              <a:defRPr sz="4600" b="0" baseline="30000">
                <a:solidFill>
                  <a:schemeClr val="bg1"/>
                </a:solidFill>
                <a:latin typeface="Arial" pitchFamily="34" charset="0"/>
                <a:cs typeface="Arial" pitchFamily="34" charset="0"/>
              </a:defRPr>
            </a:lvl1pPr>
          </a:lstStyle>
          <a:p>
            <a:r>
              <a:rPr lang="en-US" dirty="0"/>
              <a:t>Managing Outdoor Recreation: </a:t>
            </a:r>
            <a:br>
              <a:rPr lang="en-US" dirty="0"/>
            </a:br>
            <a:r>
              <a:rPr lang="en-US" dirty="0"/>
              <a:t>Case Studies in National Parks, 2nd Edition</a:t>
            </a:r>
            <a:endParaRPr lang="en-GB" dirty="0"/>
          </a:p>
        </p:txBody>
      </p:sp>
      <p:sp>
        <p:nvSpPr>
          <p:cNvPr id="48" name="Subtitle 2"/>
          <p:cNvSpPr>
            <a:spLocks noGrp="1"/>
          </p:cNvSpPr>
          <p:nvPr>
            <p:ph type="subTitle" idx="1" hasCustomPrompt="1"/>
          </p:nvPr>
        </p:nvSpPr>
        <p:spPr>
          <a:xfrm>
            <a:off x="685800" y="5455920"/>
            <a:ext cx="7741920" cy="855358"/>
          </a:xfrm>
        </p:spPr>
        <p:txBody>
          <a:bodyPr>
            <a:normAutofit/>
          </a:bodyPr>
          <a:lstStyle>
            <a:lvl1pPr marL="0" indent="0" algn="l">
              <a:buNone/>
              <a:defRPr sz="1800" b="1">
                <a:solidFill>
                  <a:srgbClr val="93CDD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Robert Manning, Laura Anderson and Peter </a:t>
            </a:r>
            <a:r>
              <a:rPr lang="en-GB" dirty="0" err="1"/>
              <a:t>Pettengill</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alphaModFix amt="24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4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hasCustomPrompt="1"/>
          </p:nvPr>
        </p:nvSpPr>
        <p:spPr>
          <a:xfrm>
            <a:off x="1189357" y="1272381"/>
            <a:ext cx="3382644" cy="4313237"/>
          </a:xfrm>
        </p:spPr>
        <p:txBody>
          <a:bodyPr>
            <a:normAutofit/>
          </a:bodyPr>
          <a:lstStyle>
            <a:lvl1pPr marL="0" indent="0">
              <a:buNone/>
              <a:defRPr sz="2200"/>
            </a:lvl1pPr>
          </a:lstStyle>
          <a:p>
            <a:r>
              <a:rPr lang="en-GB" dirty="0"/>
              <a:t>Text here, block or bullets. text here, block or bullets. text here, block or bullets. text here, block or bullets. text here, block or bullets. text here, block or bullets. text here, block or bullets. </a:t>
            </a:r>
          </a:p>
        </p:txBody>
      </p:sp>
      <p:sp>
        <p:nvSpPr>
          <p:cNvPr id="12" name="Title Placeholder 1"/>
          <p:cNvSpPr>
            <a:spLocks noGrp="1"/>
          </p:cNvSpPr>
          <p:nvPr>
            <p:ph type="title" hasCustomPrompt="1"/>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a:t>Title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aphicFrame>
        <p:nvGraphicFramePr>
          <p:cNvPr id="14" name="Content Placeholder 5"/>
          <p:cNvGraphicFramePr>
            <a:graphicFrameLocks/>
          </p:cNvGraphicFramePr>
          <p:nvPr userDrawn="1">
            <p:extLst>
              <p:ext uri="{D42A27DB-BD31-4B8C-83A1-F6EECF244321}">
                <p14:modId xmlns:p14="http://schemas.microsoft.com/office/powerpoint/2010/main" val="779560563"/>
              </p:ext>
            </p:extLst>
          </p:nvPr>
        </p:nvGraphicFramePr>
        <p:xfrm>
          <a:off x="4490826" y="1271588"/>
          <a:ext cx="3894665" cy="3708400"/>
        </p:xfrm>
        <a:graphic>
          <a:graphicData uri="http://schemas.openxmlformats.org/drawingml/2006/table">
            <a:tbl>
              <a:tblPr firstRow="1" bandRow="1">
                <a:tableStyleId>{5C22544A-7EE6-4342-B048-85BDC9FD1C3A}</a:tableStyleId>
              </a:tblPr>
              <a:tblGrid>
                <a:gridCol w="778933">
                  <a:extLst>
                    <a:ext uri="{9D8B030D-6E8A-4147-A177-3AD203B41FA5}">
                      <a16:colId xmlns:a16="http://schemas.microsoft.com/office/drawing/2014/main" val="20000"/>
                    </a:ext>
                  </a:extLst>
                </a:gridCol>
                <a:gridCol w="778933">
                  <a:extLst>
                    <a:ext uri="{9D8B030D-6E8A-4147-A177-3AD203B41FA5}">
                      <a16:colId xmlns:a16="http://schemas.microsoft.com/office/drawing/2014/main" val="20001"/>
                    </a:ext>
                  </a:extLst>
                </a:gridCol>
                <a:gridCol w="778933">
                  <a:extLst>
                    <a:ext uri="{9D8B030D-6E8A-4147-A177-3AD203B41FA5}">
                      <a16:colId xmlns:a16="http://schemas.microsoft.com/office/drawing/2014/main" val="20002"/>
                    </a:ext>
                  </a:extLst>
                </a:gridCol>
                <a:gridCol w="778933">
                  <a:extLst>
                    <a:ext uri="{9D8B030D-6E8A-4147-A177-3AD203B41FA5}">
                      <a16:colId xmlns:a16="http://schemas.microsoft.com/office/drawing/2014/main" val="20003"/>
                    </a:ext>
                  </a:extLst>
                </a:gridCol>
                <a:gridCol w="778933">
                  <a:extLst>
                    <a:ext uri="{9D8B030D-6E8A-4147-A177-3AD203B41FA5}">
                      <a16:colId xmlns:a16="http://schemas.microsoft.com/office/drawing/2014/main" val="20004"/>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0004"/>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5"/>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6"/>
                  </a:ext>
                </a:extLst>
              </a:tr>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0007"/>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8"/>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9"/>
                  </a:ext>
                </a:extLst>
              </a:tr>
            </a:tbl>
          </a:graphicData>
        </a:graphic>
      </p:graphicFrame>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890910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5768258"/>
          </a:xfrm>
          <a:prstGeom prst="rect">
            <a:avLst/>
          </a:prstGeom>
        </p:spPr>
      </p:pic>
      <p:sp>
        <p:nvSpPr>
          <p:cNvPr id="9" name="Rectangle 8"/>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ln>
                  <a:noFill/>
                </a:ln>
                <a:solidFill>
                  <a:schemeClr val="bg1"/>
                </a:solidFill>
              </a:defRPr>
            </a:lvl1pPr>
          </a:lstStyle>
          <a:p>
            <a:r>
              <a:rPr lang="en-GB" dirty="0"/>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ln>
                  <a:noFill/>
                </a:ln>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4160520"/>
          </a:xfrm>
          <a:prstGeom prst="rect">
            <a:avLst/>
          </a:prstGeom>
        </p:spPr>
      </p:pic>
      <p:sp>
        <p:nvSpPr>
          <p:cNvPr id="8" name="Rectangle 7"/>
          <p:cNvSpPr/>
          <p:nvPr userDrawn="1"/>
        </p:nvSpPr>
        <p:spPr>
          <a:xfrm>
            <a:off x="0" y="4160520"/>
            <a:ext cx="9144000" cy="2697480"/>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hasCustomPrompt="1"/>
          </p:nvPr>
        </p:nvSpPr>
        <p:spPr>
          <a:xfrm>
            <a:off x="571084" y="4401573"/>
            <a:ext cx="7772400" cy="675967"/>
          </a:xfrm>
        </p:spPr>
        <p:txBody>
          <a:bodyPr>
            <a:noAutofit/>
          </a:bodyPr>
          <a:lstStyle>
            <a:lvl1pPr marL="0" indent="0">
              <a:buNone/>
              <a:defRPr sz="3200"/>
            </a:lvl1pPr>
          </a:lstStyle>
          <a:p>
            <a:pPr algn="l"/>
            <a:r>
              <a:rPr lang="en-US" sz="4200" dirty="0">
                <a:solidFill>
                  <a:schemeClr val="bg1"/>
                </a:solidFill>
                <a:latin typeface="Arial"/>
                <a:cs typeface="Arial"/>
              </a:rPr>
              <a:t>SECTION 1</a:t>
            </a: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alphaModFix amt="23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3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INTRODUCTION</a:t>
            </a:r>
          </a:p>
        </p:txBody>
      </p:sp>
      <p:sp>
        <p:nvSpPr>
          <p:cNvPr id="15" name="Text Placeholder 14"/>
          <p:cNvSpPr>
            <a:spLocks noGrp="1"/>
          </p:cNvSpPr>
          <p:nvPr>
            <p:ph type="body" sz="quarter" idx="10" hasCustomPrompt="1"/>
          </p:nvPr>
        </p:nvSpPr>
        <p:spPr>
          <a:xfrm>
            <a:off x="1311263" y="1249680"/>
            <a:ext cx="7162800" cy="4312919"/>
          </a:xfrm>
        </p:spPr>
        <p:txBody>
          <a:bodyPr>
            <a:noAutofit/>
          </a:bodyPr>
          <a:lstStyle>
            <a:lvl1pPr marL="0" indent="0">
              <a:buNone/>
              <a:defRPr sz="3200"/>
            </a:lvl1pPr>
          </a:lstStyle>
          <a:p>
            <a:r>
              <a:rPr lang="en-GB" dirty="0"/>
              <a:t>Introductory text here, block or bullets. Introductory text in here, as a block or bullets. Introductory text in here, as a block or bullets. Introductory text in here, as a block or bullets. Introductory text in here, as a block or bullets. Introductory text in here, as a block or bullets. </a:t>
            </a:r>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4160520"/>
          </a:xfrm>
          <a:prstGeom prst="rect">
            <a:avLst/>
          </a:prstGeom>
        </p:spPr>
      </p:pic>
      <p:sp>
        <p:nvSpPr>
          <p:cNvPr id="8" name="Rectangle 7"/>
          <p:cNvSpPr/>
          <p:nvPr userDrawn="1"/>
        </p:nvSpPr>
        <p:spPr>
          <a:xfrm>
            <a:off x="0" y="4160520"/>
            <a:ext cx="9144000" cy="2697480"/>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hasCustomPrompt="1"/>
          </p:nvPr>
        </p:nvSpPr>
        <p:spPr>
          <a:xfrm>
            <a:off x="571084" y="4401573"/>
            <a:ext cx="7772400" cy="675967"/>
          </a:xfrm>
        </p:spPr>
        <p:txBody>
          <a:bodyPr>
            <a:noAutofit/>
          </a:bodyPr>
          <a:lstStyle>
            <a:lvl1pPr marL="0" indent="0">
              <a:buNone/>
              <a:defRPr sz="4000"/>
            </a:lvl1pPr>
          </a:lstStyle>
          <a:p>
            <a:pPr algn="l"/>
            <a:r>
              <a:rPr lang="en-US" sz="4200" dirty="0">
                <a:solidFill>
                  <a:schemeClr val="bg1"/>
                </a:solidFill>
                <a:latin typeface="Arial"/>
                <a:cs typeface="Arial"/>
              </a:rPr>
              <a:t>SECTION 2</a:t>
            </a: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mt="23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3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MARKETING TOOLS</a:t>
            </a:r>
          </a:p>
        </p:txBody>
      </p:sp>
      <p:sp>
        <p:nvSpPr>
          <p:cNvPr id="15" name="Text Placeholder 14"/>
          <p:cNvSpPr>
            <a:spLocks noGrp="1"/>
          </p:cNvSpPr>
          <p:nvPr>
            <p:ph type="body" sz="quarter" idx="10" hasCustomPrompt="1"/>
          </p:nvPr>
        </p:nvSpPr>
        <p:spPr>
          <a:xfrm>
            <a:off x="1311263" y="1249680"/>
            <a:ext cx="7162800" cy="4312919"/>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Text here, block or bullets. text here, block or bullets. text here, block or bullets. text here, block or bullets. text here, block or bullets. text here, block or bullets. text here, block or bullets. </a:t>
            </a:r>
          </a:p>
          <a:p>
            <a:pPr lvl="0"/>
            <a:endParaRPr lang="en-GB" dirty="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arketing Tools">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mt="23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3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Title</a:t>
            </a:r>
          </a:p>
        </p:txBody>
      </p:sp>
      <p:graphicFrame>
        <p:nvGraphicFramePr>
          <p:cNvPr id="13" name="Content Placeholder 3"/>
          <p:cNvGraphicFramePr>
            <a:graphicFrameLocks/>
          </p:cNvGraphicFramePr>
          <p:nvPr userDrawn="1">
            <p:extLst>
              <p:ext uri="{D42A27DB-BD31-4B8C-83A1-F6EECF244321}">
                <p14:modId xmlns:p14="http://schemas.microsoft.com/office/powerpoint/2010/main" val="3475472070"/>
              </p:ext>
            </p:extLst>
          </p:nvPr>
        </p:nvGraphicFramePr>
        <p:xfrm>
          <a:off x="1311262" y="1271588"/>
          <a:ext cx="6541570" cy="4079240"/>
        </p:xfrm>
        <a:graphic>
          <a:graphicData uri="http://schemas.openxmlformats.org/drawingml/2006/table">
            <a:tbl>
              <a:tblPr firstRow="1" bandRow="1">
                <a:tableStyleId>{5C22544A-7EE6-4342-B048-85BDC9FD1C3A}</a:tableStyleId>
              </a:tblPr>
              <a:tblGrid>
                <a:gridCol w="1308314">
                  <a:extLst>
                    <a:ext uri="{9D8B030D-6E8A-4147-A177-3AD203B41FA5}">
                      <a16:colId xmlns:a16="http://schemas.microsoft.com/office/drawing/2014/main" val="20000"/>
                    </a:ext>
                  </a:extLst>
                </a:gridCol>
                <a:gridCol w="1308314">
                  <a:extLst>
                    <a:ext uri="{9D8B030D-6E8A-4147-A177-3AD203B41FA5}">
                      <a16:colId xmlns:a16="http://schemas.microsoft.com/office/drawing/2014/main" val="20001"/>
                    </a:ext>
                  </a:extLst>
                </a:gridCol>
                <a:gridCol w="1308314">
                  <a:extLst>
                    <a:ext uri="{9D8B030D-6E8A-4147-A177-3AD203B41FA5}">
                      <a16:colId xmlns:a16="http://schemas.microsoft.com/office/drawing/2014/main" val="20002"/>
                    </a:ext>
                  </a:extLst>
                </a:gridCol>
                <a:gridCol w="1308314">
                  <a:extLst>
                    <a:ext uri="{9D8B030D-6E8A-4147-A177-3AD203B41FA5}">
                      <a16:colId xmlns:a16="http://schemas.microsoft.com/office/drawing/2014/main" val="20003"/>
                    </a:ext>
                  </a:extLst>
                </a:gridCol>
                <a:gridCol w="1308314">
                  <a:extLst>
                    <a:ext uri="{9D8B030D-6E8A-4147-A177-3AD203B41FA5}">
                      <a16:colId xmlns:a16="http://schemas.microsoft.com/office/drawing/2014/main" val="20004"/>
                    </a:ext>
                  </a:extLst>
                </a:gridCol>
              </a:tblGrid>
              <a:tr h="3708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0"/>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4"/>
                  </a:ext>
                </a:extLst>
              </a:tr>
              <a:tr h="37084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5"/>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6"/>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7"/>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8"/>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9"/>
                  </a:ext>
                </a:extLst>
              </a:tr>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10"/>
                  </a:ext>
                </a:extLst>
              </a:tr>
            </a:tbl>
          </a:graphicData>
        </a:graphic>
      </p:graphicFrame>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501078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0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STRATEGIES</a:t>
            </a:r>
          </a:p>
        </p:txBody>
      </p:sp>
      <p:sp>
        <p:nvSpPr>
          <p:cNvPr id="15" name="Text Placeholder 14"/>
          <p:cNvSpPr>
            <a:spLocks noGrp="1"/>
          </p:cNvSpPr>
          <p:nvPr>
            <p:ph type="body" sz="quarter" idx="10" hasCustomPrompt="1"/>
          </p:nvPr>
        </p:nvSpPr>
        <p:spPr>
          <a:xfrm>
            <a:off x="1311263" y="1249680"/>
            <a:ext cx="7162800" cy="4312919"/>
          </a:xfrm>
        </p:spPr>
        <p:txBody>
          <a:bodyPr>
            <a:normAutofit/>
          </a:bodyPr>
          <a:lstStyle>
            <a:lvl1pPr marL="0" indent="0">
              <a:buNone/>
              <a:defRPr sz="3200"/>
            </a:lvl1pPr>
          </a:lstStyle>
          <a:p>
            <a:r>
              <a:rPr lang="en-GB" dirty="0"/>
              <a:t>Text here, block or bullets. text here, block or bullets. text here, block or bullets. text here, block or bullets. text here, block or bullets. text here, block or bullets. text here, block or bullets. </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400555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alphaModFix amt="24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4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3469557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alphaModFix amt="24000"/>
            <a:extLst>
              <a:ext uri="{28A0092B-C50C-407E-A947-70E740481C1C}">
                <a14:useLocalDpi xmlns:a14="http://schemas.microsoft.com/office/drawing/2010/main"/>
              </a:ext>
            </a:extLst>
          </a:blip>
          <a:srcRect/>
          <a:stretch/>
        </p:blipFill>
        <p:spPr>
          <a:xfrm>
            <a:off x="0" y="0"/>
            <a:ext cx="9144000" cy="5768258"/>
          </a:xfrm>
          <a:prstGeom prst="rect">
            <a:avLst/>
          </a:prstGeom>
          <a:blipFill dpi="0" rotWithShape="1">
            <a:blip r:embed="rId3">
              <a:lum bright="70000" contrast="-70000"/>
              <a:alphaModFix amt="24000"/>
            </a:blip>
            <a:srcRect/>
            <a:stretch>
              <a:fillRect/>
            </a:stretch>
          </a:blipFill>
        </p:spPr>
      </p:pic>
      <p:sp>
        <p:nvSpPr>
          <p:cNvPr id="8" name="Rectangle 7"/>
          <p:cNvSpPr/>
          <p:nvPr userDrawn="1"/>
        </p:nvSpPr>
        <p:spPr>
          <a:xfrm>
            <a:off x="0" y="5768258"/>
            <a:ext cx="9144000" cy="1089742"/>
          </a:xfrm>
          <a:prstGeom prst="rect">
            <a:avLst/>
          </a:prstGeom>
          <a:solidFill>
            <a:srgbClr val="1927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a:t>Click to edit Master title style</a:t>
            </a:r>
            <a:endParaRPr lang="en-US" dirty="0"/>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239000" y="6101362"/>
            <a:ext cx="1479321" cy="433032"/>
          </a:xfrm>
          <a:prstGeom prst="rect">
            <a:avLst/>
          </a:prstGeom>
        </p:spPr>
      </p:pic>
    </p:spTree>
    <p:extLst>
      <p:ext uri="{BB962C8B-B14F-4D97-AF65-F5344CB8AC3E}">
        <p14:creationId xmlns:p14="http://schemas.microsoft.com/office/powerpoint/2010/main" val="887707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7/30/2019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6" r:id="rId6"/>
    <p:sldLayoutId id="2147483662" r:id="rId7"/>
    <p:sldLayoutId id="2147483663" r:id="rId8"/>
    <p:sldLayoutId id="2147483664" r:id="rId9"/>
    <p:sldLayoutId id="2147483665" r:id="rId10"/>
    <p:sldLayoutId id="214748365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ps.gov/meve/index.htm" TargetMode="External"/><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hyperlink" Target="https://www.nps.gov/meve/learn/photosmultimedia/multimedia.htm" TargetMode="Externa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Stewarding America’s Antiquities at Mesa Verde</a:t>
            </a:r>
          </a:p>
        </p:txBody>
      </p:sp>
      <p:sp>
        <p:nvSpPr>
          <p:cNvPr id="3" name="Subtitle 2"/>
          <p:cNvSpPr>
            <a:spLocks noGrp="1"/>
          </p:cNvSpPr>
          <p:nvPr>
            <p:ph type="subTitle" idx="1"/>
          </p:nvPr>
        </p:nvSpPr>
        <p:spPr/>
        <p:txBody>
          <a:bodyPr/>
          <a:lstStyle/>
          <a:p>
            <a:r>
              <a:rPr lang="en-GB" dirty="0"/>
              <a:t>Managing Outdoor Recreation: Case Studies in the National Parks, 2</a:t>
            </a:r>
            <a:r>
              <a:rPr lang="en-GB" baseline="30000" dirty="0"/>
              <a:t>nd</a:t>
            </a:r>
            <a:r>
              <a:rPr lang="en-GB" dirty="0"/>
              <a:t> Edition</a:t>
            </a:r>
          </a:p>
          <a:p>
            <a:endParaRPr lang="en-GB" dirty="0"/>
          </a:p>
        </p:txBody>
      </p:sp>
    </p:spTree>
    <p:extLst>
      <p:ext uri="{BB962C8B-B14F-4D97-AF65-F5344CB8AC3E}">
        <p14:creationId xmlns:p14="http://schemas.microsoft.com/office/powerpoint/2010/main" val="3075493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email">
            <a:extLst>
              <a:ext uri="{28A0092B-C50C-407E-A947-70E740481C1C}">
                <a14:useLocalDpi xmlns:a14="http://schemas.microsoft.com/office/drawing/2010/main"/>
              </a:ext>
            </a:extLst>
          </a:blip>
          <a:stretch>
            <a:fillRect/>
          </a:stretch>
        </p:blipFill>
        <p:spPr>
          <a:xfrm>
            <a:off x="3211154" y="1376724"/>
            <a:ext cx="3151905" cy="4102964"/>
          </a:xfrm>
          <a:prstGeom prst="rect">
            <a:avLst/>
          </a:prstGeom>
        </p:spPr>
      </p:pic>
      <p:sp>
        <p:nvSpPr>
          <p:cNvPr id="3" name="Title 2"/>
          <p:cNvSpPr>
            <a:spLocks noGrp="1"/>
          </p:cNvSpPr>
          <p:nvPr>
            <p:ph type="title"/>
          </p:nvPr>
        </p:nvSpPr>
        <p:spPr/>
        <p:txBody>
          <a:bodyPr/>
          <a:lstStyle/>
          <a:p>
            <a:pPr algn="ctr"/>
            <a:r>
              <a:rPr lang="en-GB" dirty="0">
                <a:hlinkClick r:id="rId3"/>
              </a:rPr>
              <a:t>Mesa Verde National Park</a:t>
            </a:r>
            <a:endParaRPr lang="en-GB" dirty="0"/>
          </a:p>
        </p:txBody>
      </p:sp>
      <p:sp>
        <p:nvSpPr>
          <p:cNvPr id="2" name="Rectangle 1"/>
          <p:cNvSpPr/>
          <p:nvPr/>
        </p:nvSpPr>
        <p:spPr>
          <a:xfrm>
            <a:off x="2879821" y="5399365"/>
            <a:ext cx="3814570" cy="369332"/>
          </a:xfrm>
          <a:prstGeom prst="rect">
            <a:avLst/>
          </a:prstGeom>
        </p:spPr>
        <p:txBody>
          <a:bodyPr wrap="none">
            <a:spAutoFit/>
          </a:bodyPr>
          <a:lstStyle/>
          <a:p>
            <a:r>
              <a:rPr lang="en-US" dirty="0"/>
              <a:t>https://www.nps.gov/meve/index.htm</a:t>
            </a:r>
          </a:p>
        </p:txBody>
      </p:sp>
    </p:spTree>
    <p:extLst>
      <p:ext uri="{BB962C8B-B14F-4D97-AF65-F5344CB8AC3E}">
        <p14:creationId xmlns:p14="http://schemas.microsoft.com/office/powerpoint/2010/main" val="1878905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GB" dirty="0"/>
              <a:t>Impacts to resources: Historic/cultural</a:t>
            </a:r>
          </a:p>
          <a:p>
            <a:endParaRPr lang="en-GB" dirty="0"/>
          </a:p>
          <a:p>
            <a:r>
              <a:rPr lang="en-GB" dirty="0"/>
              <a:t>Depreciative behaviour: Inappropriate use</a:t>
            </a:r>
            <a:endParaRPr lang="en-US" dirty="0"/>
          </a:p>
          <a:p>
            <a:endParaRPr lang="en-US" dirty="0"/>
          </a:p>
          <a:p>
            <a:r>
              <a:rPr lang="en-US" dirty="0"/>
              <a:t>Impacts to facilities: Interpretive facilities/programs</a:t>
            </a:r>
          </a:p>
          <a:p>
            <a:endParaRPr lang="en-GB" dirty="0"/>
          </a:p>
          <a:p>
            <a:endParaRPr lang="en-GB" dirty="0"/>
          </a:p>
        </p:txBody>
      </p:sp>
      <p:sp>
        <p:nvSpPr>
          <p:cNvPr id="3" name="Title 2"/>
          <p:cNvSpPr>
            <a:spLocks noGrp="1"/>
          </p:cNvSpPr>
          <p:nvPr>
            <p:ph type="title"/>
          </p:nvPr>
        </p:nvSpPr>
        <p:spPr/>
        <p:txBody>
          <a:bodyPr/>
          <a:lstStyle/>
          <a:p>
            <a:r>
              <a:rPr lang="en-GB" dirty="0"/>
              <a:t>Problems</a:t>
            </a:r>
          </a:p>
        </p:txBody>
      </p:sp>
    </p:spTree>
    <p:extLst>
      <p:ext uri="{BB962C8B-B14F-4D97-AF65-F5344CB8AC3E}">
        <p14:creationId xmlns:p14="http://schemas.microsoft.com/office/powerpoint/2010/main" val="105051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GB" dirty="0"/>
              <a:t>Management strategies: Limit use, </a:t>
            </a:r>
            <a:r>
              <a:rPr lang="en-US" dirty="0"/>
              <a:t>reduce the impact of use, harden the resource </a:t>
            </a:r>
          </a:p>
          <a:p>
            <a:endParaRPr lang="en-GB" dirty="0"/>
          </a:p>
          <a:p>
            <a:r>
              <a:rPr lang="en-GB" dirty="0"/>
              <a:t>Management practices: </a:t>
            </a:r>
            <a:r>
              <a:rPr lang="en-US" dirty="0"/>
              <a:t>Rules/regulations, law enforcement, facility development/site design/maintenance, rationing/allocation, zoning, information/education</a:t>
            </a:r>
            <a:endParaRPr lang="en-GB" dirty="0"/>
          </a:p>
        </p:txBody>
      </p:sp>
      <p:sp>
        <p:nvSpPr>
          <p:cNvPr id="3" name="Title 2"/>
          <p:cNvSpPr>
            <a:spLocks noGrp="1"/>
          </p:cNvSpPr>
          <p:nvPr>
            <p:ph type="title"/>
          </p:nvPr>
        </p:nvSpPr>
        <p:spPr/>
        <p:txBody>
          <a:bodyPr/>
          <a:lstStyle/>
          <a:p>
            <a:r>
              <a:rPr lang="en-GB" dirty="0"/>
              <a:t>Strategies and Practices</a:t>
            </a:r>
          </a:p>
        </p:txBody>
      </p:sp>
    </p:spTree>
    <p:extLst>
      <p:ext uri="{BB962C8B-B14F-4D97-AF65-F5344CB8AC3E}">
        <p14:creationId xmlns:p14="http://schemas.microsoft.com/office/powerpoint/2010/main" val="1401900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89357" y="1272381"/>
            <a:ext cx="3321684" cy="4313237"/>
          </a:xfrm>
        </p:spPr>
        <p:txBody>
          <a:bodyPr/>
          <a:lstStyle/>
          <a:p>
            <a:endParaRPr lang="en-GB" dirty="0"/>
          </a:p>
          <a:p>
            <a:r>
              <a:rPr lang="en-GB" dirty="0"/>
              <a:t>Access to sites only in presence of uniformed ranger</a:t>
            </a:r>
          </a:p>
          <a:p>
            <a:endParaRPr lang="en-GB" dirty="0"/>
          </a:p>
          <a:p>
            <a:r>
              <a:rPr lang="en-GB" dirty="0"/>
              <a:t>Site closures</a:t>
            </a:r>
          </a:p>
        </p:txBody>
      </p:sp>
      <p:sp>
        <p:nvSpPr>
          <p:cNvPr id="3" name="Title 2"/>
          <p:cNvSpPr>
            <a:spLocks noGrp="1"/>
          </p:cNvSpPr>
          <p:nvPr>
            <p:ph type="title"/>
          </p:nvPr>
        </p:nvSpPr>
        <p:spPr/>
        <p:txBody>
          <a:bodyPr/>
          <a:lstStyle/>
          <a:p>
            <a:r>
              <a:rPr lang="en-GB" dirty="0"/>
              <a:t>Rules/Regulations and Law Enforcement</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11041" y="1885062"/>
            <a:ext cx="4615525" cy="3087874"/>
          </a:xfrm>
          <a:prstGeom prst="rect">
            <a:avLst/>
          </a:prstGeom>
        </p:spPr>
      </p:pic>
    </p:spTree>
    <p:extLst>
      <p:ext uri="{BB962C8B-B14F-4D97-AF65-F5344CB8AC3E}">
        <p14:creationId xmlns:p14="http://schemas.microsoft.com/office/powerpoint/2010/main" val="3193859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GB" dirty="0"/>
              <a:t>Stabilization of ruins</a:t>
            </a:r>
          </a:p>
        </p:txBody>
      </p:sp>
      <p:sp>
        <p:nvSpPr>
          <p:cNvPr id="3" name="Title 2"/>
          <p:cNvSpPr>
            <a:spLocks noGrp="1"/>
          </p:cNvSpPr>
          <p:nvPr>
            <p:ph type="title"/>
          </p:nvPr>
        </p:nvSpPr>
        <p:spPr>
          <a:xfrm>
            <a:off x="848139" y="274638"/>
            <a:ext cx="7938051" cy="997743"/>
          </a:xfrm>
        </p:spPr>
        <p:txBody>
          <a:bodyPr/>
          <a:lstStyle/>
          <a:p>
            <a:r>
              <a:rPr lang="en-GB"/>
              <a:t>Facility Development/Site Design/Maintenance</a:t>
            </a: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8160" y="1859633"/>
            <a:ext cx="5840137" cy="3911247"/>
          </a:xfrm>
          <a:prstGeom prst="rect">
            <a:avLst/>
          </a:prstGeom>
        </p:spPr>
      </p:pic>
    </p:spTree>
    <p:extLst>
      <p:ext uri="{BB962C8B-B14F-4D97-AF65-F5344CB8AC3E}">
        <p14:creationId xmlns:p14="http://schemas.microsoft.com/office/powerpoint/2010/main" val="815483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GB" dirty="0"/>
              <a:t>Limits on the number of visitors allowed on ranger led tours</a:t>
            </a:r>
          </a:p>
          <a:p>
            <a:endParaRPr lang="en-GB" dirty="0"/>
          </a:p>
          <a:p>
            <a:r>
              <a:rPr lang="en-GB" dirty="0"/>
              <a:t>Education about significance of the area in the form of interpretive programs</a:t>
            </a:r>
          </a:p>
        </p:txBody>
      </p:sp>
      <p:sp>
        <p:nvSpPr>
          <p:cNvPr id="3" name="Title 2"/>
          <p:cNvSpPr>
            <a:spLocks noGrp="1"/>
          </p:cNvSpPr>
          <p:nvPr>
            <p:ph type="title"/>
          </p:nvPr>
        </p:nvSpPr>
        <p:spPr>
          <a:xfrm>
            <a:off x="742122" y="274638"/>
            <a:ext cx="7991062" cy="997743"/>
          </a:xfrm>
        </p:spPr>
        <p:txBody>
          <a:bodyPr/>
          <a:lstStyle/>
          <a:p>
            <a:r>
              <a:rPr lang="en-GB" dirty="0"/>
              <a:t>Rationing / Allocation and Information / Education</a:t>
            </a:r>
          </a:p>
        </p:txBody>
      </p:sp>
      <p:pic>
        <p:nvPicPr>
          <p:cNvPr id="5" name="Picture 4"/>
          <p:cNvPicPr>
            <a:picLocks noChangeAspect="1"/>
          </p:cNvPicPr>
          <p:nvPr/>
        </p:nvPicPr>
        <p:blipFill>
          <a:blip r:embed="rId2"/>
          <a:stretch>
            <a:fillRect/>
          </a:stretch>
        </p:blipFill>
        <p:spPr>
          <a:xfrm>
            <a:off x="1294682" y="3949478"/>
            <a:ext cx="6554636" cy="1803844"/>
          </a:xfrm>
          <a:prstGeom prst="rect">
            <a:avLst/>
          </a:prstGeom>
        </p:spPr>
      </p:pic>
    </p:spTree>
    <p:extLst>
      <p:ext uri="{BB962C8B-B14F-4D97-AF65-F5344CB8AC3E}">
        <p14:creationId xmlns:p14="http://schemas.microsoft.com/office/powerpoint/2010/main" val="1913938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GB" dirty="0"/>
              <a:t>Park divided into two primary use zones</a:t>
            </a:r>
          </a:p>
          <a:p>
            <a:endParaRPr lang="en-GB" dirty="0"/>
          </a:p>
          <a:p>
            <a:r>
              <a:rPr lang="en-GB" dirty="0"/>
              <a:t>Provides alternative types of visitor experiences</a:t>
            </a:r>
          </a:p>
        </p:txBody>
      </p:sp>
      <p:sp>
        <p:nvSpPr>
          <p:cNvPr id="3" name="Title 2"/>
          <p:cNvSpPr>
            <a:spLocks noGrp="1"/>
          </p:cNvSpPr>
          <p:nvPr>
            <p:ph type="title"/>
          </p:nvPr>
        </p:nvSpPr>
        <p:spPr/>
        <p:txBody>
          <a:bodyPr/>
          <a:lstStyle/>
          <a:p>
            <a:r>
              <a:rPr lang="en-GB" dirty="0"/>
              <a:t>Zoning</a:t>
            </a:r>
          </a:p>
        </p:txBody>
      </p:sp>
    </p:spTree>
    <p:extLst>
      <p:ext uri="{BB962C8B-B14F-4D97-AF65-F5344CB8AC3E}">
        <p14:creationId xmlns:p14="http://schemas.microsoft.com/office/powerpoint/2010/main" val="1596729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hlinkClick r:id="rId2"/>
              </a:rPr>
              <a:t>Spruce Tree House Closure </a:t>
            </a:r>
            <a:r>
              <a:rPr lang="en-US" dirty="0"/>
              <a:t>(3:39)</a:t>
            </a:r>
          </a:p>
          <a:p>
            <a:endParaRPr lang="en-US" dirty="0"/>
          </a:p>
          <a:p>
            <a:r>
              <a:rPr lang="en-US" dirty="0">
                <a:hlinkClick r:id="rId2"/>
              </a:rPr>
              <a:t>Tour of Balcony House </a:t>
            </a:r>
            <a:r>
              <a:rPr lang="en-US" dirty="0"/>
              <a:t>(2:20)</a:t>
            </a:r>
          </a:p>
        </p:txBody>
      </p:sp>
      <p:sp>
        <p:nvSpPr>
          <p:cNvPr id="3" name="Title 2"/>
          <p:cNvSpPr>
            <a:spLocks noGrp="1"/>
          </p:cNvSpPr>
          <p:nvPr>
            <p:ph type="title"/>
          </p:nvPr>
        </p:nvSpPr>
        <p:spPr/>
        <p:txBody>
          <a:bodyPr/>
          <a:lstStyle/>
          <a:p>
            <a:r>
              <a:rPr lang="en-US" dirty="0"/>
              <a:t>Video</a:t>
            </a:r>
          </a:p>
        </p:txBody>
      </p:sp>
      <p:sp>
        <p:nvSpPr>
          <p:cNvPr id="4" name="Rectangle 3"/>
          <p:cNvSpPr/>
          <p:nvPr/>
        </p:nvSpPr>
        <p:spPr>
          <a:xfrm>
            <a:off x="1189355" y="1754707"/>
            <a:ext cx="6767289" cy="369332"/>
          </a:xfrm>
          <a:prstGeom prst="rect">
            <a:avLst/>
          </a:prstGeom>
        </p:spPr>
        <p:txBody>
          <a:bodyPr wrap="square">
            <a:spAutoFit/>
          </a:bodyPr>
          <a:lstStyle/>
          <a:p>
            <a:r>
              <a:rPr lang="en-US" dirty="0"/>
              <a:t>https://www.nps.gov/meve/learn/photosmultimedia/multimedia.htm</a:t>
            </a:r>
          </a:p>
        </p:txBody>
      </p:sp>
      <p:sp>
        <p:nvSpPr>
          <p:cNvPr id="5" name="Rectangle 4"/>
          <p:cNvSpPr/>
          <p:nvPr/>
        </p:nvSpPr>
        <p:spPr>
          <a:xfrm>
            <a:off x="1189356" y="2937116"/>
            <a:ext cx="6767288" cy="369332"/>
          </a:xfrm>
          <a:prstGeom prst="rect">
            <a:avLst/>
          </a:prstGeom>
        </p:spPr>
        <p:txBody>
          <a:bodyPr wrap="square">
            <a:spAutoFit/>
          </a:bodyPr>
          <a:lstStyle/>
          <a:p>
            <a:r>
              <a:rPr lang="en-US" dirty="0"/>
              <a:t>https://www.nps.gov/meve/learn/photosmultimedia/multimedia.htm</a:t>
            </a:r>
          </a:p>
        </p:txBody>
      </p:sp>
    </p:spTree>
    <p:extLst>
      <p:ext uri="{BB962C8B-B14F-4D97-AF65-F5344CB8AC3E}">
        <p14:creationId xmlns:p14="http://schemas.microsoft.com/office/powerpoint/2010/main" val="636022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Tree>
    <p:extLst>
      <p:ext uri="{BB962C8B-B14F-4D97-AF65-F5344CB8AC3E}">
        <p14:creationId xmlns:p14="http://schemas.microsoft.com/office/powerpoint/2010/main" val="3878711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GB" dirty="0"/>
              <a:t>Established in 1906</a:t>
            </a:r>
          </a:p>
          <a:p>
            <a:r>
              <a:rPr lang="en-GB" dirty="0"/>
              <a:t>Southwest Colorado – Four Corners region</a:t>
            </a:r>
          </a:p>
          <a:p>
            <a:r>
              <a:rPr lang="en-US" dirty="0"/>
              <a:t>52,00 acres</a:t>
            </a:r>
            <a:endParaRPr lang="en-GB" dirty="0"/>
          </a:p>
          <a:p>
            <a:r>
              <a:rPr lang="en-GB" dirty="0"/>
              <a:t>≈ 5,000 archaeological sites</a:t>
            </a:r>
          </a:p>
          <a:p>
            <a:r>
              <a:rPr lang="en-GB" dirty="0"/>
              <a:t>Including ≈ 600 cliff dwellings </a:t>
            </a:r>
          </a:p>
          <a:p>
            <a:r>
              <a:rPr lang="en-GB" dirty="0"/>
              <a:t>Ancestral Puebloan people</a:t>
            </a:r>
          </a:p>
          <a:p>
            <a:r>
              <a:rPr lang="en-US" dirty="0"/>
              <a:t>550 to 1300 AD</a:t>
            </a:r>
            <a:endParaRPr lang="en-GB" dirty="0"/>
          </a:p>
          <a:p>
            <a:endParaRPr lang="en-GB" dirty="0"/>
          </a:p>
          <a:p>
            <a:endParaRPr lang="en-GB" dirty="0"/>
          </a:p>
        </p:txBody>
      </p:sp>
      <p:sp>
        <p:nvSpPr>
          <p:cNvPr id="3" name="Title 2"/>
          <p:cNvSpPr>
            <a:spLocks noGrp="1"/>
          </p:cNvSpPr>
          <p:nvPr>
            <p:ph type="title"/>
          </p:nvPr>
        </p:nvSpPr>
        <p:spPr/>
        <p:txBody>
          <a:bodyPr/>
          <a:lstStyle/>
          <a:p>
            <a:r>
              <a:rPr lang="en-GB" dirty="0"/>
              <a:t>Mesa Verde National Park</a:t>
            </a:r>
          </a:p>
        </p:txBody>
      </p:sp>
    </p:spTree>
    <p:extLst>
      <p:ext uri="{BB962C8B-B14F-4D97-AF65-F5344CB8AC3E}">
        <p14:creationId xmlns:p14="http://schemas.microsoft.com/office/powerpoint/2010/main" val="3875592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72117" y="13648"/>
            <a:ext cx="5280523" cy="571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5714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9082" y="0"/>
            <a:ext cx="7696411" cy="5772309"/>
          </a:xfrm>
          <a:prstGeom prst="rect">
            <a:avLst/>
          </a:prstGeom>
        </p:spPr>
      </p:pic>
    </p:spTree>
    <p:extLst>
      <p:ext uri="{BB962C8B-B14F-4D97-AF65-F5344CB8AC3E}">
        <p14:creationId xmlns:p14="http://schemas.microsoft.com/office/powerpoint/2010/main" val="2428096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690"/>
            <a:ext cx="9144000" cy="5785104"/>
          </a:xfrm>
          <a:prstGeom prst="rect">
            <a:avLst/>
          </a:prstGeom>
        </p:spPr>
      </p:pic>
    </p:spTree>
    <p:extLst>
      <p:ext uri="{BB962C8B-B14F-4D97-AF65-F5344CB8AC3E}">
        <p14:creationId xmlns:p14="http://schemas.microsoft.com/office/powerpoint/2010/main" val="570486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2341" y="-28135"/>
            <a:ext cx="7393763" cy="5795889"/>
          </a:xfrm>
          <a:prstGeom prst="rect">
            <a:avLst/>
          </a:prstGeom>
        </p:spPr>
      </p:pic>
    </p:spTree>
    <p:extLst>
      <p:ext uri="{BB962C8B-B14F-4D97-AF65-F5344CB8AC3E}">
        <p14:creationId xmlns:p14="http://schemas.microsoft.com/office/powerpoint/2010/main" val="2347061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4600" y="0"/>
            <a:ext cx="4329752" cy="5773003"/>
          </a:xfrm>
          <a:prstGeom prst="rect">
            <a:avLst/>
          </a:prstGeom>
        </p:spPr>
      </p:pic>
    </p:spTree>
    <p:extLst>
      <p:ext uri="{BB962C8B-B14F-4D97-AF65-F5344CB8AC3E}">
        <p14:creationId xmlns:p14="http://schemas.microsoft.com/office/powerpoint/2010/main" val="24922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083" y="0"/>
            <a:ext cx="8651632" cy="5767754"/>
          </a:xfrm>
          <a:prstGeom prst="rect">
            <a:avLst/>
          </a:prstGeom>
        </p:spPr>
      </p:pic>
    </p:spTree>
    <p:extLst>
      <p:ext uri="{BB962C8B-B14F-4D97-AF65-F5344CB8AC3E}">
        <p14:creationId xmlns:p14="http://schemas.microsoft.com/office/powerpoint/2010/main" val="2323486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2621" y="0"/>
            <a:ext cx="7690339" cy="5767754"/>
          </a:xfrm>
          <a:prstGeom prst="rect">
            <a:avLst/>
          </a:prstGeom>
        </p:spPr>
      </p:pic>
    </p:spTree>
    <p:extLst>
      <p:ext uri="{BB962C8B-B14F-4D97-AF65-F5344CB8AC3E}">
        <p14:creationId xmlns:p14="http://schemas.microsoft.com/office/powerpoint/2010/main" val="24732938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d8dd7c1c-4333-446f-aac1-2085e198f311" ContentTypeId="0x010100B73AEB2BC9FE5343B1F3C335A1578D9438" PreviousValue="false"/>
</file>

<file path=customXml/item2.xml><?xml version="1.0" encoding="utf-8"?>
<ct:contentTypeSchema xmlns:ct="http://schemas.microsoft.com/office/2006/metadata/contentType" xmlns:ma="http://schemas.microsoft.com/office/2006/metadata/properties/metaAttributes" ct:_="" ma:_="" ma:contentTypeName="CABI Publishing Document" ma:contentTypeID="0x010100B73AEB2BC9FE5343B1F3C335A1578D9438003995077E1015F040B0E24329BE275DF3" ma:contentTypeVersion="30" ma:contentTypeDescription="" ma:contentTypeScope="" ma:versionID="84f8fbb6dd0edb19f89ee4d2dd668f2e">
  <xsd:schema xmlns:xsd="http://www.w3.org/2001/XMLSchema" xmlns:xs="http://www.w3.org/2001/XMLSchema" xmlns:p="http://schemas.microsoft.com/office/2006/metadata/properties" xmlns:ns2="d07fce95-64a3-45e0-8e78-c550b935440d" xmlns:ns3="0b29e85d-e4df-4a6d-ba7c-01bf11944fc3" targetNamespace="http://schemas.microsoft.com/office/2006/metadata/properties" ma:root="true" ma:fieldsID="3280aa6ace604f9c4c48e98b9d77b7a1" ns2:_="" ns3:_="">
    <xsd:import namespace="d07fce95-64a3-45e0-8e78-c550b935440d"/>
    <xsd:import namespace="0b29e85d-e4df-4a6d-ba7c-01bf11944fc3"/>
    <xsd:element name="properties">
      <xsd:complexType>
        <xsd:sequence>
          <xsd:element name="documentManagement">
            <xsd:complexType>
              <xsd:all>
                <xsd:element ref="ns2:_dlc_DocId" minOccurs="0"/>
                <xsd:element ref="ns2:_dlc_DocIdUrl" minOccurs="0"/>
                <xsd:element ref="ns2:_dlc_DocIdPersistId" minOccurs="0"/>
                <xsd:element ref="ns3:TaxCatchAll" minOccurs="0"/>
                <xsd:element ref="ns3:Year" minOccurs="0"/>
                <xsd:element ref="ns3:TaxCatchAllLabel" minOccurs="0"/>
                <xsd:element ref="ns3:ISBN" minOccurs="0"/>
                <xsd:element ref="ns3:p52d2a15856145b6a82e28472153071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7fce95-64a3-45e0-8e78-c550b935440d"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b29e85d-e4df-4a6d-ba7c-01bf11944fc3" elementFormDefault="qualified">
    <xsd:import namespace="http://schemas.microsoft.com/office/2006/documentManagement/types"/>
    <xsd:import namespace="http://schemas.microsoft.com/office/infopath/2007/PartnerControls"/>
    <xsd:element name="TaxCatchAll" ma:index="7" nillable="true" ma:displayName="Taxonomy Catch All Column" ma:description="" ma:hidden="true" ma:list="{d20632ca-f775-4fe3-b87f-f592633c52d2}" ma:internalName="TaxCatchAll" ma:showField="CatchAllData" ma:web="f296afe4-7d45-40e4-b546-6287d241965f">
      <xsd:complexType>
        <xsd:complexContent>
          <xsd:extension base="dms:MultiChoiceLookup">
            <xsd:sequence>
              <xsd:element name="Value" type="dms:Lookup" maxOccurs="unbounded" minOccurs="0" nillable="true"/>
            </xsd:sequence>
          </xsd:extension>
        </xsd:complexContent>
      </xsd:complexType>
    </xsd:element>
    <xsd:element name="Year" ma:index="8" nillable="true" ma:displayName="Year" ma:format="Dropdown" ma:internalName="Year">
      <xsd:simpleType>
        <xsd:restriction base="dms:Choice">
          <xsd:enumeration value="2010"/>
          <xsd:enumeration value="2011"/>
          <xsd:enumeration value="2012"/>
          <xsd:enumeration value="2013"/>
          <xsd:enumeration value="2014"/>
          <xsd:enumeration value="2015"/>
          <xsd:enumeration value="2016"/>
          <xsd:enumeration value="2017"/>
        </xsd:restriction>
      </xsd:simpleType>
    </xsd:element>
    <xsd:element name="TaxCatchAllLabel" ma:index="9" nillable="true" ma:displayName="Taxonomy Catch All Column1" ma:description="" ma:hidden="true" ma:list="{d20632ca-f775-4fe3-b87f-f592633c52d2}" ma:internalName="TaxCatchAllLabel" ma:readOnly="true" ma:showField="CatchAllDataLabel" ma:web="f296afe4-7d45-40e4-b546-6287d241965f">
      <xsd:complexType>
        <xsd:complexContent>
          <xsd:extension base="dms:MultiChoiceLookup">
            <xsd:sequence>
              <xsd:element name="Value" type="dms:Lookup" maxOccurs="unbounded" minOccurs="0" nillable="true"/>
            </xsd:sequence>
          </xsd:extension>
        </xsd:complexContent>
      </xsd:complexType>
    </xsd:element>
    <xsd:element name="ISBN" ma:index="10" nillable="true" ma:displayName="ISBN" ma:internalName="ISBN" ma:readOnly="false">
      <xsd:simpleType>
        <xsd:restriction base="dms:Text">
          <xsd:maxLength value="255"/>
        </xsd:restriction>
      </xsd:simpleType>
    </xsd:element>
    <xsd:element name="p52d2a15856145b6a82e28472153071d" ma:index="11" nillable="true" ma:taxonomy="true" ma:internalName="p52d2a15856145b6a82e28472153071d" ma:taxonomyFieldName="PublishingDocType" ma:displayName="Book Project Doc Type" ma:default="" ma:fieldId="{952d2a15-8561-45b6-a82e-28472153071d}" ma:sspId="d8dd7c1c-4333-446f-aac1-2085e198f311" ma:termSetId="7ee2d5cf-4748-4b50-b9ae-598449825a5b" ma:anchorId="57dac553-970f-4487-b972-f5cd8d3241ce"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3" ma:displayName="Author"/>
        <xsd:element ref="dcterms:created" minOccurs="0" maxOccurs="1"/>
        <xsd:element ref="dc:identifier" minOccurs="0" maxOccurs="1"/>
        <xsd:element name="contentType" minOccurs="0" maxOccurs="1" type="xsd:string" ma:index="1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SBN xmlns="0b29e85d-e4df-4a6d-ba7c-01bf11944fc3" xsi:nil="true"/>
    <p52d2a15856145b6a82e28472153071d xmlns="0b29e85d-e4df-4a6d-ba7c-01bf11944fc3">
      <Terms xmlns="http://schemas.microsoft.com/office/infopath/2007/PartnerControls"/>
    </p52d2a15856145b6a82e28472153071d>
    <Year xmlns="0b29e85d-e4df-4a6d-ba7c-01bf11944fc3">2016</Year>
    <TaxCatchAll xmlns="0b29e85d-e4df-4a6d-ba7c-01bf11944fc3"/>
    <_dlc_DocId xmlns="d07fce95-64a3-45e0-8e78-c550b935440d">EDRFEEQ4MS6M-13-11705</_dlc_DocId>
    <_dlc_DocIdUrl xmlns="d07fce95-64a3-45e0-8e78-c550b935440d">
      <Url>http://teams.cabi.org/function/editorial/books/_layouts/15/DocIdRedir.aspx?ID=EDRFEEQ4MS6M-13-11705</Url>
      <Description>EDRFEEQ4MS6M-13-11705</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09D32EB-CBA0-48A3-A7FA-AC73987F3CAE}">
  <ds:schemaRefs>
    <ds:schemaRef ds:uri="Microsoft.SharePoint.Taxonomy.ContentTypeSync"/>
  </ds:schemaRefs>
</ds:datastoreItem>
</file>

<file path=customXml/itemProps2.xml><?xml version="1.0" encoding="utf-8"?>
<ds:datastoreItem xmlns:ds="http://schemas.openxmlformats.org/officeDocument/2006/customXml" ds:itemID="{CDA3B108-B990-4CC3-90DA-A63E2DCF45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7fce95-64a3-45e0-8e78-c550b935440d"/>
    <ds:schemaRef ds:uri="0b29e85d-e4df-4a6d-ba7c-01bf11944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CCA640-930D-40CB-90E6-83585633B98F}">
  <ds:schemaRefs>
    <ds:schemaRef ds:uri="http://schemas.microsoft.com/office/2006/metadata/properties"/>
    <ds:schemaRef ds:uri="http://schemas.microsoft.com/office/infopath/2007/PartnerControls"/>
    <ds:schemaRef ds:uri="d07fce95-64a3-45e0-8e78-c550b935440d"/>
    <ds:schemaRef ds:uri="http://purl.org/dc/dcmitype/"/>
    <ds:schemaRef ds:uri="http://schemas.openxmlformats.org/package/2006/metadata/core-properties"/>
    <ds:schemaRef ds:uri="http://purl.org/dc/elements/1.1/"/>
    <ds:schemaRef ds:uri="http://schemas.microsoft.com/office/2006/documentManagement/types"/>
    <ds:schemaRef ds:uri="http://purl.org/dc/terms/"/>
    <ds:schemaRef ds:uri="0b29e85d-e4df-4a6d-ba7c-01bf11944fc3"/>
    <ds:schemaRef ds:uri="http://www.w3.org/XML/1998/namespace"/>
  </ds:schemaRefs>
</ds:datastoreItem>
</file>

<file path=customXml/itemProps4.xml><?xml version="1.0" encoding="utf-8"?>
<ds:datastoreItem xmlns:ds="http://schemas.openxmlformats.org/officeDocument/2006/customXml" ds:itemID="{2856268C-66FF-45B5-8B74-F56EDECDDBB9}">
  <ds:schemaRefs>
    <ds:schemaRef ds:uri="http://schemas.microsoft.com/sharepoint/v3/contenttype/forms"/>
  </ds:schemaRefs>
</ds:datastoreItem>
</file>

<file path=customXml/itemProps5.xml><?xml version="1.0" encoding="utf-8"?>
<ds:datastoreItem xmlns:ds="http://schemas.openxmlformats.org/officeDocument/2006/customXml" ds:itemID="{9BFE1F17-E9DA-4F49-AEA7-91821E4640F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585</TotalTime>
  <Words>372</Words>
  <Application>Microsoft Office PowerPoint</Application>
  <PresentationFormat>On-screen Show (4:3)</PresentationFormat>
  <Paragraphs>54</Paragraphs>
  <Slides>18</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Stewarding America’s Antiquities at Mesa Verde</vt:lpstr>
      <vt:lpstr>Mesa Verde National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Mesa Verde National Park</vt:lpstr>
      <vt:lpstr>Problems</vt:lpstr>
      <vt:lpstr>Strategies and Practices</vt:lpstr>
      <vt:lpstr>Rules/Regulations and Law Enforcement</vt:lpstr>
      <vt:lpstr>Facility Development/Site Design/Maintenance</vt:lpstr>
      <vt:lpstr>Rationing / Allocation and Information / Education</vt:lpstr>
      <vt:lpstr>Zoning</vt:lpstr>
      <vt:lpstr>Video</vt:lpstr>
      <vt:lpstr>PowerPoint Presentation</vt:lpstr>
    </vt:vector>
  </TitlesOfParts>
  <Company>CABI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Manning</dc:creator>
  <cp:lastModifiedBy>Leigh-Ann Bard</cp:lastModifiedBy>
  <cp:revision>67</cp:revision>
  <dcterms:created xsi:type="dcterms:W3CDTF">2014-12-08T12:01:41Z</dcterms:created>
  <dcterms:modified xsi:type="dcterms:W3CDTF">2019-07-30T14:30:52Z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0x010100B73AEB2BC9FE5343B1F3C335A1578D9438003995077E1015F040B0E24329BE275DF3</vt:lpwstr>
  </property>
  <property fmtid="{D5CDD505-2E9C-101B-9397-08002B2CF9AE}" pid="3" name="PublishingDocType">
    <vt:lpwstr/>
  </property>
  <property fmtid="{D5CDD505-2E9C-101B-9397-08002B2CF9AE}" pid="4" name="_dlc_DocIdItemGuid">
    <vt:lpwstr>d9ab6b8d-4e69-40da-8a6a-8966830b36ed</vt:lpwstr>
  </property>
</Properties>
</file>