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1"/>
  </p:notesMasterIdLst>
  <p:sldIdLst>
    <p:sldId id="263" r:id="rId7"/>
    <p:sldId id="266" r:id="rId8"/>
    <p:sldId id="286" r:id="rId9"/>
    <p:sldId id="287" r:id="rId10"/>
    <p:sldId id="297" r:id="rId11"/>
    <p:sldId id="309" r:id="rId12"/>
    <p:sldId id="298" r:id="rId13"/>
    <p:sldId id="306" r:id="rId14"/>
    <p:sldId id="305" r:id="rId15"/>
    <p:sldId id="304" r:id="rId16"/>
    <p:sldId id="301" r:id="rId17"/>
    <p:sldId id="307" r:id="rId18"/>
    <p:sldId id="300" r:id="rId19"/>
    <p:sldId id="302" r:id="rId20"/>
    <p:sldId id="303" r:id="rId21"/>
    <p:sldId id="284" r:id="rId22"/>
    <p:sldId id="288" r:id="rId23"/>
    <p:sldId id="289" r:id="rId24"/>
    <p:sldId id="290" r:id="rId25"/>
    <p:sldId id="293" r:id="rId26"/>
    <p:sldId id="294" r:id="rId27"/>
    <p:sldId id="295" r:id="rId28"/>
    <p:sldId id="296" r:id="rId29"/>
    <p:sldId id="270"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750"/>
    <a:srgbClr val="ECEBE7"/>
    <a:srgbClr val="607C2F"/>
    <a:srgbClr val="607C5E"/>
    <a:srgbClr val="49662C"/>
    <a:srgbClr val="478E06"/>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52" autoAdjust="0"/>
    <p:restoredTop sz="94586" autoAdjust="0"/>
  </p:normalViewPr>
  <p:slideViewPr>
    <p:cSldViewPr snapToGrid="0" snapToObjects="1">
      <p:cViewPr varScale="1">
        <p:scale>
          <a:sx n="72" d="100"/>
          <a:sy n="72" d="100"/>
        </p:scale>
        <p:origin x="948" y="72"/>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EA0CE-37A6-4C3C-A158-8D508D3276B4}" type="datetimeFigureOut">
              <a:rPr lang="en-US" smtClean="0"/>
              <a:t>7/30/2019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BC256-5F45-4D98-94A5-0F94A4AC792D}" type="slidenum">
              <a:rPr lang="en-US" smtClean="0"/>
              <a:t>‹#›</a:t>
            </a:fld>
            <a:endParaRPr lang="en-US"/>
          </a:p>
        </p:txBody>
      </p:sp>
    </p:spTree>
    <p:extLst>
      <p:ext uri="{BB962C8B-B14F-4D97-AF65-F5344CB8AC3E}">
        <p14:creationId xmlns:p14="http://schemas.microsoft.com/office/powerpoint/2010/main" val="385919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maps</a:t>
            </a:r>
          </a:p>
        </p:txBody>
      </p:sp>
      <p:sp>
        <p:nvSpPr>
          <p:cNvPr id="4" name="Slide Number Placeholder 3"/>
          <p:cNvSpPr>
            <a:spLocks noGrp="1"/>
          </p:cNvSpPr>
          <p:nvPr>
            <p:ph type="sldNum" sz="quarter" idx="10"/>
          </p:nvPr>
        </p:nvSpPr>
        <p:spPr/>
        <p:txBody>
          <a:bodyPr/>
          <a:lstStyle/>
          <a:p>
            <a:fld id="{025BC256-5F45-4D98-94A5-0F94A4AC792D}" type="slidenum">
              <a:rPr lang="en-US" smtClean="0"/>
              <a:t>3</a:t>
            </a:fld>
            <a:endParaRPr lang="en-US"/>
          </a:p>
        </p:txBody>
      </p:sp>
    </p:spTree>
    <p:extLst>
      <p:ext uri="{BB962C8B-B14F-4D97-AF65-F5344CB8AC3E}">
        <p14:creationId xmlns:p14="http://schemas.microsoft.com/office/powerpoint/2010/main" val="311247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River;</a:t>
            </a:r>
            <a:r>
              <a:rPr lang="en-US" baseline="0" dirty="0"/>
              <a:t> Cedar Sink</a:t>
            </a:r>
            <a:endParaRPr lang="en-US" dirty="0"/>
          </a:p>
        </p:txBody>
      </p:sp>
      <p:sp>
        <p:nvSpPr>
          <p:cNvPr id="4" name="Slide Number Placeholder 3"/>
          <p:cNvSpPr>
            <a:spLocks noGrp="1"/>
          </p:cNvSpPr>
          <p:nvPr>
            <p:ph type="sldNum" sz="quarter" idx="10"/>
          </p:nvPr>
        </p:nvSpPr>
        <p:spPr/>
        <p:txBody>
          <a:bodyPr/>
          <a:lstStyle/>
          <a:p>
            <a:fld id="{025BC256-5F45-4D98-94A5-0F94A4AC792D}" type="slidenum">
              <a:rPr lang="en-US" smtClean="0"/>
              <a:t>4</a:t>
            </a:fld>
            <a:endParaRPr lang="en-US"/>
          </a:p>
        </p:txBody>
      </p:sp>
    </p:spTree>
    <p:extLst>
      <p:ext uri="{BB962C8B-B14F-4D97-AF65-F5344CB8AC3E}">
        <p14:creationId xmlns:p14="http://schemas.microsoft.com/office/powerpoint/2010/main" val="762517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Mammoth Cave Baptist Church</a:t>
            </a:r>
          </a:p>
        </p:txBody>
      </p:sp>
      <p:sp>
        <p:nvSpPr>
          <p:cNvPr id="4" name="Slide Number Placeholder 3"/>
          <p:cNvSpPr>
            <a:spLocks noGrp="1"/>
          </p:cNvSpPr>
          <p:nvPr>
            <p:ph type="sldNum" sz="quarter" idx="10"/>
          </p:nvPr>
        </p:nvSpPr>
        <p:spPr/>
        <p:txBody>
          <a:bodyPr/>
          <a:lstStyle/>
          <a:p>
            <a:fld id="{025BC256-5F45-4D98-94A5-0F94A4AC792D}" type="slidenum">
              <a:rPr lang="en-US" smtClean="0"/>
              <a:t>5</a:t>
            </a:fld>
            <a:endParaRPr lang="en-US"/>
          </a:p>
        </p:txBody>
      </p:sp>
    </p:spTree>
    <p:extLst>
      <p:ext uri="{BB962C8B-B14F-4D97-AF65-F5344CB8AC3E}">
        <p14:creationId xmlns:p14="http://schemas.microsoft.com/office/powerpoint/2010/main" val="114078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Cave</a:t>
            </a:r>
            <a:r>
              <a:rPr lang="en-US" baseline="0" dirty="0"/>
              <a:t> crayfish</a:t>
            </a:r>
            <a:endParaRPr lang="en-US" dirty="0"/>
          </a:p>
        </p:txBody>
      </p:sp>
      <p:sp>
        <p:nvSpPr>
          <p:cNvPr id="4" name="Slide Number Placeholder 3"/>
          <p:cNvSpPr>
            <a:spLocks noGrp="1"/>
          </p:cNvSpPr>
          <p:nvPr>
            <p:ph type="sldNum" sz="quarter" idx="10"/>
          </p:nvPr>
        </p:nvSpPr>
        <p:spPr/>
        <p:txBody>
          <a:bodyPr/>
          <a:lstStyle/>
          <a:p>
            <a:fld id="{025BC256-5F45-4D98-94A5-0F94A4AC792D}" type="slidenum">
              <a:rPr lang="en-US" smtClean="0"/>
              <a:t>14</a:t>
            </a:fld>
            <a:endParaRPr lang="en-US"/>
          </a:p>
        </p:txBody>
      </p:sp>
    </p:spTree>
    <p:extLst>
      <p:ext uri="{BB962C8B-B14F-4D97-AF65-F5344CB8AC3E}">
        <p14:creationId xmlns:p14="http://schemas.microsoft.com/office/powerpoint/2010/main" val="3284450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Indiana</a:t>
            </a:r>
            <a:r>
              <a:rPr lang="en-US" baseline="0" dirty="0"/>
              <a:t> bat</a:t>
            </a:r>
            <a:endParaRPr lang="en-US" dirty="0"/>
          </a:p>
        </p:txBody>
      </p:sp>
      <p:sp>
        <p:nvSpPr>
          <p:cNvPr id="4" name="Slide Number Placeholder 3"/>
          <p:cNvSpPr>
            <a:spLocks noGrp="1"/>
          </p:cNvSpPr>
          <p:nvPr>
            <p:ph type="sldNum" sz="quarter" idx="10"/>
          </p:nvPr>
        </p:nvSpPr>
        <p:spPr/>
        <p:txBody>
          <a:bodyPr/>
          <a:lstStyle/>
          <a:p>
            <a:fld id="{025BC256-5F45-4D98-94A5-0F94A4AC792D}" type="slidenum">
              <a:rPr lang="en-US" smtClean="0"/>
              <a:t>15</a:t>
            </a:fld>
            <a:endParaRPr lang="en-US"/>
          </a:p>
        </p:txBody>
      </p:sp>
    </p:spTree>
    <p:extLst>
      <p:ext uri="{BB962C8B-B14F-4D97-AF65-F5344CB8AC3E}">
        <p14:creationId xmlns:p14="http://schemas.microsoft.com/office/powerpoint/2010/main" val="3840312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4152900"/>
          </a:xfrm>
          <a:prstGeom prst="rect">
            <a:avLst/>
          </a:prstGeom>
        </p:spPr>
      </p:pic>
      <p:sp>
        <p:nvSpPr>
          <p:cNvPr id="37" name="Rectangle 36"/>
          <p:cNvSpPr/>
          <p:nvPr userDrawn="1"/>
        </p:nvSpPr>
        <p:spPr>
          <a:xfrm>
            <a:off x="0" y="4152900"/>
            <a:ext cx="9144000" cy="2705100"/>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CEBE7"/>
              </a:solidFill>
            </a:endParaRPr>
          </a:p>
        </p:txBody>
      </p:sp>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42" name="Title 41"/>
          <p:cNvSpPr>
            <a:spLocks noGrp="1"/>
          </p:cNvSpPr>
          <p:nvPr>
            <p:ph type="title" hasCustomPrompt="1"/>
          </p:nvPr>
        </p:nvSpPr>
        <p:spPr>
          <a:xfrm>
            <a:off x="685800" y="4453030"/>
            <a:ext cx="7772400" cy="991419"/>
          </a:xfrm>
        </p:spPr>
        <p:txBody>
          <a:bodyPr anchor="t">
            <a:noAutofit/>
          </a:bodyPr>
          <a:lstStyle>
            <a:lvl1pPr algn="l">
              <a:defRPr sz="4600" b="0" baseline="30000">
                <a:solidFill>
                  <a:schemeClr val="bg1"/>
                </a:solidFill>
                <a:latin typeface="Arial" pitchFamily="34" charset="0"/>
                <a:cs typeface="Arial" pitchFamily="34" charset="0"/>
              </a:defRPr>
            </a:lvl1pPr>
          </a:lstStyle>
          <a:p>
            <a:r>
              <a:rPr lang="en-US" dirty="0"/>
              <a:t>Managing Outdoor Recreation: </a:t>
            </a:r>
            <a:br>
              <a:rPr lang="en-US" dirty="0"/>
            </a:br>
            <a:r>
              <a:rPr lang="en-US" dirty="0"/>
              <a:t>Case Studies in National Parks, 2nd Edition</a:t>
            </a:r>
            <a:endParaRPr lang="en-GB" dirty="0"/>
          </a:p>
        </p:txBody>
      </p:sp>
      <p:sp>
        <p:nvSpPr>
          <p:cNvPr id="48" name="Subtitle 2"/>
          <p:cNvSpPr>
            <a:spLocks noGrp="1"/>
          </p:cNvSpPr>
          <p:nvPr>
            <p:ph type="subTitle" idx="1" hasCustomPrompt="1"/>
          </p:nvPr>
        </p:nvSpPr>
        <p:spPr>
          <a:xfrm>
            <a:off x="685800" y="5455920"/>
            <a:ext cx="7741920" cy="855358"/>
          </a:xfrm>
        </p:spPr>
        <p:txBody>
          <a:bodyPr>
            <a:normAutofit/>
          </a:bodyPr>
          <a:lstStyle>
            <a:lvl1pPr marL="0" indent="0" algn="l">
              <a:buNone/>
              <a:defRPr sz="1800" b="1">
                <a:solidFill>
                  <a:srgbClr val="93CDD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Robert Manning, Laura Anderson and Peter </a:t>
            </a:r>
            <a:r>
              <a:rPr lang="en-GB" dirty="0" err="1"/>
              <a:t>Pettengill</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4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hasCustomPrompt="1"/>
          </p:nvPr>
        </p:nvSpPr>
        <p:spPr>
          <a:xfrm>
            <a:off x="1189357" y="1272381"/>
            <a:ext cx="3382644" cy="4313237"/>
          </a:xfrm>
        </p:spPr>
        <p:txBody>
          <a:bodyPr>
            <a:normAutofit/>
          </a:bodyPr>
          <a:lstStyle>
            <a:lvl1pPr marL="0" indent="0">
              <a:buNone/>
              <a:defRPr sz="2200"/>
            </a:lvl1pPr>
          </a:lstStyle>
          <a:p>
            <a:r>
              <a:rPr lang="en-GB" dirty="0"/>
              <a:t>Text here, block or bullets. text here, block or bullets. text here, block or bullets. text here, block or bullets. text here, block or bullets. text here, block or bullets. text here, block or bullets. </a:t>
            </a:r>
          </a:p>
        </p:txBody>
      </p:sp>
      <p:sp>
        <p:nvSpPr>
          <p:cNvPr id="12" name="Title Placeholder 1"/>
          <p:cNvSpPr>
            <a:spLocks noGrp="1"/>
          </p:cNvSpPr>
          <p:nvPr>
            <p:ph type="title" hasCustomPrompt="1"/>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a:t>Title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aphicFrame>
        <p:nvGraphicFramePr>
          <p:cNvPr id="14" name="Content Placeholder 5"/>
          <p:cNvGraphicFramePr>
            <a:graphicFrameLocks/>
          </p:cNvGraphicFramePr>
          <p:nvPr userDrawn="1">
            <p:extLst>
              <p:ext uri="{D42A27DB-BD31-4B8C-83A1-F6EECF244321}">
                <p14:modId xmlns:p14="http://schemas.microsoft.com/office/powerpoint/2010/main" val="779560563"/>
              </p:ext>
            </p:extLst>
          </p:nvPr>
        </p:nvGraphicFramePr>
        <p:xfrm>
          <a:off x="4490826" y="1271588"/>
          <a:ext cx="3894665" cy="3708400"/>
        </p:xfrm>
        <a:graphic>
          <a:graphicData uri="http://schemas.openxmlformats.org/drawingml/2006/table">
            <a:tbl>
              <a:tblPr firstRow="1" bandRow="1">
                <a:tableStyleId>{5C22544A-7EE6-4342-B048-85BDC9FD1C3A}</a:tableStyleId>
              </a:tblPr>
              <a:tblGrid>
                <a:gridCol w="778933">
                  <a:extLst>
                    <a:ext uri="{9D8B030D-6E8A-4147-A177-3AD203B41FA5}">
                      <a16:colId xmlns:a16="http://schemas.microsoft.com/office/drawing/2014/main" val="20000"/>
                    </a:ext>
                  </a:extLst>
                </a:gridCol>
                <a:gridCol w="778933">
                  <a:extLst>
                    <a:ext uri="{9D8B030D-6E8A-4147-A177-3AD203B41FA5}">
                      <a16:colId xmlns:a16="http://schemas.microsoft.com/office/drawing/2014/main" val="20001"/>
                    </a:ext>
                  </a:extLst>
                </a:gridCol>
                <a:gridCol w="778933">
                  <a:extLst>
                    <a:ext uri="{9D8B030D-6E8A-4147-A177-3AD203B41FA5}">
                      <a16:colId xmlns:a16="http://schemas.microsoft.com/office/drawing/2014/main" val="20002"/>
                    </a:ext>
                  </a:extLst>
                </a:gridCol>
                <a:gridCol w="778933">
                  <a:extLst>
                    <a:ext uri="{9D8B030D-6E8A-4147-A177-3AD203B41FA5}">
                      <a16:colId xmlns:a16="http://schemas.microsoft.com/office/drawing/2014/main" val="20003"/>
                    </a:ext>
                  </a:extLst>
                </a:gridCol>
                <a:gridCol w="778933">
                  <a:extLst>
                    <a:ext uri="{9D8B030D-6E8A-4147-A177-3AD203B41FA5}">
                      <a16:colId xmlns:a16="http://schemas.microsoft.com/office/drawing/2014/main" val="20004"/>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004"/>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5"/>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6"/>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007"/>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8"/>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9"/>
                  </a:ext>
                </a:extLst>
              </a:tr>
            </a:tbl>
          </a:graphicData>
        </a:graphic>
      </p:graphicFrame>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890910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5768258"/>
          </a:xfrm>
          <a:prstGeom prst="rect">
            <a:avLst/>
          </a:prstGeom>
        </p:spPr>
      </p:pic>
      <p:sp>
        <p:nvSpPr>
          <p:cNvPr id="9" name="Rectangle 8"/>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ln>
                  <a:noFill/>
                </a:ln>
                <a:solidFill>
                  <a:schemeClr val="bg1"/>
                </a:solidFill>
              </a:defRPr>
            </a:lvl1pPr>
          </a:lstStyle>
          <a:p>
            <a:r>
              <a:rPr lang="en-GB" dirty="0"/>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ln>
                  <a:noFill/>
                </a:ln>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4160520"/>
          </a:xfrm>
          <a:prstGeom prst="rect">
            <a:avLst/>
          </a:prstGeom>
        </p:spPr>
      </p:pic>
      <p:sp>
        <p:nvSpPr>
          <p:cNvPr id="8" name="Rectangle 7"/>
          <p:cNvSpPr/>
          <p:nvPr userDrawn="1"/>
        </p:nvSpPr>
        <p:spPr>
          <a:xfrm>
            <a:off x="0" y="4160520"/>
            <a:ext cx="9144000" cy="2697480"/>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hasCustomPrompt="1"/>
          </p:nvPr>
        </p:nvSpPr>
        <p:spPr>
          <a:xfrm>
            <a:off x="571084" y="4401573"/>
            <a:ext cx="7772400" cy="675967"/>
          </a:xfrm>
        </p:spPr>
        <p:txBody>
          <a:bodyPr>
            <a:noAutofit/>
          </a:bodyPr>
          <a:lstStyle>
            <a:lvl1pPr marL="0" indent="0">
              <a:buNone/>
              <a:defRPr sz="3200"/>
            </a:lvl1pPr>
          </a:lstStyle>
          <a:p>
            <a:pPr algn="l"/>
            <a:r>
              <a:rPr lang="en-US" sz="4200" dirty="0">
                <a:solidFill>
                  <a:schemeClr val="bg1"/>
                </a:solidFill>
                <a:latin typeface="Arial"/>
                <a:cs typeface="Arial"/>
              </a:rPr>
              <a:t>SECTION 1</a:t>
            </a: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alphaModFix amt="23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3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INTRODUCTION</a:t>
            </a:r>
          </a:p>
        </p:txBody>
      </p:sp>
      <p:sp>
        <p:nvSpPr>
          <p:cNvPr id="15" name="Text Placeholder 14"/>
          <p:cNvSpPr>
            <a:spLocks noGrp="1"/>
          </p:cNvSpPr>
          <p:nvPr>
            <p:ph type="body" sz="quarter" idx="10" hasCustomPrompt="1"/>
          </p:nvPr>
        </p:nvSpPr>
        <p:spPr>
          <a:xfrm>
            <a:off x="1311263" y="1249680"/>
            <a:ext cx="7162800" cy="4312919"/>
          </a:xfrm>
        </p:spPr>
        <p:txBody>
          <a:bodyPr>
            <a:noAutofit/>
          </a:bodyPr>
          <a:lstStyle>
            <a:lvl1pPr marL="0" indent="0">
              <a:buNone/>
              <a:defRPr sz="3200"/>
            </a:lvl1pPr>
          </a:lstStyle>
          <a:p>
            <a:r>
              <a:rPr lang="en-GB" dirty="0"/>
              <a:t>Introductory text here, block or bullets. Introductory text in here, as a block or bullets. Introductory text in here, as a block or bullets. Introductory text in here, as a block or bullets. Introductory text in here, as a block or bullets. Introductory text in here, as a block or bullets. </a:t>
            </a: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4160520"/>
          </a:xfrm>
          <a:prstGeom prst="rect">
            <a:avLst/>
          </a:prstGeom>
        </p:spPr>
      </p:pic>
      <p:sp>
        <p:nvSpPr>
          <p:cNvPr id="8" name="Rectangle 7"/>
          <p:cNvSpPr/>
          <p:nvPr userDrawn="1"/>
        </p:nvSpPr>
        <p:spPr>
          <a:xfrm>
            <a:off x="0" y="4160520"/>
            <a:ext cx="9144000" cy="2697480"/>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hasCustomPrompt="1"/>
          </p:nvPr>
        </p:nvSpPr>
        <p:spPr>
          <a:xfrm>
            <a:off x="571084" y="4401573"/>
            <a:ext cx="7772400" cy="675967"/>
          </a:xfrm>
        </p:spPr>
        <p:txBody>
          <a:bodyPr>
            <a:noAutofit/>
          </a:bodyPr>
          <a:lstStyle>
            <a:lvl1pPr marL="0" indent="0">
              <a:buNone/>
              <a:defRPr sz="4000"/>
            </a:lvl1pPr>
          </a:lstStyle>
          <a:p>
            <a:pPr algn="l"/>
            <a:r>
              <a:rPr lang="en-US" sz="4200" dirty="0">
                <a:solidFill>
                  <a:schemeClr val="bg1"/>
                </a:solidFill>
                <a:latin typeface="Arial"/>
                <a:cs typeface="Arial"/>
              </a:rPr>
              <a:t>SECTION 2</a:t>
            </a: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mt="23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3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MARKETING TOOLS</a:t>
            </a:r>
          </a:p>
        </p:txBody>
      </p:sp>
      <p:sp>
        <p:nvSpPr>
          <p:cNvPr id="15" name="Text Placeholder 14"/>
          <p:cNvSpPr>
            <a:spLocks noGrp="1"/>
          </p:cNvSpPr>
          <p:nvPr>
            <p:ph type="body" sz="quarter" idx="10" hasCustomPrompt="1"/>
          </p:nvPr>
        </p:nvSpPr>
        <p:spPr>
          <a:xfrm>
            <a:off x="1311263" y="1249680"/>
            <a:ext cx="7162800" cy="4312919"/>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Text here, block or bullets. text here, block or bullets. text here, block or bullets. text here, block or bullets. text here, block or bullets. text here, block or bullets. text here, block or bullets. </a:t>
            </a:r>
          </a:p>
          <a:p>
            <a:pPr lvl="0"/>
            <a:endParaRPr lang="en-GB"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arketing Tools">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mt="23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3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Title</a:t>
            </a:r>
          </a:p>
        </p:txBody>
      </p:sp>
      <p:graphicFrame>
        <p:nvGraphicFramePr>
          <p:cNvPr id="13" name="Content Placeholder 3"/>
          <p:cNvGraphicFramePr>
            <a:graphicFrameLocks/>
          </p:cNvGraphicFramePr>
          <p:nvPr userDrawn="1">
            <p:extLst>
              <p:ext uri="{D42A27DB-BD31-4B8C-83A1-F6EECF244321}">
                <p14:modId xmlns:p14="http://schemas.microsoft.com/office/powerpoint/2010/main" val="3475472070"/>
              </p:ext>
            </p:extLst>
          </p:nvPr>
        </p:nvGraphicFramePr>
        <p:xfrm>
          <a:off x="1311262" y="1271588"/>
          <a:ext cx="6541570" cy="4079240"/>
        </p:xfrm>
        <a:graphic>
          <a:graphicData uri="http://schemas.openxmlformats.org/drawingml/2006/table">
            <a:tbl>
              <a:tblPr firstRow="1" bandRow="1">
                <a:tableStyleId>{5C22544A-7EE6-4342-B048-85BDC9FD1C3A}</a:tableStyleId>
              </a:tblPr>
              <a:tblGrid>
                <a:gridCol w="1308314">
                  <a:extLst>
                    <a:ext uri="{9D8B030D-6E8A-4147-A177-3AD203B41FA5}">
                      <a16:colId xmlns:a16="http://schemas.microsoft.com/office/drawing/2014/main" val="20000"/>
                    </a:ext>
                  </a:extLst>
                </a:gridCol>
                <a:gridCol w="1308314">
                  <a:extLst>
                    <a:ext uri="{9D8B030D-6E8A-4147-A177-3AD203B41FA5}">
                      <a16:colId xmlns:a16="http://schemas.microsoft.com/office/drawing/2014/main" val="20001"/>
                    </a:ext>
                  </a:extLst>
                </a:gridCol>
                <a:gridCol w="1308314">
                  <a:extLst>
                    <a:ext uri="{9D8B030D-6E8A-4147-A177-3AD203B41FA5}">
                      <a16:colId xmlns:a16="http://schemas.microsoft.com/office/drawing/2014/main" val="20002"/>
                    </a:ext>
                  </a:extLst>
                </a:gridCol>
                <a:gridCol w="1308314">
                  <a:extLst>
                    <a:ext uri="{9D8B030D-6E8A-4147-A177-3AD203B41FA5}">
                      <a16:colId xmlns:a16="http://schemas.microsoft.com/office/drawing/2014/main" val="20003"/>
                    </a:ext>
                  </a:extLst>
                </a:gridCol>
                <a:gridCol w="1308314">
                  <a:extLst>
                    <a:ext uri="{9D8B030D-6E8A-4147-A177-3AD203B41FA5}">
                      <a16:colId xmlns:a16="http://schemas.microsoft.com/office/drawing/2014/main" val="20004"/>
                    </a:ext>
                  </a:extLst>
                </a:gridCol>
              </a:tblGrid>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0"/>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4"/>
                  </a:ext>
                </a:extLst>
              </a:tr>
              <a:tr h="3708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5"/>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6"/>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7"/>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8"/>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9"/>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10"/>
                  </a:ext>
                </a:extLst>
              </a:tr>
            </a:tbl>
          </a:graphicData>
        </a:graphic>
      </p:graphicFrame>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501078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0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STRATEGIES</a:t>
            </a:r>
          </a:p>
        </p:txBody>
      </p:sp>
      <p:sp>
        <p:nvSpPr>
          <p:cNvPr id="15" name="Text Placeholder 14"/>
          <p:cNvSpPr>
            <a:spLocks noGrp="1"/>
          </p:cNvSpPr>
          <p:nvPr>
            <p:ph type="body" sz="quarter" idx="10" hasCustomPrompt="1"/>
          </p:nvPr>
        </p:nvSpPr>
        <p:spPr>
          <a:xfrm>
            <a:off x="1311263" y="1249680"/>
            <a:ext cx="7162800" cy="4312919"/>
          </a:xfrm>
        </p:spPr>
        <p:txBody>
          <a:bodyPr>
            <a:normAutofit/>
          </a:bodyPr>
          <a:lstStyle>
            <a:lvl1pPr marL="0" indent="0">
              <a:buNone/>
              <a:defRPr sz="3200"/>
            </a:lvl1pPr>
          </a:lstStyle>
          <a:p>
            <a:r>
              <a:rPr lang="en-GB" dirty="0"/>
              <a:t>Text here, block or bullets. text here, block or bullets. text here, block or bullets. text here, block or bullets. text here, block or bullets. text here, block or bullets. text here, block or bullets. </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400555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4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469557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4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a:t>Click to edit Master title style</a:t>
            </a:r>
            <a:endParaRPr lang="en-US"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887707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7/30/2019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6" r:id="rId6"/>
    <p:sldLayoutId id="2147483662" r:id="rId7"/>
    <p:sldLayoutId id="2147483663" r:id="rId8"/>
    <p:sldLayoutId id="2147483664" r:id="rId9"/>
    <p:sldLayoutId id="2147483665" r:id="rId10"/>
    <p:sldLayoutId id="21474836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www.nps.gov/maca/index.htm" TargetMode="External"/><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QtqoR8anAA0" TargetMode="External"/><Relationship Id="rId2" Type="http://schemas.openxmlformats.org/officeDocument/2006/relationships/hyperlink" Target="https://www.youtube.com/watch?v=BzA2b92cWg4"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Saving Bats at Mammoth Cave</a:t>
            </a:r>
            <a:br>
              <a:rPr lang="en-US" b="1" dirty="0"/>
            </a:br>
            <a:endParaRPr lang="en-GB" dirty="0"/>
          </a:p>
        </p:txBody>
      </p:sp>
      <p:sp>
        <p:nvSpPr>
          <p:cNvPr id="3" name="Subtitle 2"/>
          <p:cNvSpPr>
            <a:spLocks noGrp="1"/>
          </p:cNvSpPr>
          <p:nvPr>
            <p:ph type="subTitle" idx="1"/>
          </p:nvPr>
        </p:nvSpPr>
        <p:spPr/>
        <p:txBody>
          <a:bodyPr/>
          <a:lstStyle/>
          <a:p>
            <a:r>
              <a:rPr lang="en-GB" dirty="0"/>
              <a:t>Managing Outdoor Recreation: Case Studies in the National Parks, 2</a:t>
            </a:r>
            <a:r>
              <a:rPr lang="en-GB" baseline="30000" dirty="0"/>
              <a:t>nd</a:t>
            </a:r>
            <a:r>
              <a:rPr lang="en-GB" dirty="0"/>
              <a:t> Edition</a:t>
            </a:r>
          </a:p>
          <a:p>
            <a:endParaRPr lang="en-GB" dirty="0"/>
          </a:p>
        </p:txBody>
      </p:sp>
    </p:spTree>
    <p:extLst>
      <p:ext uri="{BB962C8B-B14F-4D97-AF65-F5344CB8AC3E}">
        <p14:creationId xmlns:p14="http://schemas.microsoft.com/office/powerpoint/2010/main" val="3075493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pic>
        <p:nvPicPr>
          <p:cNvPr id="3" name="Picture 2"/>
          <p:cNvPicPr>
            <a:picLocks noChangeAspect="1"/>
          </p:cNvPicPr>
          <p:nvPr/>
        </p:nvPicPr>
        <p:blipFill>
          <a:blip r:embed="rId2"/>
          <a:stretch>
            <a:fillRect/>
          </a:stretch>
        </p:blipFill>
        <p:spPr>
          <a:xfrm>
            <a:off x="454627" y="266118"/>
            <a:ext cx="8234747" cy="5486400"/>
          </a:xfrm>
          <a:prstGeom prst="rect">
            <a:avLst/>
          </a:prstGeom>
        </p:spPr>
      </p:pic>
    </p:spTree>
    <p:extLst>
      <p:ext uri="{BB962C8B-B14F-4D97-AF65-F5344CB8AC3E}">
        <p14:creationId xmlns:p14="http://schemas.microsoft.com/office/powerpoint/2010/main" val="646425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pic>
        <p:nvPicPr>
          <p:cNvPr id="3" name="Picture 2"/>
          <p:cNvPicPr>
            <a:picLocks noChangeAspect="1"/>
          </p:cNvPicPr>
          <p:nvPr/>
        </p:nvPicPr>
        <p:blipFill>
          <a:blip r:embed="rId2"/>
          <a:stretch>
            <a:fillRect/>
          </a:stretch>
        </p:blipFill>
        <p:spPr>
          <a:xfrm>
            <a:off x="454627" y="266118"/>
            <a:ext cx="8234747" cy="5486400"/>
          </a:xfrm>
          <a:prstGeom prst="rect">
            <a:avLst/>
          </a:prstGeom>
        </p:spPr>
      </p:pic>
    </p:spTree>
    <p:extLst>
      <p:ext uri="{BB962C8B-B14F-4D97-AF65-F5344CB8AC3E}">
        <p14:creationId xmlns:p14="http://schemas.microsoft.com/office/powerpoint/2010/main" val="202340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276922"/>
            <a:ext cx="5486400" cy="5486400"/>
          </a:xfrm>
          <a:prstGeom prst="rect">
            <a:avLst/>
          </a:prstGeom>
        </p:spPr>
      </p:pic>
    </p:spTree>
    <p:extLst>
      <p:ext uri="{BB962C8B-B14F-4D97-AF65-F5344CB8AC3E}">
        <p14:creationId xmlns:p14="http://schemas.microsoft.com/office/powerpoint/2010/main" val="2439995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pic>
        <p:nvPicPr>
          <p:cNvPr id="3" name="Picture 2"/>
          <p:cNvPicPr>
            <a:picLocks noChangeAspect="1"/>
          </p:cNvPicPr>
          <p:nvPr/>
        </p:nvPicPr>
        <p:blipFill>
          <a:blip r:embed="rId2"/>
          <a:stretch>
            <a:fillRect/>
          </a:stretch>
        </p:blipFill>
        <p:spPr>
          <a:xfrm>
            <a:off x="728638" y="263562"/>
            <a:ext cx="7686725" cy="5486400"/>
          </a:xfrm>
          <a:prstGeom prst="rect">
            <a:avLst/>
          </a:prstGeom>
        </p:spPr>
      </p:pic>
    </p:spTree>
    <p:extLst>
      <p:ext uri="{BB962C8B-B14F-4D97-AF65-F5344CB8AC3E}">
        <p14:creationId xmlns:p14="http://schemas.microsoft.com/office/powerpoint/2010/main" val="3086816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pic>
        <p:nvPicPr>
          <p:cNvPr id="3" name="Picture 2"/>
          <p:cNvPicPr>
            <a:picLocks noChangeAspect="1"/>
          </p:cNvPicPr>
          <p:nvPr/>
        </p:nvPicPr>
        <p:blipFill>
          <a:blip r:embed="rId3"/>
          <a:stretch>
            <a:fillRect/>
          </a:stretch>
        </p:blipFill>
        <p:spPr>
          <a:xfrm>
            <a:off x="454627" y="274616"/>
            <a:ext cx="8234747" cy="5486400"/>
          </a:xfrm>
          <a:prstGeom prst="rect">
            <a:avLst/>
          </a:prstGeom>
        </p:spPr>
      </p:pic>
    </p:spTree>
    <p:extLst>
      <p:ext uri="{BB962C8B-B14F-4D97-AF65-F5344CB8AC3E}">
        <p14:creationId xmlns:p14="http://schemas.microsoft.com/office/powerpoint/2010/main" val="1933606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914400" y="278656"/>
            <a:ext cx="7315200" cy="5486400"/>
          </a:xfrm>
        </p:spPr>
      </p:pic>
    </p:spTree>
    <p:extLst>
      <p:ext uri="{BB962C8B-B14F-4D97-AF65-F5344CB8AC3E}">
        <p14:creationId xmlns:p14="http://schemas.microsoft.com/office/powerpoint/2010/main" val="1464020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3211154" y="1311412"/>
            <a:ext cx="3151905" cy="4102964"/>
          </a:xfrm>
          <a:prstGeom prst="rect">
            <a:avLst/>
          </a:prstGeom>
        </p:spPr>
      </p:pic>
      <p:sp>
        <p:nvSpPr>
          <p:cNvPr id="3" name="Title 2"/>
          <p:cNvSpPr>
            <a:spLocks noGrp="1"/>
          </p:cNvSpPr>
          <p:nvPr>
            <p:ph type="title"/>
          </p:nvPr>
        </p:nvSpPr>
        <p:spPr/>
        <p:txBody>
          <a:bodyPr/>
          <a:lstStyle/>
          <a:p>
            <a:pPr algn="ctr"/>
            <a:r>
              <a:rPr lang="en-GB" dirty="0">
                <a:hlinkClick r:id="rId3"/>
              </a:rPr>
              <a:t>Mammoth Cave National Park</a:t>
            </a:r>
            <a:endParaRPr lang="en-GB" dirty="0"/>
          </a:p>
        </p:txBody>
      </p:sp>
      <p:sp>
        <p:nvSpPr>
          <p:cNvPr id="2" name="Rectangle 1"/>
          <p:cNvSpPr/>
          <p:nvPr/>
        </p:nvSpPr>
        <p:spPr>
          <a:xfrm>
            <a:off x="2884261" y="5411263"/>
            <a:ext cx="3800015" cy="369332"/>
          </a:xfrm>
          <a:prstGeom prst="rect">
            <a:avLst/>
          </a:prstGeom>
        </p:spPr>
        <p:txBody>
          <a:bodyPr wrap="none">
            <a:spAutoFit/>
          </a:bodyPr>
          <a:lstStyle/>
          <a:p>
            <a:r>
              <a:rPr lang="en-US" dirty="0"/>
              <a:t>https://www.nps.gov/maca/index.htm</a:t>
            </a:r>
          </a:p>
        </p:txBody>
      </p:sp>
    </p:spTree>
    <p:extLst>
      <p:ext uri="{BB962C8B-B14F-4D97-AF65-F5344CB8AC3E}">
        <p14:creationId xmlns:p14="http://schemas.microsoft.com/office/powerpoint/2010/main" val="1878905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GB" dirty="0"/>
              <a:t>Nine species of cave-associated bats</a:t>
            </a:r>
          </a:p>
          <a:p>
            <a:r>
              <a:rPr lang="en-GB" dirty="0"/>
              <a:t>Two federally endangered</a:t>
            </a:r>
          </a:p>
          <a:p>
            <a:r>
              <a:rPr lang="en-GB" dirty="0"/>
              <a:t>White-nose syndrome (WNS)</a:t>
            </a:r>
          </a:p>
          <a:p>
            <a:r>
              <a:rPr lang="en-GB" dirty="0"/>
              <a:t>Cold-loving fungus, deadly to bats</a:t>
            </a:r>
          </a:p>
          <a:p>
            <a:r>
              <a:rPr lang="en-GB" dirty="0"/>
              <a:t>Visitors can carry on clothing and gear</a:t>
            </a:r>
          </a:p>
          <a:p>
            <a:r>
              <a:rPr lang="en-GB" dirty="0"/>
              <a:t>Detected in park in 2013</a:t>
            </a:r>
          </a:p>
          <a:p>
            <a:endParaRPr lang="en-GB" dirty="0"/>
          </a:p>
          <a:p>
            <a:endParaRPr lang="en-GB" dirty="0"/>
          </a:p>
          <a:p>
            <a:endParaRPr lang="en-GB" dirty="0"/>
          </a:p>
        </p:txBody>
      </p:sp>
      <p:sp>
        <p:nvSpPr>
          <p:cNvPr id="3" name="Title 2"/>
          <p:cNvSpPr>
            <a:spLocks noGrp="1"/>
          </p:cNvSpPr>
          <p:nvPr>
            <p:ph type="title"/>
          </p:nvPr>
        </p:nvSpPr>
        <p:spPr/>
        <p:txBody>
          <a:bodyPr/>
          <a:lstStyle/>
          <a:p>
            <a:r>
              <a:rPr lang="en-GB" dirty="0"/>
              <a:t>Bats of Mammoth Cave</a:t>
            </a:r>
          </a:p>
        </p:txBody>
      </p:sp>
    </p:spTree>
    <p:extLst>
      <p:ext uri="{BB962C8B-B14F-4D97-AF65-F5344CB8AC3E}">
        <p14:creationId xmlns:p14="http://schemas.microsoft.com/office/powerpoint/2010/main" val="4068802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GB" dirty="0"/>
              <a:t>Impacts to resources: </a:t>
            </a:r>
            <a:r>
              <a:rPr lang="en-US" dirty="0"/>
              <a:t>Wildlife</a:t>
            </a:r>
          </a:p>
          <a:p>
            <a:endParaRPr lang="en-US" dirty="0"/>
          </a:p>
          <a:p>
            <a:endParaRPr lang="en-GB" dirty="0"/>
          </a:p>
        </p:txBody>
      </p:sp>
      <p:sp>
        <p:nvSpPr>
          <p:cNvPr id="3" name="Title 2"/>
          <p:cNvSpPr>
            <a:spLocks noGrp="1"/>
          </p:cNvSpPr>
          <p:nvPr>
            <p:ph type="title"/>
          </p:nvPr>
        </p:nvSpPr>
        <p:spPr/>
        <p:txBody>
          <a:bodyPr/>
          <a:lstStyle/>
          <a:p>
            <a:r>
              <a:rPr lang="en-GB" dirty="0"/>
              <a:t>Problems</a:t>
            </a:r>
          </a:p>
        </p:txBody>
      </p:sp>
    </p:spTree>
    <p:extLst>
      <p:ext uri="{BB962C8B-B14F-4D97-AF65-F5344CB8AC3E}">
        <p14:creationId xmlns:p14="http://schemas.microsoft.com/office/powerpoint/2010/main" val="105051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GB" dirty="0"/>
              <a:t>Management strategies: Limit use, </a:t>
            </a:r>
            <a:r>
              <a:rPr lang="en-US" dirty="0"/>
              <a:t>reduce the impact of use</a:t>
            </a:r>
          </a:p>
          <a:p>
            <a:endParaRPr lang="en-GB" dirty="0"/>
          </a:p>
          <a:p>
            <a:r>
              <a:rPr lang="en-GB" dirty="0"/>
              <a:t>Management practices: </a:t>
            </a:r>
            <a:r>
              <a:rPr lang="en-US" dirty="0"/>
              <a:t>Facility development/site design/maintenance, rules/regulations, law enforcement</a:t>
            </a:r>
            <a:endParaRPr lang="en-GB" dirty="0"/>
          </a:p>
        </p:txBody>
      </p:sp>
      <p:sp>
        <p:nvSpPr>
          <p:cNvPr id="3" name="Title 2"/>
          <p:cNvSpPr>
            <a:spLocks noGrp="1"/>
          </p:cNvSpPr>
          <p:nvPr>
            <p:ph type="title"/>
          </p:nvPr>
        </p:nvSpPr>
        <p:spPr/>
        <p:txBody>
          <a:bodyPr/>
          <a:lstStyle/>
          <a:p>
            <a:r>
              <a:rPr lang="en-GB" dirty="0"/>
              <a:t>Strategies and Practices</a:t>
            </a:r>
          </a:p>
        </p:txBody>
      </p:sp>
    </p:spTree>
    <p:extLst>
      <p:ext uri="{BB962C8B-B14F-4D97-AF65-F5344CB8AC3E}">
        <p14:creationId xmlns:p14="http://schemas.microsoft.com/office/powerpoint/2010/main" val="1037319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GB" dirty="0"/>
              <a:t>Established in 1941</a:t>
            </a:r>
          </a:p>
          <a:p>
            <a:r>
              <a:rPr lang="en-GB" dirty="0"/>
              <a:t>South central Kentucky</a:t>
            </a:r>
          </a:p>
          <a:p>
            <a:r>
              <a:rPr lang="en-GB" dirty="0"/>
              <a:t>World’s longest known cave (400+ miles)</a:t>
            </a:r>
          </a:p>
          <a:p>
            <a:r>
              <a:rPr lang="en-GB" dirty="0"/>
              <a:t>World Heritage Site (1981)</a:t>
            </a:r>
          </a:p>
          <a:p>
            <a:r>
              <a:rPr lang="en-GB" dirty="0"/>
              <a:t>International Biosphere Reserve (1990)</a:t>
            </a:r>
          </a:p>
          <a:p>
            <a:r>
              <a:rPr lang="en-GB" dirty="0"/>
              <a:t>Karst topography, caverns and mineral formations, cave wildlife</a:t>
            </a:r>
          </a:p>
          <a:p>
            <a:endParaRPr lang="en-GB" dirty="0"/>
          </a:p>
        </p:txBody>
      </p:sp>
      <p:sp>
        <p:nvSpPr>
          <p:cNvPr id="3" name="Title 2"/>
          <p:cNvSpPr>
            <a:spLocks noGrp="1"/>
          </p:cNvSpPr>
          <p:nvPr>
            <p:ph type="title"/>
          </p:nvPr>
        </p:nvSpPr>
        <p:spPr/>
        <p:txBody>
          <a:bodyPr/>
          <a:lstStyle/>
          <a:p>
            <a:r>
              <a:rPr lang="en-GB" dirty="0"/>
              <a:t>Mammoth Cave National Park</a:t>
            </a:r>
          </a:p>
        </p:txBody>
      </p:sp>
    </p:spTree>
    <p:extLst>
      <p:ext uri="{BB962C8B-B14F-4D97-AF65-F5344CB8AC3E}">
        <p14:creationId xmlns:p14="http://schemas.microsoft.com/office/powerpoint/2010/main" val="3875592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GB" dirty="0"/>
          </a:p>
          <a:p>
            <a:r>
              <a:rPr lang="en-GB" dirty="0"/>
              <a:t>Gated closure of colonial bat roosting sites</a:t>
            </a:r>
          </a:p>
          <a:p>
            <a:endParaRPr lang="en-GB" dirty="0"/>
          </a:p>
          <a:p>
            <a:r>
              <a:rPr lang="en-GB" dirty="0"/>
              <a:t>White-Nose Syndrome Station</a:t>
            </a:r>
          </a:p>
          <a:p>
            <a:endParaRPr lang="en-GB" dirty="0"/>
          </a:p>
          <a:p>
            <a:r>
              <a:rPr lang="en-GB" dirty="0"/>
              <a:t>Bioremediation mats</a:t>
            </a:r>
          </a:p>
          <a:p>
            <a:endParaRPr lang="en-GB" dirty="0"/>
          </a:p>
        </p:txBody>
      </p:sp>
      <p:sp>
        <p:nvSpPr>
          <p:cNvPr id="3" name="Title 2"/>
          <p:cNvSpPr>
            <a:spLocks noGrp="1"/>
          </p:cNvSpPr>
          <p:nvPr>
            <p:ph type="title"/>
          </p:nvPr>
        </p:nvSpPr>
        <p:spPr>
          <a:xfrm>
            <a:off x="1189356" y="274638"/>
            <a:ext cx="7597805" cy="997743"/>
          </a:xfrm>
        </p:spPr>
        <p:txBody>
          <a:bodyPr/>
          <a:lstStyle/>
          <a:p>
            <a:r>
              <a:rPr lang="en-GB" dirty="0"/>
              <a:t>Facility Development/Site </a:t>
            </a:r>
            <a:r>
              <a:rPr lang="en-GB"/>
              <a:t>Design/Maintenance</a:t>
            </a:r>
            <a:endParaRPr lang="en-GB" dirty="0"/>
          </a:p>
        </p:txBody>
      </p:sp>
    </p:spTree>
    <p:extLst>
      <p:ext uri="{BB962C8B-B14F-4D97-AF65-F5344CB8AC3E}">
        <p14:creationId xmlns:p14="http://schemas.microsoft.com/office/powerpoint/2010/main" val="3193859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89355" y="1272381"/>
            <a:ext cx="7765073" cy="4459346"/>
          </a:xfrm>
        </p:spPr>
        <p:txBody>
          <a:bodyPr>
            <a:normAutofit fontScale="62500" lnSpcReduction="20000"/>
          </a:bodyPr>
          <a:lstStyle/>
          <a:p>
            <a:r>
              <a:rPr lang="en-GB" sz="4600" dirty="0"/>
              <a:t>Independent recreational caving prohibited</a:t>
            </a:r>
          </a:p>
          <a:p>
            <a:endParaRPr lang="en-GB" sz="4600" dirty="0"/>
          </a:p>
          <a:p>
            <a:r>
              <a:rPr lang="en-GB" sz="4600" dirty="0"/>
              <a:t>Clothing worn in other caves after 2005 not permitted</a:t>
            </a:r>
          </a:p>
          <a:p>
            <a:endParaRPr lang="en-GB" sz="4600" dirty="0"/>
          </a:p>
          <a:p>
            <a:r>
              <a:rPr lang="en-GB" sz="4600" dirty="0"/>
              <a:t>Wild cavers must wear gear provided by park</a:t>
            </a:r>
          </a:p>
          <a:p>
            <a:endParaRPr lang="en-GB" sz="4600" dirty="0"/>
          </a:p>
          <a:p>
            <a:r>
              <a:rPr lang="en-GB" sz="4600" dirty="0"/>
              <a:t>Bioremediation mat walk following tour required</a:t>
            </a:r>
          </a:p>
          <a:p>
            <a:endParaRPr lang="en-GB" sz="3600" dirty="0"/>
          </a:p>
          <a:p>
            <a:endParaRPr lang="en-GB" dirty="0"/>
          </a:p>
          <a:p>
            <a:r>
              <a:rPr lang="en-GB" dirty="0"/>
              <a:t> </a:t>
            </a:r>
          </a:p>
        </p:txBody>
      </p:sp>
      <p:sp>
        <p:nvSpPr>
          <p:cNvPr id="3" name="Title 2"/>
          <p:cNvSpPr>
            <a:spLocks noGrp="1"/>
          </p:cNvSpPr>
          <p:nvPr>
            <p:ph type="title"/>
          </p:nvPr>
        </p:nvSpPr>
        <p:spPr/>
        <p:txBody>
          <a:bodyPr/>
          <a:lstStyle/>
          <a:p>
            <a:r>
              <a:rPr lang="en-GB" dirty="0"/>
              <a:t>Rules/Regulations</a:t>
            </a:r>
          </a:p>
        </p:txBody>
      </p:sp>
    </p:spTree>
    <p:extLst>
      <p:ext uri="{BB962C8B-B14F-4D97-AF65-F5344CB8AC3E}">
        <p14:creationId xmlns:p14="http://schemas.microsoft.com/office/powerpoint/2010/main" val="815483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Law Enforcement</a:t>
            </a:r>
          </a:p>
        </p:txBody>
      </p:sp>
      <p:sp>
        <p:nvSpPr>
          <p:cNvPr id="5" name="Content Placeholder 4"/>
          <p:cNvSpPr>
            <a:spLocks noGrp="1"/>
          </p:cNvSpPr>
          <p:nvPr>
            <p:ph sz="quarter" idx="13"/>
          </p:nvPr>
        </p:nvSpPr>
        <p:spPr/>
        <p:txBody>
          <a:bodyPr>
            <a:normAutofit/>
          </a:bodyPr>
          <a:lstStyle/>
          <a:p>
            <a:r>
              <a:rPr lang="en-GB" dirty="0"/>
              <a:t>Monitor and enforce cave closures</a:t>
            </a:r>
          </a:p>
          <a:p>
            <a:endParaRPr lang="en-GB" dirty="0"/>
          </a:p>
          <a:p>
            <a:r>
              <a:rPr lang="en-GB" dirty="0"/>
              <a:t>Intercept visitors carrying private caving gear</a:t>
            </a:r>
          </a:p>
          <a:p>
            <a:endParaRPr lang="en-GB" dirty="0"/>
          </a:p>
          <a:p>
            <a:endParaRPr lang="en-GB" dirty="0"/>
          </a:p>
          <a:p>
            <a:endParaRPr lang="en-US" dirty="0"/>
          </a:p>
          <a:p>
            <a:endParaRPr lang="en-US" dirty="0"/>
          </a:p>
        </p:txBody>
      </p:sp>
    </p:spTree>
    <p:extLst>
      <p:ext uri="{BB962C8B-B14F-4D97-AF65-F5344CB8AC3E}">
        <p14:creationId xmlns:p14="http://schemas.microsoft.com/office/powerpoint/2010/main" val="3732993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89356" y="1272381"/>
            <a:ext cx="7196137" cy="2107633"/>
          </a:xfrm>
        </p:spPr>
        <p:txBody>
          <a:bodyPr/>
          <a:lstStyle/>
          <a:p>
            <a:r>
              <a:rPr lang="en-US" dirty="0">
                <a:hlinkClick r:id="rId2"/>
              </a:rPr>
              <a:t>Bats in Crisis: Introduction </a:t>
            </a:r>
            <a:r>
              <a:rPr lang="en-US" dirty="0"/>
              <a:t>(4:24)</a:t>
            </a:r>
          </a:p>
          <a:p>
            <a:endParaRPr lang="en-US" dirty="0"/>
          </a:p>
          <a:p>
            <a:r>
              <a:rPr lang="en-US" dirty="0">
                <a:hlinkClick r:id="rId3"/>
              </a:rPr>
              <a:t>Bats in Crisis: Response </a:t>
            </a:r>
            <a:r>
              <a:rPr lang="en-US" dirty="0"/>
              <a:t>(6:18)</a:t>
            </a:r>
          </a:p>
        </p:txBody>
      </p:sp>
      <p:sp>
        <p:nvSpPr>
          <p:cNvPr id="3" name="Title 2"/>
          <p:cNvSpPr>
            <a:spLocks noGrp="1"/>
          </p:cNvSpPr>
          <p:nvPr>
            <p:ph type="title"/>
          </p:nvPr>
        </p:nvSpPr>
        <p:spPr/>
        <p:txBody>
          <a:bodyPr/>
          <a:lstStyle/>
          <a:p>
            <a:r>
              <a:rPr lang="en-US" dirty="0"/>
              <a:t>Video</a:t>
            </a:r>
          </a:p>
        </p:txBody>
      </p:sp>
      <p:sp>
        <p:nvSpPr>
          <p:cNvPr id="5" name="Rectangle 4"/>
          <p:cNvSpPr/>
          <p:nvPr/>
        </p:nvSpPr>
        <p:spPr>
          <a:xfrm>
            <a:off x="1189356" y="1791934"/>
            <a:ext cx="5070021" cy="369332"/>
          </a:xfrm>
          <a:prstGeom prst="rect">
            <a:avLst/>
          </a:prstGeom>
        </p:spPr>
        <p:txBody>
          <a:bodyPr wrap="square">
            <a:spAutoFit/>
          </a:bodyPr>
          <a:lstStyle/>
          <a:p>
            <a:r>
              <a:rPr lang="en-US" dirty="0"/>
              <a:t>https://www.youtube.com/watch?v=BzA2b92cWg4</a:t>
            </a:r>
          </a:p>
        </p:txBody>
      </p:sp>
      <p:sp>
        <p:nvSpPr>
          <p:cNvPr id="6" name="Rectangle 5"/>
          <p:cNvSpPr/>
          <p:nvPr/>
        </p:nvSpPr>
        <p:spPr>
          <a:xfrm>
            <a:off x="1189356" y="3010682"/>
            <a:ext cx="4988379" cy="369332"/>
          </a:xfrm>
          <a:prstGeom prst="rect">
            <a:avLst/>
          </a:prstGeom>
        </p:spPr>
        <p:txBody>
          <a:bodyPr wrap="square">
            <a:spAutoFit/>
          </a:bodyPr>
          <a:lstStyle/>
          <a:p>
            <a:r>
              <a:rPr lang="en-US" dirty="0"/>
              <a:t>https://www.youtube.com/watch?v=QtqoR8anAA0</a:t>
            </a:r>
          </a:p>
        </p:txBody>
      </p:sp>
    </p:spTree>
    <p:extLst>
      <p:ext uri="{BB962C8B-B14F-4D97-AF65-F5344CB8AC3E}">
        <p14:creationId xmlns:p14="http://schemas.microsoft.com/office/powerpoint/2010/main" val="636022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Tree>
    <p:extLst>
      <p:ext uri="{BB962C8B-B14F-4D97-AF65-F5344CB8AC3E}">
        <p14:creationId xmlns:p14="http://schemas.microsoft.com/office/powerpoint/2010/main" val="3878711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3189"/>
          <a:stretch/>
        </p:blipFill>
        <p:spPr>
          <a:xfrm>
            <a:off x="432224" y="0"/>
            <a:ext cx="8279552" cy="5754029"/>
          </a:xfrm>
          <a:prstGeom prst="rect">
            <a:avLst/>
          </a:prstGeom>
        </p:spPr>
      </p:pic>
    </p:spTree>
    <p:extLst>
      <p:ext uri="{BB962C8B-B14F-4D97-AF65-F5344CB8AC3E}">
        <p14:creationId xmlns:p14="http://schemas.microsoft.com/office/powerpoint/2010/main" val="443474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6349" y="289931"/>
            <a:ext cx="4663440" cy="54864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601" y="289931"/>
            <a:ext cx="3655314" cy="5486400"/>
          </a:xfrm>
          <a:prstGeom prst="rect">
            <a:avLst/>
          </a:prstGeom>
        </p:spPr>
      </p:pic>
    </p:spTree>
    <p:extLst>
      <p:ext uri="{BB962C8B-B14F-4D97-AF65-F5344CB8AC3E}">
        <p14:creationId xmlns:p14="http://schemas.microsoft.com/office/powerpoint/2010/main" val="329571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pic>
        <p:nvPicPr>
          <p:cNvPr id="3" name="Picture 2"/>
          <p:cNvPicPr>
            <a:picLocks noChangeAspect="1"/>
          </p:cNvPicPr>
          <p:nvPr/>
        </p:nvPicPr>
        <p:blipFill>
          <a:blip r:embed="rId3"/>
          <a:stretch>
            <a:fillRect/>
          </a:stretch>
        </p:blipFill>
        <p:spPr>
          <a:xfrm>
            <a:off x="454627" y="284356"/>
            <a:ext cx="8234747" cy="5486400"/>
          </a:xfrm>
          <a:prstGeom prst="rect">
            <a:avLst/>
          </a:prstGeom>
        </p:spPr>
      </p:pic>
    </p:spTree>
    <p:extLst>
      <p:ext uri="{BB962C8B-B14F-4D97-AF65-F5344CB8AC3E}">
        <p14:creationId xmlns:p14="http://schemas.microsoft.com/office/powerpoint/2010/main" val="2631542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0" y="274638"/>
            <a:ext cx="7315200" cy="5486400"/>
          </a:xfrm>
          <a:prstGeom prst="rect">
            <a:avLst/>
          </a:prstGeom>
        </p:spPr>
      </p:pic>
    </p:spTree>
    <p:extLst>
      <p:ext uri="{BB962C8B-B14F-4D97-AF65-F5344CB8AC3E}">
        <p14:creationId xmlns:p14="http://schemas.microsoft.com/office/powerpoint/2010/main" val="3995781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35758" y="232317"/>
            <a:ext cx="4114800" cy="548640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114" y="232317"/>
            <a:ext cx="3655314" cy="5486400"/>
          </a:xfrm>
          <a:prstGeom prst="rect">
            <a:avLst/>
          </a:prstGeom>
        </p:spPr>
      </p:pic>
    </p:spTree>
    <p:extLst>
      <p:ext uri="{BB962C8B-B14F-4D97-AF65-F5344CB8AC3E}">
        <p14:creationId xmlns:p14="http://schemas.microsoft.com/office/powerpoint/2010/main" val="3544891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232317"/>
            <a:ext cx="5486400" cy="5486400"/>
          </a:xfrm>
          <a:prstGeom prst="rect">
            <a:avLst/>
          </a:prstGeom>
        </p:spPr>
      </p:pic>
    </p:spTree>
    <p:extLst>
      <p:ext uri="{BB962C8B-B14F-4D97-AF65-F5344CB8AC3E}">
        <p14:creationId xmlns:p14="http://schemas.microsoft.com/office/powerpoint/2010/main" val="4107668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243468"/>
            <a:ext cx="5486400" cy="5486400"/>
          </a:xfrm>
          <a:prstGeom prst="rect">
            <a:avLst/>
          </a:prstGeom>
        </p:spPr>
      </p:pic>
    </p:spTree>
    <p:extLst>
      <p:ext uri="{BB962C8B-B14F-4D97-AF65-F5344CB8AC3E}">
        <p14:creationId xmlns:p14="http://schemas.microsoft.com/office/powerpoint/2010/main" val="427047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SBN xmlns="0b29e85d-e4df-4a6d-ba7c-01bf11944fc3" xsi:nil="true"/>
    <p52d2a15856145b6a82e28472153071d xmlns="0b29e85d-e4df-4a6d-ba7c-01bf11944fc3">
      <Terms xmlns="http://schemas.microsoft.com/office/infopath/2007/PartnerControls"/>
    </p52d2a15856145b6a82e28472153071d>
    <Year xmlns="0b29e85d-e4df-4a6d-ba7c-01bf11944fc3">2016</Year>
    <TaxCatchAll xmlns="0b29e85d-e4df-4a6d-ba7c-01bf11944fc3"/>
    <_dlc_DocId xmlns="d07fce95-64a3-45e0-8e78-c550b935440d">EDRFEEQ4MS6M-13-11705</_dlc_DocId>
    <_dlc_DocIdUrl xmlns="d07fce95-64a3-45e0-8e78-c550b935440d">
      <Url>http://teams.cabi.org/function/editorial/books/_layouts/15/DocIdRedir.aspx?ID=EDRFEEQ4MS6M-13-11705</Url>
      <Description>EDRFEEQ4MS6M-13-11705</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CABI Publishing Document" ma:contentTypeID="0x010100B73AEB2BC9FE5343B1F3C335A1578D9438003995077E1015F040B0E24329BE275DF3" ma:contentTypeVersion="30" ma:contentTypeDescription="" ma:contentTypeScope="" ma:versionID="84f8fbb6dd0edb19f89ee4d2dd668f2e">
  <xsd:schema xmlns:xsd="http://www.w3.org/2001/XMLSchema" xmlns:xs="http://www.w3.org/2001/XMLSchema" xmlns:p="http://schemas.microsoft.com/office/2006/metadata/properties" xmlns:ns2="d07fce95-64a3-45e0-8e78-c550b935440d" xmlns:ns3="0b29e85d-e4df-4a6d-ba7c-01bf11944fc3" targetNamespace="http://schemas.microsoft.com/office/2006/metadata/properties" ma:root="true" ma:fieldsID="3280aa6ace604f9c4c48e98b9d77b7a1" ns2:_="" ns3:_="">
    <xsd:import namespace="d07fce95-64a3-45e0-8e78-c550b935440d"/>
    <xsd:import namespace="0b29e85d-e4df-4a6d-ba7c-01bf11944fc3"/>
    <xsd:element name="properties">
      <xsd:complexType>
        <xsd:sequence>
          <xsd:element name="documentManagement">
            <xsd:complexType>
              <xsd:all>
                <xsd:element ref="ns2:_dlc_DocId" minOccurs="0"/>
                <xsd:element ref="ns2:_dlc_DocIdUrl" minOccurs="0"/>
                <xsd:element ref="ns2:_dlc_DocIdPersistId" minOccurs="0"/>
                <xsd:element ref="ns3:TaxCatchAll" minOccurs="0"/>
                <xsd:element ref="ns3:Year" minOccurs="0"/>
                <xsd:element ref="ns3:TaxCatchAllLabel" minOccurs="0"/>
                <xsd:element ref="ns3:ISBN" minOccurs="0"/>
                <xsd:element ref="ns3:p52d2a15856145b6a82e28472153071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7fce95-64a3-45e0-8e78-c550b935440d"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b29e85d-e4df-4a6d-ba7c-01bf11944fc3" elementFormDefault="qualified">
    <xsd:import namespace="http://schemas.microsoft.com/office/2006/documentManagement/types"/>
    <xsd:import namespace="http://schemas.microsoft.com/office/infopath/2007/PartnerControls"/>
    <xsd:element name="TaxCatchAll" ma:index="7" nillable="true" ma:displayName="Taxonomy Catch All Column" ma:description="" ma:hidden="true" ma:list="{d20632ca-f775-4fe3-b87f-f592633c52d2}" ma:internalName="TaxCatchAll" ma:showField="CatchAllData" ma:web="f296afe4-7d45-40e4-b546-6287d241965f">
      <xsd:complexType>
        <xsd:complexContent>
          <xsd:extension base="dms:MultiChoiceLookup">
            <xsd:sequence>
              <xsd:element name="Value" type="dms:Lookup" maxOccurs="unbounded" minOccurs="0" nillable="true"/>
            </xsd:sequence>
          </xsd:extension>
        </xsd:complexContent>
      </xsd:complexType>
    </xsd:element>
    <xsd:element name="Year" ma:index="8" nillable="true" ma:displayName="Year" ma:format="Dropdown" ma:internalName="Year">
      <xsd:simpleType>
        <xsd:restriction base="dms:Choice">
          <xsd:enumeration value="2010"/>
          <xsd:enumeration value="2011"/>
          <xsd:enumeration value="2012"/>
          <xsd:enumeration value="2013"/>
          <xsd:enumeration value="2014"/>
          <xsd:enumeration value="2015"/>
          <xsd:enumeration value="2016"/>
          <xsd:enumeration value="2017"/>
        </xsd:restriction>
      </xsd:simpleType>
    </xsd:element>
    <xsd:element name="TaxCatchAllLabel" ma:index="9" nillable="true" ma:displayName="Taxonomy Catch All Column1" ma:description="" ma:hidden="true" ma:list="{d20632ca-f775-4fe3-b87f-f592633c52d2}" ma:internalName="TaxCatchAllLabel" ma:readOnly="true" ma:showField="CatchAllDataLabel" ma:web="f296afe4-7d45-40e4-b546-6287d241965f">
      <xsd:complexType>
        <xsd:complexContent>
          <xsd:extension base="dms:MultiChoiceLookup">
            <xsd:sequence>
              <xsd:element name="Value" type="dms:Lookup" maxOccurs="unbounded" minOccurs="0" nillable="true"/>
            </xsd:sequence>
          </xsd:extension>
        </xsd:complexContent>
      </xsd:complexType>
    </xsd:element>
    <xsd:element name="ISBN" ma:index="10" nillable="true" ma:displayName="ISBN" ma:internalName="ISBN" ma:readOnly="false">
      <xsd:simpleType>
        <xsd:restriction base="dms:Text">
          <xsd:maxLength value="255"/>
        </xsd:restriction>
      </xsd:simpleType>
    </xsd:element>
    <xsd:element name="p52d2a15856145b6a82e28472153071d" ma:index="11" nillable="true" ma:taxonomy="true" ma:internalName="p52d2a15856145b6a82e28472153071d" ma:taxonomyFieldName="PublishingDocType" ma:displayName="Book Project Doc Type" ma:default="" ma:fieldId="{952d2a15-8561-45b6-a82e-28472153071d}" ma:sspId="d8dd7c1c-4333-446f-aac1-2085e198f311" ma:termSetId="7ee2d5cf-4748-4b50-b9ae-598449825a5b" ma:anchorId="57dac553-970f-4487-b972-f5cd8d3241ce"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3" ma:displayName="Author"/>
        <xsd:element ref="dcterms:created" minOccurs="0" maxOccurs="1"/>
        <xsd:element ref="dc:identifier" minOccurs="0" maxOccurs="1"/>
        <xsd:element name="contentType" minOccurs="0" maxOccurs="1" type="xsd:string" ma:index="1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d8dd7c1c-4333-446f-aac1-2085e198f311" ContentTypeId="0x010100B73AEB2BC9FE5343B1F3C335A1578D9438" PreviousValue="false"/>
</file>

<file path=customXml/itemProps1.xml><?xml version="1.0" encoding="utf-8"?>
<ds:datastoreItem xmlns:ds="http://schemas.openxmlformats.org/officeDocument/2006/customXml" ds:itemID="{9BFE1F17-E9DA-4F49-AEA7-91821E4640F1}">
  <ds:schemaRefs>
    <ds:schemaRef ds:uri="http://schemas.microsoft.com/sharepoint/events"/>
  </ds:schemaRefs>
</ds:datastoreItem>
</file>

<file path=customXml/itemProps2.xml><?xml version="1.0" encoding="utf-8"?>
<ds:datastoreItem xmlns:ds="http://schemas.openxmlformats.org/officeDocument/2006/customXml" ds:itemID="{2856268C-66FF-45B5-8B74-F56EDECDDBB9}">
  <ds:schemaRefs>
    <ds:schemaRef ds:uri="http://schemas.microsoft.com/sharepoint/v3/contenttype/forms"/>
  </ds:schemaRefs>
</ds:datastoreItem>
</file>

<file path=customXml/itemProps3.xml><?xml version="1.0" encoding="utf-8"?>
<ds:datastoreItem xmlns:ds="http://schemas.openxmlformats.org/officeDocument/2006/customXml" ds:itemID="{61CCA640-930D-40CB-90E6-83585633B98F}">
  <ds:schemaRefs>
    <ds:schemaRef ds:uri="http://www.w3.org/XML/1998/namespace"/>
    <ds:schemaRef ds:uri="http://purl.org/dc/elements/1.1/"/>
    <ds:schemaRef ds:uri="0b29e85d-e4df-4a6d-ba7c-01bf11944fc3"/>
    <ds:schemaRef ds:uri="http://purl.org/dc/terms/"/>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d07fce95-64a3-45e0-8e78-c550b935440d"/>
    <ds:schemaRef ds:uri="http://schemas.microsoft.com/office/2006/metadata/properties"/>
  </ds:schemaRefs>
</ds:datastoreItem>
</file>

<file path=customXml/itemProps4.xml><?xml version="1.0" encoding="utf-8"?>
<ds:datastoreItem xmlns:ds="http://schemas.openxmlformats.org/officeDocument/2006/customXml" ds:itemID="{CDA3B108-B990-4CC3-90DA-A63E2DCF45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7fce95-64a3-45e0-8e78-c550b935440d"/>
    <ds:schemaRef ds:uri="0b29e85d-e4df-4a6d-ba7c-01bf11944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A09D32EB-CBA0-48A3-A7FA-AC73987F3CAE}">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610</TotalTime>
  <Words>274</Words>
  <Application>Microsoft Office PowerPoint</Application>
  <PresentationFormat>On-screen Show (4:3)</PresentationFormat>
  <Paragraphs>65</Paragraphs>
  <Slides>24</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Saving Bats at Mammoth Cave </vt:lpstr>
      <vt:lpstr>Mammoth Cave National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Mammoth Cave National Park</vt:lpstr>
      <vt:lpstr>Bats of Mammoth Cave</vt:lpstr>
      <vt:lpstr>Problems</vt:lpstr>
      <vt:lpstr>Strategies and Practices</vt:lpstr>
      <vt:lpstr>Facility Development/Site Design/Maintenance</vt:lpstr>
      <vt:lpstr>Rules/Regulations</vt:lpstr>
      <vt:lpstr>Law Enforcement</vt:lpstr>
      <vt:lpstr>Video</vt:lpstr>
      <vt:lpstr>PowerPoint Presentation</vt:lpstr>
    </vt:vector>
  </TitlesOfParts>
  <Company>CABI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Manning</dc:creator>
  <cp:lastModifiedBy>Leigh-Ann Bard</cp:lastModifiedBy>
  <cp:revision>61</cp:revision>
  <dcterms:created xsi:type="dcterms:W3CDTF">2014-12-08T12:01:41Z</dcterms:created>
  <dcterms:modified xsi:type="dcterms:W3CDTF">2019-07-30T14:29:35Z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0x010100B73AEB2BC9FE5343B1F3C335A1578D9438003995077E1015F040B0E24329BE275DF3</vt:lpwstr>
  </property>
  <property fmtid="{D5CDD505-2E9C-101B-9397-08002B2CF9AE}" pid="3" name="PublishingDocType">
    <vt:lpwstr/>
  </property>
  <property fmtid="{D5CDD505-2E9C-101B-9397-08002B2CF9AE}" pid="4" name="_dlc_DocIdItemGuid">
    <vt:lpwstr>d9ab6b8d-4e69-40da-8a6a-8966830b36ed</vt:lpwstr>
  </property>
</Properties>
</file>