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7"/>
  </p:notesMasterIdLst>
  <p:sldIdLst>
    <p:sldId id="263" r:id="rId7"/>
    <p:sldId id="266" r:id="rId8"/>
    <p:sldId id="286" r:id="rId9"/>
    <p:sldId id="300" r:id="rId10"/>
    <p:sldId id="310" r:id="rId11"/>
    <p:sldId id="321" r:id="rId12"/>
    <p:sldId id="320" r:id="rId13"/>
    <p:sldId id="311" r:id="rId14"/>
    <p:sldId id="312" r:id="rId15"/>
    <p:sldId id="313" r:id="rId16"/>
    <p:sldId id="314" r:id="rId17"/>
    <p:sldId id="315" r:id="rId18"/>
    <p:sldId id="316" r:id="rId19"/>
    <p:sldId id="317" r:id="rId20"/>
    <p:sldId id="284" r:id="rId21"/>
    <p:sldId id="288" r:id="rId22"/>
    <p:sldId id="289" r:id="rId23"/>
    <p:sldId id="322" r:id="rId24"/>
    <p:sldId id="323" r:id="rId25"/>
    <p:sldId id="324" r:id="rId26"/>
    <p:sldId id="325" r:id="rId27"/>
    <p:sldId id="327" r:id="rId28"/>
    <p:sldId id="290" r:id="rId29"/>
    <p:sldId id="293" r:id="rId30"/>
    <p:sldId id="294" r:id="rId31"/>
    <p:sldId id="309" r:id="rId32"/>
    <p:sldId id="295" r:id="rId33"/>
    <p:sldId id="326" r:id="rId34"/>
    <p:sldId id="296" r:id="rId35"/>
    <p:sldId id="27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750"/>
    <a:srgbClr val="ECEBE7"/>
    <a:srgbClr val="607C2F"/>
    <a:srgbClr val="607C5E"/>
    <a:srgbClr val="49662C"/>
    <a:srgbClr val="478E06"/>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52" autoAdjust="0"/>
    <p:restoredTop sz="94586" autoAdjust="0"/>
  </p:normalViewPr>
  <p:slideViewPr>
    <p:cSldViewPr snapToGrid="0" snapToObjects="1">
      <p:cViewPr varScale="1">
        <p:scale>
          <a:sx n="72" d="100"/>
          <a:sy n="72" d="100"/>
        </p:scale>
        <p:origin x="948" y="72"/>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EA0CE-37A6-4C3C-A158-8D508D3276B4}" type="datetimeFigureOut">
              <a:rPr lang="en-US" smtClean="0"/>
              <a:t>7/30/2019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BC256-5F45-4D98-94A5-0F94A4AC792D}" type="slidenum">
              <a:rPr lang="en-US" smtClean="0"/>
              <a:t>‹#›</a:t>
            </a:fld>
            <a:endParaRPr lang="en-US"/>
          </a:p>
        </p:txBody>
      </p:sp>
    </p:spTree>
    <p:extLst>
      <p:ext uri="{BB962C8B-B14F-4D97-AF65-F5344CB8AC3E}">
        <p14:creationId xmlns:p14="http://schemas.microsoft.com/office/powerpoint/2010/main" val="385919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maps</a:t>
            </a:r>
          </a:p>
        </p:txBody>
      </p:sp>
      <p:sp>
        <p:nvSpPr>
          <p:cNvPr id="4" name="Slide Number Placeholder 3"/>
          <p:cNvSpPr>
            <a:spLocks noGrp="1"/>
          </p:cNvSpPr>
          <p:nvPr>
            <p:ph type="sldNum" sz="quarter" idx="10"/>
          </p:nvPr>
        </p:nvSpPr>
        <p:spPr/>
        <p:txBody>
          <a:bodyPr/>
          <a:lstStyle/>
          <a:p>
            <a:fld id="{025BC256-5F45-4D98-94A5-0F94A4AC792D}" type="slidenum">
              <a:rPr lang="en-US" smtClean="0"/>
              <a:t>3</a:t>
            </a:fld>
            <a:endParaRPr lang="en-US"/>
          </a:p>
        </p:txBody>
      </p:sp>
    </p:spTree>
    <p:extLst>
      <p:ext uri="{BB962C8B-B14F-4D97-AF65-F5344CB8AC3E}">
        <p14:creationId xmlns:p14="http://schemas.microsoft.com/office/powerpoint/2010/main" val="31124771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4152900"/>
          </a:xfrm>
          <a:prstGeom prst="rect">
            <a:avLst/>
          </a:prstGeom>
        </p:spPr>
      </p:pic>
      <p:sp>
        <p:nvSpPr>
          <p:cNvPr id="37" name="Rectangle 36"/>
          <p:cNvSpPr/>
          <p:nvPr userDrawn="1"/>
        </p:nvSpPr>
        <p:spPr>
          <a:xfrm>
            <a:off x="0" y="4152900"/>
            <a:ext cx="9144000" cy="2705100"/>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CEBE7"/>
              </a:solidFill>
            </a:endParaRPr>
          </a:p>
        </p:txBody>
      </p:sp>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42" name="Title 41"/>
          <p:cNvSpPr>
            <a:spLocks noGrp="1"/>
          </p:cNvSpPr>
          <p:nvPr>
            <p:ph type="title" hasCustomPrompt="1"/>
          </p:nvPr>
        </p:nvSpPr>
        <p:spPr>
          <a:xfrm>
            <a:off x="685800" y="4453030"/>
            <a:ext cx="7772400" cy="991419"/>
          </a:xfrm>
        </p:spPr>
        <p:txBody>
          <a:bodyPr anchor="t">
            <a:noAutofit/>
          </a:bodyPr>
          <a:lstStyle>
            <a:lvl1pPr algn="l">
              <a:defRPr sz="4600" b="0" baseline="30000">
                <a:solidFill>
                  <a:schemeClr val="bg1"/>
                </a:solidFill>
                <a:latin typeface="Arial" pitchFamily="34" charset="0"/>
                <a:cs typeface="Arial" pitchFamily="34" charset="0"/>
              </a:defRPr>
            </a:lvl1pPr>
          </a:lstStyle>
          <a:p>
            <a:r>
              <a:rPr lang="en-US" dirty="0"/>
              <a:t>Managing Outdoor Recreation: </a:t>
            </a:r>
            <a:br>
              <a:rPr lang="en-US" dirty="0"/>
            </a:br>
            <a:r>
              <a:rPr lang="en-US" dirty="0"/>
              <a:t>Case Studies in National Parks, 2nd Edition</a:t>
            </a:r>
            <a:endParaRPr lang="en-GB" dirty="0"/>
          </a:p>
        </p:txBody>
      </p:sp>
      <p:sp>
        <p:nvSpPr>
          <p:cNvPr id="48" name="Subtitle 2"/>
          <p:cNvSpPr>
            <a:spLocks noGrp="1"/>
          </p:cNvSpPr>
          <p:nvPr>
            <p:ph type="subTitle" idx="1" hasCustomPrompt="1"/>
          </p:nvPr>
        </p:nvSpPr>
        <p:spPr>
          <a:xfrm>
            <a:off x="685800" y="5455920"/>
            <a:ext cx="7741920" cy="855358"/>
          </a:xfrm>
        </p:spPr>
        <p:txBody>
          <a:bodyPr>
            <a:normAutofit/>
          </a:bodyPr>
          <a:lstStyle>
            <a:lvl1pPr marL="0" indent="0" algn="l">
              <a:buNone/>
              <a:defRPr sz="1800" b="1">
                <a:solidFill>
                  <a:srgbClr val="93CDD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Robert Manning, Laura Anderson and Peter </a:t>
            </a:r>
            <a:r>
              <a:rPr lang="en-GB" dirty="0" err="1"/>
              <a:t>Pettengill</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alphaModFix amt="24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4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hasCustomPrompt="1"/>
          </p:nvPr>
        </p:nvSpPr>
        <p:spPr>
          <a:xfrm>
            <a:off x="1189357" y="1272381"/>
            <a:ext cx="3382644" cy="4313237"/>
          </a:xfrm>
        </p:spPr>
        <p:txBody>
          <a:bodyPr>
            <a:normAutofit/>
          </a:bodyPr>
          <a:lstStyle>
            <a:lvl1pPr marL="0" indent="0">
              <a:buNone/>
              <a:defRPr sz="2200"/>
            </a:lvl1pPr>
          </a:lstStyle>
          <a:p>
            <a:r>
              <a:rPr lang="en-GB" dirty="0"/>
              <a:t>Text here, block or bullets. text here, block or bullets. text here, block or bullets. text here, block or bullets. text here, block or bullets. text here, block or bullets. text here, block or bullets. </a:t>
            </a:r>
          </a:p>
        </p:txBody>
      </p:sp>
      <p:sp>
        <p:nvSpPr>
          <p:cNvPr id="12" name="Title Placeholder 1"/>
          <p:cNvSpPr>
            <a:spLocks noGrp="1"/>
          </p:cNvSpPr>
          <p:nvPr>
            <p:ph type="title" hasCustomPrompt="1"/>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a:t>Title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aphicFrame>
        <p:nvGraphicFramePr>
          <p:cNvPr id="14" name="Content Placeholder 5"/>
          <p:cNvGraphicFramePr>
            <a:graphicFrameLocks/>
          </p:cNvGraphicFramePr>
          <p:nvPr userDrawn="1">
            <p:extLst>
              <p:ext uri="{D42A27DB-BD31-4B8C-83A1-F6EECF244321}">
                <p14:modId xmlns:p14="http://schemas.microsoft.com/office/powerpoint/2010/main" val="779560563"/>
              </p:ext>
            </p:extLst>
          </p:nvPr>
        </p:nvGraphicFramePr>
        <p:xfrm>
          <a:off x="4490826" y="1271588"/>
          <a:ext cx="3894665" cy="3708400"/>
        </p:xfrm>
        <a:graphic>
          <a:graphicData uri="http://schemas.openxmlformats.org/drawingml/2006/table">
            <a:tbl>
              <a:tblPr firstRow="1" bandRow="1">
                <a:tableStyleId>{5C22544A-7EE6-4342-B048-85BDC9FD1C3A}</a:tableStyleId>
              </a:tblPr>
              <a:tblGrid>
                <a:gridCol w="778933">
                  <a:extLst>
                    <a:ext uri="{9D8B030D-6E8A-4147-A177-3AD203B41FA5}">
                      <a16:colId xmlns:a16="http://schemas.microsoft.com/office/drawing/2014/main" val="20000"/>
                    </a:ext>
                  </a:extLst>
                </a:gridCol>
                <a:gridCol w="778933">
                  <a:extLst>
                    <a:ext uri="{9D8B030D-6E8A-4147-A177-3AD203B41FA5}">
                      <a16:colId xmlns:a16="http://schemas.microsoft.com/office/drawing/2014/main" val="20001"/>
                    </a:ext>
                  </a:extLst>
                </a:gridCol>
                <a:gridCol w="778933">
                  <a:extLst>
                    <a:ext uri="{9D8B030D-6E8A-4147-A177-3AD203B41FA5}">
                      <a16:colId xmlns:a16="http://schemas.microsoft.com/office/drawing/2014/main" val="20002"/>
                    </a:ext>
                  </a:extLst>
                </a:gridCol>
                <a:gridCol w="778933">
                  <a:extLst>
                    <a:ext uri="{9D8B030D-6E8A-4147-A177-3AD203B41FA5}">
                      <a16:colId xmlns:a16="http://schemas.microsoft.com/office/drawing/2014/main" val="20003"/>
                    </a:ext>
                  </a:extLst>
                </a:gridCol>
                <a:gridCol w="778933">
                  <a:extLst>
                    <a:ext uri="{9D8B030D-6E8A-4147-A177-3AD203B41FA5}">
                      <a16:colId xmlns:a16="http://schemas.microsoft.com/office/drawing/2014/main" val="20004"/>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3"/>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0004"/>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5"/>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6"/>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0007"/>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8"/>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9"/>
                  </a:ext>
                </a:extLst>
              </a:tr>
            </a:tbl>
          </a:graphicData>
        </a:graphic>
      </p:graphicFrame>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890910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9144000" cy="5768258"/>
          </a:xfrm>
          <a:prstGeom prst="rect">
            <a:avLst/>
          </a:prstGeom>
        </p:spPr>
      </p:pic>
      <p:sp>
        <p:nvSpPr>
          <p:cNvPr id="9" name="Rectangle 8"/>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ln>
                  <a:noFill/>
                </a:ln>
                <a:solidFill>
                  <a:schemeClr val="bg1"/>
                </a:solidFill>
              </a:defRPr>
            </a:lvl1pPr>
          </a:lstStyle>
          <a:p>
            <a:r>
              <a:rPr lang="en-GB" dirty="0"/>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ln>
                  <a:noFill/>
                </a:ln>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31636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4160520"/>
          </a:xfrm>
          <a:prstGeom prst="rect">
            <a:avLst/>
          </a:prstGeom>
        </p:spPr>
      </p:pic>
      <p:sp>
        <p:nvSpPr>
          <p:cNvPr id="8" name="Rectangle 7"/>
          <p:cNvSpPr/>
          <p:nvPr userDrawn="1"/>
        </p:nvSpPr>
        <p:spPr>
          <a:xfrm>
            <a:off x="0" y="4160520"/>
            <a:ext cx="9144000" cy="2697480"/>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hasCustomPrompt="1"/>
          </p:nvPr>
        </p:nvSpPr>
        <p:spPr>
          <a:xfrm>
            <a:off x="571084" y="4401573"/>
            <a:ext cx="7772400" cy="675967"/>
          </a:xfrm>
        </p:spPr>
        <p:txBody>
          <a:bodyPr>
            <a:noAutofit/>
          </a:bodyPr>
          <a:lstStyle>
            <a:lvl1pPr marL="0" indent="0">
              <a:buNone/>
              <a:defRPr sz="3200"/>
            </a:lvl1pPr>
          </a:lstStyle>
          <a:p>
            <a:pPr algn="l"/>
            <a:r>
              <a:rPr lang="en-US" sz="4200" dirty="0">
                <a:solidFill>
                  <a:schemeClr val="bg1"/>
                </a:solidFill>
                <a:latin typeface="Arial"/>
                <a:cs typeface="Arial"/>
              </a:rPr>
              <a:t>SECTION 1</a:t>
            </a: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alphaModFix amt="23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3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INTRODUCTION</a:t>
            </a:r>
          </a:p>
        </p:txBody>
      </p:sp>
      <p:sp>
        <p:nvSpPr>
          <p:cNvPr id="15" name="Text Placeholder 14"/>
          <p:cNvSpPr>
            <a:spLocks noGrp="1"/>
          </p:cNvSpPr>
          <p:nvPr>
            <p:ph type="body" sz="quarter" idx="10" hasCustomPrompt="1"/>
          </p:nvPr>
        </p:nvSpPr>
        <p:spPr>
          <a:xfrm>
            <a:off x="1311263" y="1249680"/>
            <a:ext cx="7162800" cy="4312919"/>
          </a:xfrm>
        </p:spPr>
        <p:txBody>
          <a:bodyPr>
            <a:noAutofit/>
          </a:bodyPr>
          <a:lstStyle>
            <a:lvl1pPr marL="0" indent="0">
              <a:buNone/>
              <a:defRPr sz="3200"/>
            </a:lvl1pPr>
          </a:lstStyle>
          <a:p>
            <a:r>
              <a:rPr lang="en-GB" dirty="0"/>
              <a:t>Introductory text here, block or bullets. Introductory text in here, as a block or bullets. Introductory text in here, as a block or bullets. Introductory text in here, as a block or bullets. Introductory text in here, as a block or bullets. Introductory text in here, as a block or bullets. </a:t>
            </a:r>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4160520"/>
          </a:xfrm>
          <a:prstGeom prst="rect">
            <a:avLst/>
          </a:prstGeom>
        </p:spPr>
      </p:pic>
      <p:sp>
        <p:nvSpPr>
          <p:cNvPr id="8" name="Rectangle 7"/>
          <p:cNvSpPr/>
          <p:nvPr userDrawn="1"/>
        </p:nvSpPr>
        <p:spPr>
          <a:xfrm>
            <a:off x="0" y="4160520"/>
            <a:ext cx="9144000" cy="2697480"/>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hasCustomPrompt="1"/>
          </p:nvPr>
        </p:nvSpPr>
        <p:spPr>
          <a:xfrm>
            <a:off x="571084" y="4401573"/>
            <a:ext cx="7772400" cy="675967"/>
          </a:xfrm>
        </p:spPr>
        <p:txBody>
          <a:bodyPr>
            <a:noAutofit/>
          </a:bodyPr>
          <a:lstStyle>
            <a:lvl1pPr marL="0" indent="0">
              <a:buNone/>
              <a:defRPr sz="4000"/>
            </a:lvl1pPr>
          </a:lstStyle>
          <a:p>
            <a:pPr algn="l"/>
            <a:r>
              <a:rPr lang="en-US" sz="4200" dirty="0">
                <a:solidFill>
                  <a:schemeClr val="bg1"/>
                </a:solidFill>
                <a:latin typeface="Arial"/>
                <a:cs typeface="Arial"/>
              </a:rPr>
              <a:t>SECTION 2</a:t>
            </a: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mt="23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3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MARKETING TOOLS</a:t>
            </a:r>
          </a:p>
        </p:txBody>
      </p:sp>
      <p:sp>
        <p:nvSpPr>
          <p:cNvPr id="15" name="Text Placeholder 14"/>
          <p:cNvSpPr>
            <a:spLocks noGrp="1"/>
          </p:cNvSpPr>
          <p:nvPr>
            <p:ph type="body" sz="quarter" idx="10" hasCustomPrompt="1"/>
          </p:nvPr>
        </p:nvSpPr>
        <p:spPr>
          <a:xfrm>
            <a:off x="1311263" y="1249680"/>
            <a:ext cx="7162800" cy="4312919"/>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Text here, block or bullets. text here, block or bullets. text here, block or bullets. text here, block or bullets. text here, block or bullets. text here, block or bullets. text here, block or bullets. </a:t>
            </a:r>
          </a:p>
          <a:p>
            <a:pPr lvl="0"/>
            <a:endParaRPr lang="en-GB" dirty="0"/>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arketing Tools">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mt="23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3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Title</a:t>
            </a:r>
          </a:p>
        </p:txBody>
      </p:sp>
      <p:graphicFrame>
        <p:nvGraphicFramePr>
          <p:cNvPr id="13" name="Content Placeholder 3"/>
          <p:cNvGraphicFramePr>
            <a:graphicFrameLocks/>
          </p:cNvGraphicFramePr>
          <p:nvPr userDrawn="1">
            <p:extLst>
              <p:ext uri="{D42A27DB-BD31-4B8C-83A1-F6EECF244321}">
                <p14:modId xmlns:p14="http://schemas.microsoft.com/office/powerpoint/2010/main" val="3475472070"/>
              </p:ext>
            </p:extLst>
          </p:nvPr>
        </p:nvGraphicFramePr>
        <p:xfrm>
          <a:off x="1311262" y="1271588"/>
          <a:ext cx="6541570" cy="4079240"/>
        </p:xfrm>
        <a:graphic>
          <a:graphicData uri="http://schemas.openxmlformats.org/drawingml/2006/table">
            <a:tbl>
              <a:tblPr firstRow="1" bandRow="1">
                <a:tableStyleId>{5C22544A-7EE6-4342-B048-85BDC9FD1C3A}</a:tableStyleId>
              </a:tblPr>
              <a:tblGrid>
                <a:gridCol w="1308314">
                  <a:extLst>
                    <a:ext uri="{9D8B030D-6E8A-4147-A177-3AD203B41FA5}">
                      <a16:colId xmlns:a16="http://schemas.microsoft.com/office/drawing/2014/main" val="20000"/>
                    </a:ext>
                  </a:extLst>
                </a:gridCol>
                <a:gridCol w="1308314">
                  <a:extLst>
                    <a:ext uri="{9D8B030D-6E8A-4147-A177-3AD203B41FA5}">
                      <a16:colId xmlns:a16="http://schemas.microsoft.com/office/drawing/2014/main" val="20001"/>
                    </a:ext>
                  </a:extLst>
                </a:gridCol>
                <a:gridCol w="1308314">
                  <a:extLst>
                    <a:ext uri="{9D8B030D-6E8A-4147-A177-3AD203B41FA5}">
                      <a16:colId xmlns:a16="http://schemas.microsoft.com/office/drawing/2014/main" val="20002"/>
                    </a:ext>
                  </a:extLst>
                </a:gridCol>
                <a:gridCol w="1308314">
                  <a:extLst>
                    <a:ext uri="{9D8B030D-6E8A-4147-A177-3AD203B41FA5}">
                      <a16:colId xmlns:a16="http://schemas.microsoft.com/office/drawing/2014/main" val="20003"/>
                    </a:ext>
                  </a:extLst>
                </a:gridCol>
                <a:gridCol w="1308314">
                  <a:extLst>
                    <a:ext uri="{9D8B030D-6E8A-4147-A177-3AD203B41FA5}">
                      <a16:colId xmlns:a16="http://schemas.microsoft.com/office/drawing/2014/main" val="20004"/>
                    </a:ext>
                  </a:extLst>
                </a:gridCol>
              </a:tblGrid>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0"/>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4"/>
                  </a:ext>
                </a:extLst>
              </a:tr>
              <a:tr h="37084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5"/>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6"/>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7"/>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8"/>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9"/>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10"/>
                  </a:ext>
                </a:extLst>
              </a:tr>
            </a:tbl>
          </a:graphicData>
        </a:graphic>
      </p:graphicFrame>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501078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0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STRATEGIES</a:t>
            </a:r>
          </a:p>
        </p:txBody>
      </p:sp>
      <p:sp>
        <p:nvSpPr>
          <p:cNvPr id="15" name="Text Placeholder 14"/>
          <p:cNvSpPr>
            <a:spLocks noGrp="1"/>
          </p:cNvSpPr>
          <p:nvPr>
            <p:ph type="body" sz="quarter" idx="10" hasCustomPrompt="1"/>
          </p:nvPr>
        </p:nvSpPr>
        <p:spPr>
          <a:xfrm>
            <a:off x="1311263" y="1249680"/>
            <a:ext cx="7162800" cy="4312919"/>
          </a:xfrm>
        </p:spPr>
        <p:txBody>
          <a:bodyPr>
            <a:normAutofit/>
          </a:bodyPr>
          <a:lstStyle>
            <a:lvl1pPr marL="0" indent="0">
              <a:buNone/>
              <a:defRPr sz="3200"/>
            </a:lvl1pPr>
          </a:lstStyle>
          <a:p>
            <a:r>
              <a:rPr lang="en-GB" dirty="0"/>
              <a:t>Text here, block or bullets. text here, block or bullets. text here, block or bullets. text here, block or bullets. text here, block or bullets. text here, block or bullets. text here, block or bullets. </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400555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alphaModFix amt="24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4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3469557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alphaModFix amt="24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4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a:t>Click to edit Master title style</a:t>
            </a:r>
            <a:endParaRPr lang="en-US" dirty="0"/>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887707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7/30/2019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6" r:id="rId6"/>
    <p:sldLayoutId id="2147483662" r:id="rId7"/>
    <p:sldLayoutId id="2147483663" r:id="rId8"/>
    <p:sldLayoutId id="2147483664" r:id="rId9"/>
    <p:sldLayoutId id="2147483665" r:id="rId10"/>
    <p:sldLayoutId id="214748365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nps.gov/bisc/index.htm" TargetMode="External"/><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EeT5_pe4INk" TargetMode="External"/><Relationship Id="rId2" Type="http://schemas.openxmlformats.org/officeDocument/2006/relationships/hyperlink" Target="https://www.nps.gov/bisc/learn/photosmultimedia/nowplaying.htm"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Protecting</a:t>
            </a:r>
            <a:r>
              <a:rPr lang="en-US" b="1" baseline="0" dirty="0"/>
              <a:t> </a:t>
            </a:r>
            <a:r>
              <a:rPr lang="en-US" b="1" dirty="0"/>
              <a:t>Biscayne’s Underwater Treasures</a:t>
            </a:r>
            <a:br>
              <a:rPr lang="en-US" b="1" dirty="0"/>
            </a:br>
            <a:endParaRPr lang="en-GB" dirty="0"/>
          </a:p>
        </p:txBody>
      </p:sp>
      <p:sp>
        <p:nvSpPr>
          <p:cNvPr id="3" name="Subtitle 2"/>
          <p:cNvSpPr>
            <a:spLocks noGrp="1"/>
          </p:cNvSpPr>
          <p:nvPr>
            <p:ph type="subTitle" idx="1"/>
          </p:nvPr>
        </p:nvSpPr>
        <p:spPr/>
        <p:txBody>
          <a:bodyPr/>
          <a:lstStyle/>
          <a:p>
            <a:r>
              <a:rPr lang="en-GB" dirty="0"/>
              <a:t>Managing Outdoor Recreation: Case Studies in the National Parks, 2</a:t>
            </a:r>
            <a:r>
              <a:rPr lang="en-GB" baseline="30000" dirty="0"/>
              <a:t>nd</a:t>
            </a:r>
            <a:r>
              <a:rPr lang="en-GB" dirty="0"/>
              <a:t> Edition</a:t>
            </a:r>
          </a:p>
          <a:p>
            <a:endParaRPr lang="en-GB" dirty="0"/>
          </a:p>
        </p:txBody>
      </p:sp>
    </p:spTree>
    <p:extLst>
      <p:ext uri="{BB962C8B-B14F-4D97-AF65-F5344CB8AC3E}">
        <p14:creationId xmlns:p14="http://schemas.microsoft.com/office/powerpoint/2010/main" val="3075493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477672" y="274638"/>
            <a:ext cx="8188657" cy="5486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756042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454627" y="274638"/>
            <a:ext cx="8234746" cy="5486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897171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4787424" y="274638"/>
            <a:ext cx="3915917" cy="5486400"/>
          </a:xfrm>
          <a:prstGeom prst="rect">
            <a:avLst/>
          </a:prstGeom>
        </p:spPr>
      </p:pic>
      <p:sp>
        <p:nvSpPr>
          <p:cNvPr id="3" name="Title 2"/>
          <p:cNvSpPr>
            <a:spLocks noGrp="1"/>
          </p:cNvSpPr>
          <p:nvPr>
            <p:ph type="title"/>
          </p:nvPr>
        </p:nvSpPr>
        <p:spPr/>
        <p:txBody>
          <a:bodyPr/>
          <a:lstStyle/>
          <a:p>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658" y="274638"/>
            <a:ext cx="3915918" cy="5486400"/>
          </a:xfrm>
          <a:prstGeom prst="rect">
            <a:avLst/>
          </a:prstGeom>
        </p:spPr>
      </p:pic>
    </p:spTree>
    <p:extLst>
      <p:ext uri="{BB962C8B-B14F-4D97-AF65-F5344CB8AC3E}">
        <p14:creationId xmlns:p14="http://schemas.microsoft.com/office/powerpoint/2010/main" val="388863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439119" y="274638"/>
            <a:ext cx="8265762" cy="5486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709117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454627" y="274638"/>
            <a:ext cx="8234746" cy="5486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15919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3211154" y="1376724"/>
            <a:ext cx="3151905" cy="4102964"/>
          </a:xfrm>
          <a:prstGeom prst="rect">
            <a:avLst/>
          </a:prstGeom>
        </p:spPr>
      </p:pic>
      <p:sp>
        <p:nvSpPr>
          <p:cNvPr id="3" name="Title 2"/>
          <p:cNvSpPr>
            <a:spLocks noGrp="1"/>
          </p:cNvSpPr>
          <p:nvPr>
            <p:ph type="title"/>
          </p:nvPr>
        </p:nvSpPr>
        <p:spPr/>
        <p:txBody>
          <a:bodyPr/>
          <a:lstStyle/>
          <a:p>
            <a:pPr algn="ctr"/>
            <a:r>
              <a:rPr lang="en-GB" dirty="0">
                <a:hlinkClick r:id="rId3"/>
              </a:rPr>
              <a:t>Biscayne National Park</a:t>
            </a:r>
            <a:endParaRPr lang="en-GB" dirty="0"/>
          </a:p>
        </p:txBody>
      </p:sp>
      <p:sp>
        <p:nvSpPr>
          <p:cNvPr id="2" name="Rectangle 1"/>
          <p:cNvSpPr/>
          <p:nvPr/>
        </p:nvSpPr>
        <p:spPr>
          <a:xfrm>
            <a:off x="2956669" y="5399365"/>
            <a:ext cx="3660874" cy="369332"/>
          </a:xfrm>
          <a:prstGeom prst="rect">
            <a:avLst/>
          </a:prstGeom>
        </p:spPr>
        <p:txBody>
          <a:bodyPr wrap="none">
            <a:spAutoFit/>
          </a:bodyPr>
          <a:lstStyle/>
          <a:p>
            <a:r>
              <a:rPr lang="en-US" dirty="0"/>
              <a:t>https://www.nps.gov/bisc/index.htm</a:t>
            </a:r>
          </a:p>
        </p:txBody>
      </p:sp>
    </p:spTree>
    <p:extLst>
      <p:ext uri="{BB962C8B-B14F-4D97-AF65-F5344CB8AC3E}">
        <p14:creationId xmlns:p14="http://schemas.microsoft.com/office/powerpoint/2010/main" val="1878905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10000"/>
          </a:bodyPr>
          <a:lstStyle/>
          <a:p>
            <a:r>
              <a:rPr lang="en-GB" dirty="0"/>
              <a:t>Shallow waters and vulnerable habitat</a:t>
            </a:r>
          </a:p>
          <a:p>
            <a:endParaRPr lang="en-GB" dirty="0"/>
          </a:p>
          <a:p>
            <a:r>
              <a:rPr lang="en-GB" dirty="0"/>
              <a:t>Visitors spread over vast area</a:t>
            </a:r>
          </a:p>
          <a:p>
            <a:endParaRPr lang="en-GB" dirty="0"/>
          </a:p>
          <a:p>
            <a:r>
              <a:rPr lang="en-GB" dirty="0"/>
              <a:t>Unlimited entry points</a:t>
            </a:r>
          </a:p>
          <a:p>
            <a:endParaRPr lang="en-GB" dirty="0"/>
          </a:p>
          <a:p>
            <a:r>
              <a:rPr lang="en-GB" dirty="0"/>
              <a:t>Propeller scars and groundings</a:t>
            </a:r>
          </a:p>
          <a:p>
            <a:r>
              <a:rPr lang="en-GB" dirty="0"/>
              <a:t> </a:t>
            </a:r>
          </a:p>
          <a:p>
            <a:endParaRPr lang="en-GB" dirty="0"/>
          </a:p>
        </p:txBody>
      </p:sp>
      <p:sp>
        <p:nvSpPr>
          <p:cNvPr id="3" name="Title 2"/>
          <p:cNvSpPr>
            <a:spLocks noGrp="1"/>
          </p:cNvSpPr>
          <p:nvPr>
            <p:ph type="title"/>
          </p:nvPr>
        </p:nvSpPr>
        <p:spPr/>
        <p:txBody>
          <a:bodyPr/>
          <a:lstStyle/>
          <a:p>
            <a:r>
              <a:rPr lang="en-GB" dirty="0"/>
              <a:t>Recreational Boating</a:t>
            </a:r>
          </a:p>
        </p:txBody>
      </p:sp>
    </p:spTree>
    <p:extLst>
      <p:ext uri="{BB962C8B-B14F-4D97-AF65-F5344CB8AC3E}">
        <p14:creationId xmlns:p14="http://schemas.microsoft.com/office/powerpoint/2010/main" val="4068802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lnSpcReduction="10000"/>
          </a:bodyPr>
          <a:lstStyle/>
          <a:p>
            <a:r>
              <a:rPr lang="en-GB" dirty="0"/>
              <a:t>Impacts to resources: Soil, vegetation, water, wildlife</a:t>
            </a:r>
          </a:p>
          <a:p>
            <a:endParaRPr lang="en-GB" dirty="0"/>
          </a:p>
          <a:p>
            <a:r>
              <a:rPr lang="en-GB" dirty="0"/>
              <a:t>Impacts to experience: Conflict, crowding, depreciative behaviour</a:t>
            </a:r>
          </a:p>
          <a:p>
            <a:endParaRPr lang="en-GB" dirty="0"/>
          </a:p>
          <a:p>
            <a:r>
              <a:rPr lang="en-GB" dirty="0"/>
              <a:t>Impacts to facilities/services: Attraction sites</a:t>
            </a:r>
            <a:endParaRPr lang="en-US" dirty="0"/>
          </a:p>
          <a:p>
            <a:endParaRPr lang="en-GB" dirty="0"/>
          </a:p>
        </p:txBody>
      </p:sp>
      <p:sp>
        <p:nvSpPr>
          <p:cNvPr id="3" name="Title 2"/>
          <p:cNvSpPr>
            <a:spLocks noGrp="1"/>
          </p:cNvSpPr>
          <p:nvPr>
            <p:ph type="title"/>
          </p:nvPr>
        </p:nvSpPr>
        <p:spPr/>
        <p:txBody>
          <a:bodyPr/>
          <a:lstStyle/>
          <a:p>
            <a:r>
              <a:rPr lang="en-GB" dirty="0"/>
              <a:t>Problems</a:t>
            </a:r>
          </a:p>
        </p:txBody>
      </p:sp>
    </p:spTree>
    <p:extLst>
      <p:ext uri="{BB962C8B-B14F-4D97-AF65-F5344CB8AC3E}">
        <p14:creationId xmlns:p14="http://schemas.microsoft.com/office/powerpoint/2010/main" val="105051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499026" y="274638"/>
            <a:ext cx="8145948" cy="5486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021756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916369" y="274638"/>
            <a:ext cx="7311262" cy="5486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758240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GB" dirty="0"/>
              <a:t>Biscayne National Monument (1968)</a:t>
            </a:r>
          </a:p>
          <a:p>
            <a:r>
              <a:rPr lang="en-GB" dirty="0"/>
              <a:t>Biscayne National Park (1980)</a:t>
            </a:r>
          </a:p>
          <a:p>
            <a:r>
              <a:rPr lang="en-GB" dirty="0"/>
              <a:t>173,000 acres; 95% underwater</a:t>
            </a:r>
          </a:p>
          <a:p>
            <a:r>
              <a:rPr lang="en-GB" dirty="0"/>
              <a:t>Biologically rich coral reefs and seagrass meadows</a:t>
            </a:r>
          </a:p>
          <a:p>
            <a:r>
              <a:rPr lang="en-GB" dirty="0"/>
              <a:t>Boating, swimming, snorkelling, fishing</a:t>
            </a:r>
          </a:p>
          <a:p>
            <a:r>
              <a:rPr lang="en-GB" dirty="0"/>
              <a:t>½ million visitors per year</a:t>
            </a:r>
          </a:p>
        </p:txBody>
      </p:sp>
      <p:sp>
        <p:nvSpPr>
          <p:cNvPr id="3" name="Title 2"/>
          <p:cNvSpPr>
            <a:spLocks noGrp="1"/>
          </p:cNvSpPr>
          <p:nvPr>
            <p:ph type="title"/>
          </p:nvPr>
        </p:nvSpPr>
        <p:spPr/>
        <p:txBody>
          <a:bodyPr/>
          <a:lstStyle/>
          <a:p>
            <a:r>
              <a:rPr lang="en-GB" dirty="0"/>
              <a:t>Biscayne National Park</a:t>
            </a:r>
          </a:p>
        </p:txBody>
      </p:sp>
    </p:spTree>
    <p:extLst>
      <p:ext uri="{BB962C8B-B14F-4D97-AF65-F5344CB8AC3E}">
        <p14:creationId xmlns:p14="http://schemas.microsoft.com/office/powerpoint/2010/main" val="3875592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912249" y="274638"/>
            <a:ext cx="7319502" cy="5486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60646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373426" y="274638"/>
            <a:ext cx="8397149" cy="5486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915571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728638" y="274638"/>
            <a:ext cx="7686725" cy="5486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4212483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GB" dirty="0"/>
              <a:t>Management strategies: </a:t>
            </a:r>
            <a:r>
              <a:rPr lang="en-US" dirty="0"/>
              <a:t>Reduce the impact of use, harden resource/experience</a:t>
            </a:r>
          </a:p>
          <a:p>
            <a:endParaRPr lang="en-GB" dirty="0"/>
          </a:p>
          <a:p>
            <a:r>
              <a:rPr lang="en-GB" dirty="0"/>
              <a:t>Management practices: </a:t>
            </a:r>
            <a:r>
              <a:rPr lang="en-US" dirty="0"/>
              <a:t>Facility development/site design/maintenance, rules/regulations, information/education, law enforcement, zoning</a:t>
            </a:r>
            <a:endParaRPr lang="en-GB" dirty="0"/>
          </a:p>
        </p:txBody>
      </p:sp>
      <p:sp>
        <p:nvSpPr>
          <p:cNvPr id="3" name="Title 2"/>
          <p:cNvSpPr>
            <a:spLocks noGrp="1"/>
          </p:cNvSpPr>
          <p:nvPr>
            <p:ph type="title"/>
          </p:nvPr>
        </p:nvSpPr>
        <p:spPr/>
        <p:txBody>
          <a:bodyPr/>
          <a:lstStyle/>
          <a:p>
            <a:r>
              <a:rPr lang="en-GB" dirty="0"/>
              <a:t>Strategies and Practices</a:t>
            </a:r>
          </a:p>
        </p:txBody>
      </p:sp>
    </p:spTree>
    <p:extLst>
      <p:ext uri="{BB962C8B-B14F-4D97-AF65-F5344CB8AC3E}">
        <p14:creationId xmlns:p14="http://schemas.microsoft.com/office/powerpoint/2010/main" val="1037319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GB" dirty="0"/>
          </a:p>
          <a:p>
            <a:r>
              <a:rPr lang="en-GB" dirty="0"/>
              <a:t>Markers and mooring buoys</a:t>
            </a:r>
          </a:p>
          <a:p>
            <a:endParaRPr lang="en-GB" dirty="0"/>
          </a:p>
          <a:p>
            <a:endParaRPr lang="en-GB" dirty="0"/>
          </a:p>
          <a:p>
            <a:endParaRPr lang="en-GB" dirty="0"/>
          </a:p>
        </p:txBody>
      </p:sp>
      <p:sp>
        <p:nvSpPr>
          <p:cNvPr id="3" name="Title 2"/>
          <p:cNvSpPr>
            <a:spLocks noGrp="1"/>
          </p:cNvSpPr>
          <p:nvPr>
            <p:ph type="title"/>
          </p:nvPr>
        </p:nvSpPr>
        <p:spPr>
          <a:xfrm>
            <a:off x="1189356" y="274638"/>
            <a:ext cx="7597805" cy="997743"/>
          </a:xfrm>
        </p:spPr>
        <p:txBody>
          <a:bodyPr/>
          <a:lstStyle/>
          <a:p>
            <a:r>
              <a:rPr lang="en-GB" dirty="0"/>
              <a:t>Facility Development/Site </a:t>
            </a:r>
            <a:r>
              <a:rPr lang="en-GB"/>
              <a:t>Design/Maintenance</a:t>
            </a:r>
            <a:endParaRPr lang="en-GB" dirty="0"/>
          </a:p>
        </p:txBody>
      </p:sp>
    </p:spTree>
    <p:extLst>
      <p:ext uri="{BB962C8B-B14F-4D97-AF65-F5344CB8AC3E}">
        <p14:creationId xmlns:p14="http://schemas.microsoft.com/office/powerpoint/2010/main" val="3193859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189355" y="1272381"/>
            <a:ext cx="7765073" cy="4548556"/>
          </a:xfrm>
        </p:spPr>
        <p:txBody>
          <a:bodyPr>
            <a:normAutofit fontScale="77500" lnSpcReduction="20000"/>
          </a:bodyPr>
          <a:lstStyle/>
          <a:p>
            <a:r>
              <a:rPr lang="en-GB" sz="4100" dirty="0"/>
              <a:t>Columbus Day Weekend</a:t>
            </a:r>
          </a:p>
          <a:p>
            <a:endParaRPr lang="en-GB" sz="4100" dirty="0"/>
          </a:p>
          <a:p>
            <a:r>
              <a:rPr lang="en-GB" sz="4100" dirty="0"/>
              <a:t>Mandatory anchorage area</a:t>
            </a:r>
          </a:p>
          <a:p>
            <a:endParaRPr lang="en-GB" sz="4100" dirty="0"/>
          </a:p>
          <a:p>
            <a:r>
              <a:rPr lang="en-GB" sz="4100" dirty="0"/>
              <a:t>No more than five boats rafted together</a:t>
            </a:r>
          </a:p>
          <a:p>
            <a:endParaRPr lang="en-GB" sz="4100" dirty="0"/>
          </a:p>
          <a:p>
            <a:r>
              <a:rPr lang="en-GB" sz="4100" dirty="0"/>
              <a:t>100 feet between vessels or groups</a:t>
            </a:r>
          </a:p>
          <a:p>
            <a:endParaRPr lang="en-GB" sz="4100" dirty="0"/>
          </a:p>
          <a:p>
            <a:r>
              <a:rPr lang="en-GB" dirty="0"/>
              <a:t> </a:t>
            </a:r>
          </a:p>
        </p:txBody>
      </p:sp>
      <p:sp>
        <p:nvSpPr>
          <p:cNvPr id="3" name="Title 2"/>
          <p:cNvSpPr>
            <a:spLocks noGrp="1"/>
          </p:cNvSpPr>
          <p:nvPr>
            <p:ph type="title"/>
          </p:nvPr>
        </p:nvSpPr>
        <p:spPr/>
        <p:txBody>
          <a:bodyPr/>
          <a:lstStyle/>
          <a:p>
            <a:r>
              <a:rPr lang="en-GB" dirty="0"/>
              <a:t>Rules/Regulations</a:t>
            </a:r>
          </a:p>
        </p:txBody>
      </p:sp>
    </p:spTree>
    <p:extLst>
      <p:ext uri="{BB962C8B-B14F-4D97-AF65-F5344CB8AC3E}">
        <p14:creationId xmlns:p14="http://schemas.microsoft.com/office/powerpoint/2010/main" val="815483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189355" y="1272381"/>
            <a:ext cx="7765073" cy="4459346"/>
          </a:xfrm>
        </p:spPr>
        <p:txBody>
          <a:bodyPr>
            <a:normAutofit/>
          </a:bodyPr>
          <a:lstStyle/>
          <a:p>
            <a:r>
              <a:rPr lang="en-GB" dirty="0"/>
              <a:t>Park website, docks, press releases</a:t>
            </a:r>
          </a:p>
          <a:p>
            <a:endParaRPr lang="en-GB" dirty="0"/>
          </a:p>
          <a:p>
            <a:r>
              <a:rPr lang="en-GB" dirty="0"/>
              <a:t>Polarized sunglasses</a:t>
            </a:r>
          </a:p>
          <a:p>
            <a:endParaRPr lang="en-GB" dirty="0"/>
          </a:p>
          <a:p>
            <a:r>
              <a:rPr lang="en-GB" dirty="0"/>
              <a:t>“Brown, brown, run aground!”</a:t>
            </a:r>
          </a:p>
          <a:p>
            <a:endParaRPr lang="en-GB" dirty="0"/>
          </a:p>
          <a:p>
            <a:r>
              <a:rPr lang="en-GB" dirty="0"/>
              <a:t>“Blue, blue, cruise on through.”</a:t>
            </a:r>
          </a:p>
        </p:txBody>
      </p:sp>
      <p:sp>
        <p:nvSpPr>
          <p:cNvPr id="3" name="Title 2"/>
          <p:cNvSpPr>
            <a:spLocks noGrp="1"/>
          </p:cNvSpPr>
          <p:nvPr>
            <p:ph type="title"/>
          </p:nvPr>
        </p:nvSpPr>
        <p:spPr/>
        <p:txBody>
          <a:bodyPr/>
          <a:lstStyle/>
          <a:p>
            <a:r>
              <a:rPr lang="en-GB" dirty="0"/>
              <a:t>Information/Education</a:t>
            </a:r>
          </a:p>
        </p:txBody>
      </p:sp>
    </p:spTree>
    <p:extLst>
      <p:ext uri="{BB962C8B-B14F-4D97-AF65-F5344CB8AC3E}">
        <p14:creationId xmlns:p14="http://schemas.microsoft.com/office/powerpoint/2010/main" val="3762239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Law Enforcement</a:t>
            </a:r>
          </a:p>
        </p:txBody>
      </p:sp>
      <p:sp>
        <p:nvSpPr>
          <p:cNvPr id="5" name="Content Placeholder 4"/>
          <p:cNvSpPr>
            <a:spLocks noGrp="1"/>
          </p:cNvSpPr>
          <p:nvPr>
            <p:ph sz="quarter" idx="13"/>
          </p:nvPr>
        </p:nvSpPr>
        <p:spPr/>
        <p:txBody>
          <a:bodyPr>
            <a:normAutofit/>
          </a:bodyPr>
          <a:lstStyle/>
          <a:p>
            <a:r>
              <a:rPr lang="en-GB" dirty="0"/>
              <a:t>Fines for boat groundings</a:t>
            </a:r>
          </a:p>
          <a:p>
            <a:endParaRPr lang="en-GB" dirty="0"/>
          </a:p>
          <a:p>
            <a:r>
              <a:rPr lang="en-GB" dirty="0"/>
              <a:t>Park System Resource Protection Act</a:t>
            </a:r>
          </a:p>
          <a:p>
            <a:endParaRPr lang="en-GB" dirty="0"/>
          </a:p>
          <a:p>
            <a:r>
              <a:rPr lang="en-GB" dirty="0"/>
              <a:t>Damage Recovery Team</a:t>
            </a:r>
          </a:p>
          <a:p>
            <a:endParaRPr lang="en-GB" dirty="0"/>
          </a:p>
          <a:p>
            <a:endParaRPr lang="en-GB" dirty="0"/>
          </a:p>
          <a:p>
            <a:endParaRPr lang="en-US" dirty="0"/>
          </a:p>
          <a:p>
            <a:endParaRPr lang="en-US" dirty="0"/>
          </a:p>
        </p:txBody>
      </p:sp>
    </p:spTree>
    <p:extLst>
      <p:ext uri="{BB962C8B-B14F-4D97-AF65-F5344CB8AC3E}">
        <p14:creationId xmlns:p14="http://schemas.microsoft.com/office/powerpoint/2010/main" val="3732993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Zoning</a:t>
            </a:r>
          </a:p>
        </p:txBody>
      </p:sp>
      <p:sp>
        <p:nvSpPr>
          <p:cNvPr id="5" name="Content Placeholder 4"/>
          <p:cNvSpPr>
            <a:spLocks noGrp="1"/>
          </p:cNvSpPr>
          <p:nvPr>
            <p:ph sz="quarter" idx="13"/>
          </p:nvPr>
        </p:nvSpPr>
        <p:spPr/>
        <p:txBody>
          <a:bodyPr>
            <a:normAutofit/>
          </a:bodyPr>
          <a:lstStyle/>
          <a:p>
            <a:r>
              <a:rPr lang="en-GB" dirty="0"/>
              <a:t>Marine reserve zone</a:t>
            </a:r>
          </a:p>
          <a:p>
            <a:endParaRPr lang="en-GB" dirty="0"/>
          </a:p>
          <a:p>
            <a:r>
              <a:rPr lang="en-GB" dirty="0"/>
              <a:t>Anchoring prohibited</a:t>
            </a:r>
          </a:p>
          <a:p>
            <a:endParaRPr lang="en-GB" dirty="0"/>
          </a:p>
          <a:p>
            <a:r>
              <a:rPr lang="en-GB" dirty="0"/>
              <a:t>Fishing prohibited</a:t>
            </a:r>
          </a:p>
          <a:p>
            <a:endParaRPr lang="en-US" dirty="0"/>
          </a:p>
          <a:p>
            <a:endParaRPr lang="en-US" dirty="0"/>
          </a:p>
        </p:txBody>
      </p:sp>
    </p:spTree>
    <p:extLst>
      <p:ext uri="{BB962C8B-B14F-4D97-AF65-F5344CB8AC3E}">
        <p14:creationId xmlns:p14="http://schemas.microsoft.com/office/powerpoint/2010/main" val="2029390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189356" y="1272381"/>
            <a:ext cx="7196137" cy="1936183"/>
          </a:xfrm>
        </p:spPr>
        <p:txBody>
          <a:bodyPr/>
          <a:lstStyle/>
          <a:p>
            <a:r>
              <a:rPr lang="en-US" dirty="0">
                <a:hlinkClick r:id="rId2"/>
              </a:rPr>
              <a:t>Spectrum of Life </a:t>
            </a:r>
            <a:r>
              <a:rPr lang="en-US" dirty="0"/>
              <a:t>(10:55)</a:t>
            </a:r>
          </a:p>
          <a:p>
            <a:endParaRPr lang="en-US" dirty="0"/>
          </a:p>
          <a:p>
            <a:r>
              <a:rPr lang="en-US" dirty="0">
                <a:hlinkClick r:id="rId3"/>
              </a:rPr>
              <a:t>Reef Revival </a:t>
            </a:r>
            <a:r>
              <a:rPr lang="en-US" dirty="0"/>
              <a:t>(3:17)</a:t>
            </a:r>
          </a:p>
          <a:p>
            <a:endParaRPr lang="en-US" dirty="0"/>
          </a:p>
        </p:txBody>
      </p:sp>
      <p:sp>
        <p:nvSpPr>
          <p:cNvPr id="3" name="Title 2"/>
          <p:cNvSpPr>
            <a:spLocks noGrp="1"/>
          </p:cNvSpPr>
          <p:nvPr>
            <p:ph type="title"/>
          </p:nvPr>
        </p:nvSpPr>
        <p:spPr/>
        <p:txBody>
          <a:bodyPr/>
          <a:lstStyle/>
          <a:p>
            <a:r>
              <a:rPr lang="en-US" dirty="0"/>
              <a:t>Video</a:t>
            </a:r>
          </a:p>
        </p:txBody>
      </p:sp>
      <p:sp>
        <p:nvSpPr>
          <p:cNvPr id="4" name="Rectangle 3"/>
          <p:cNvSpPr/>
          <p:nvPr/>
        </p:nvSpPr>
        <p:spPr>
          <a:xfrm>
            <a:off x="1189356" y="1871140"/>
            <a:ext cx="6702878" cy="369332"/>
          </a:xfrm>
          <a:prstGeom prst="rect">
            <a:avLst/>
          </a:prstGeom>
        </p:spPr>
        <p:txBody>
          <a:bodyPr wrap="square">
            <a:spAutoFit/>
          </a:bodyPr>
          <a:lstStyle/>
          <a:p>
            <a:r>
              <a:rPr lang="en-US" dirty="0"/>
              <a:t>https://www.nps.gov/bisc/learn/photosmultimedia/nowplaying.htm</a:t>
            </a:r>
          </a:p>
        </p:txBody>
      </p:sp>
      <p:sp>
        <p:nvSpPr>
          <p:cNvPr id="5" name="Rectangle 4"/>
          <p:cNvSpPr/>
          <p:nvPr/>
        </p:nvSpPr>
        <p:spPr>
          <a:xfrm>
            <a:off x="1189356" y="3023898"/>
            <a:ext cx="4972050" cy="369332"/>
          </a:xfrm>
          <a:prstGeom prst="rect">
            <a:avLst/>
          </a:prstGeom>
        </p:spPr>
        <p:txBody>
          <a:bodyPr wrap="square">
            <a:spAutoFit/>
          </a:bodyPr>
          <a:lstStyle/>
          <a:p>
            <a:r>
              <a:rPr lang="en-US" dirty="0"/>
              <a:t>https://www.youtube.com/watch?v=EeT5_pe4INk</a:t>
            </a:r>
          </a:p>
        </p:txBody>
      </p:sp>
    </p:spTree>
    <p:extLst>
      <p:ext uri="{BB962C8B-B14F-4D97-AF65-F5344CB8AC3E}">
        <p14:creationId xmlns:p14="http://schemas.microsoft.com/office/powerpoint/2010/main" val="636022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973777" y="204529"/>
            <a:ext cx="7196447" cy="5486400"/>
          </a:xfrm>
          <a:prstGeom prst="rect">
            <a:avLst/>
          </a:prstGeom>
        </p:spPr>
      </p:pic>
    </p:spTree>
    <p:extLst>
      <p:ext uri="{BB962C8B-B14F-4D97-AF65-F5344CB8AC3E}">
        <p14:creationId xmlns:p14="http://schemas.microsoft.com/office/powerpoint/2010/main" val="443474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Tree>
    <p:extLst>
      <p:ext uri="{BB962C8B-B14F-4D97-AF65-F5344CB8AC3E}">
        <p14:creationId xmlns:p14="http://schemas.microsoft.com/office/powerpoint/2010/main" val="3878711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a:stretch>
            <a:fillRect/>
          </a:stretch>
        </p:blipFill>
        <p:spPr>
          <a:xfrm>
            <a:off x="454627" y="274638"/>
            <a:ext cx="8234746" cy="5486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4272040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454627" y="274638"/>
            <a:ext cx="8234746" cy="5486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109562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439119" y="274638"/>
            <a:ext cx="8265762" cy="5486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621027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728638" y="274638"/>
            <a:ext cx="7686725" cy="5486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04005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728638" y="274638"/>
            <a:ext cx="7686725" cy="5486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65654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728638" y="274638"/>
            <a:ext cx="7686725" cy="5486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197746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d8dd7c1c-4333-446f-aac1-2085e198f311" ContentTypeId="0x010100B73AEB2BC9FE5343B1F3C335A1578D9438" PreviousValue="false"/>
</file>

<file path=customXml/item2.xml><?xml version="1.0" encoding="utf-8"?>
<ct:contentTypeSchema xmlns:ct="http://schemas.microsoft.com/office/2006/metadata/contentType" xmlns:ma="http://schemas.microsoft.com/office/2006/metadata/properties/metaAttributes" ct:_="" ma:_="" ma:contentTypeName="CABI Publishing Document" ma:contentTypeID="0x010100B73AEB2BC9FE5343B1F3C335A1578D9438003995077E1015F040B0E24329BE275DF3" ma:contentTypeVersion="30" ma:contentTypeDescription="" ma:contentTypeScope="" ma:versionID="84f8fbb6dd0edb19f89ee4d2dd668f2e">
  <xsd:schema xmlns:xsd="http://www.w3.org/2001/XMLSchema" xmlns:xs="http://www.w3.org/2001/XMLSchema" xmlns:p="http://schemas.microsoft.com/office/2006/metadata/properties" xmlns:ns2="d07fce95-64a3-45e0-8e78-c550b935440d" xmlns:ns3="0b29e85d-e4df-4a6d-ba7c-01bf11944fc3" targetNamespace="http://schemas.microsoft.com/office/2006/metadata/properties" ma:root="true" ma:fieldsID="3280aa6ace604f9c4c48e98b9d77b7a1" ns2:_="" ns3:_="">
    <xsd:import namespace="d07fce95-64a3-45e0-8e78-c550b935440d"/>
    <xsd:import namespace="0b29e85d-e4df-4a6d-ba7c-01bf11944fc3"/>
    <xsd:element name="properties">
      <xsd:complexType>
        <xsd:sequence>
          <xsd:element name="documentManagement">
            <xsd:complexType>
              <xsd:all>
                <xsd:element ref="ns2:_dlc_DocId" minOccurs="0"/>
                <xsd:element ref="ns2:_dlc_DocIdUrl" minOccurs="0"/>
                <xsd:element ref="ns2:_dlc_DocIdPersistId" minOccurs="0"/>
                <xsd:element ref="ns3:TaxCatchAll" minOccurs="0"/>
                <xsd:element ref="ns3:Year" minOccurs="0"/>
                <xsd:element ref="ns3:TaxCatchAllLabel" minOccurs="0"/>
                <xsd:element ref="ns3:ISBN" minOccurs="0"/>
                <xsd:element ref="ns3:p52d2a15856145b6a82e28472153071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7fce95-64a3-45e0-8e78-c550b935440d"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b29e85d-e4df-4a6d-ba7c-01bf11944fc3" elementFormDefault="qualified">
    <xsd:import namespace="http://schemas.microsoft.com/office/2006/documentManagement/types"/>
    <xsd:import namespace="http://schemas.microsoft.com/office/infopath/2007/PartnerControls"/>
    <xsd:element name="TaxCatchAll" ma:index="7" nillable="true" ma:displayName="Taxonomy Catch All Column" ma:description="" ma:hidden="true" ma:list="{d20632ca-f775-4fe3-b87f-f592633c52d2}" ma:internalName="TaxCatchAll" ma:showField="CatchAllData" ma:web="f296afe4-7d45-40e4-b546-6287d241965f">
      <xsd:complexType>
        <xsd:complexContent>
          <xsd:extension base="dms:MultiChoiceLookup">
            <xsd:sequence>
              <xsd:element name="Value" type="dms:Lookup" maxOccurs="unbounded" minOccurs="0" nillable="true"/>
            </xsd:sequence>
          </xsd:extension>
        </xsd:complexContent>
      </xsd:complexType>
    </xsd:element>
    <xsd:element name="Year" ma:index="8" nillable="true" ma:displayName="Year" ma:format="Dropdown" ma:internalName="Year">
      <xsd:simpleType>
        <xsd:restriction base="dms:Choice">
          <xsd:enumeration value="2010"/>
          <xsd:enumeration value="2011"/>
          <xsd:enumeration value="2012"/>
          <xsd:enumeration value="2013"/>
          <xsd:enumeration value="2014"/>
          <xsd:enumeration value="2015"/>
          <xsd:enumeration value="2016"/>
          <xsd:enumeration value="2017"/>
        </xsd:restriction>
      </xsd:simpleType>
    </xsd:element>
    <xsd:element name="TaxCatchAllLabel" ma:index="9" nillable="true" ma:displayName="Taxonomy Catch All Column1" ma:description="" ma:hidden="true" ma:list="{d20632ca-f775-4fe3-b87f-f592633c52d2}" ma:internalName="TaxCatchAllLabel" ma:readOnly="true" ma:showField="CatchAllDataLabel" ma:web="f296afe4-7d45-40e4-b546-6287d241965f">
      <xsd:complexType>
        <xsd:complexContent>
          <xsd:extension base="dms:MultiChoiceLookup">
            <xsd:sequence>
              <xsd:element name="Value" type="dms:Lookup" maxOccurs="unbounded" minOccurs="0" nillable="true"/>
            </xsd:sequence>
          </xsd:extension>
        </xsd:complexContent>
      </xsd:complexType>
    </xsd:element>
    <xsd:element name="ISBN" ma:index="10" nillable="true" ma:displayName="ISBN" ma:internalName="ISBN" ma:readOnly="false">
      <xsd:simpleType>
        <xsd:restriction base="dms:Text">
          <xsd:maxLength value="255"/>
        </xsd:restriction>
      </xsd:simpleType>
    </xsd:element>
    <xsd:element name="p52d2a15856145b6a82e28472153071d" ma:index="11" nillable="true" ma:taxonomy="true" ma:internalName="p52d2a15856145b6a82e28472153071d" ma:taxonomyFieldName="PublishingDocType" ma:displayName="Book Project Doc Type" ma:default="" ma:fieldId="{952d2a15-8561-45b6-a82e-28472153071d}" ma:sspId="d8dd7c1c-4333-446f-aac1-2085e198f311" ma:termSetId="7ee2d5cf-4748-4b50-b9ae-598449825a5b" ma:anchorId="57dac553-970f-4487-b972-f5cd8d3241ce"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3" ma:displayName="Author"/>
        <xsd:element ref="dcterms:created" minOccurs="0" maxOccurs="1"/>
        <xsd:element ref="dc:identifier" minOccurs="0" maxOccurs="1"/>
        <xsd:element name="contentType" minOccurs="0" maxOccurs="1" type="xsd:string" ma:index="1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SBN xmlns="0b29e85d-e4df-4a6d-ba7c-01bf11944fc3" xsi:nil="true"/>
    <p52d2a15856145b6a82e28472153071d xmlns="0b29e85d-e4df-4a6d-ba7c-01bf11944fc3">
      <Terms xmlns="http://schemas.microsoft.com/office/infopath/2007/PartnerControls"/>
    </p52d2a15856145b6a82e28472153071d>
    <Year xmlns="0b29e85d-e4df-4a6d-ba7c-01bf11944fc3">2016</Year>
    <TaxCatchAll xmlns="0b29e85d-e4df-4a6d-ba7c-01bf11944fc3"/>
    <_dlc_DocId xmlns="d07fce95-64a3-45e0-8e78-c550b935440d">EDRFEEQ4MS6M-13-11705</_dlc_DocId>
    <_dlc_DocIdUrl xmlns="d07fce95-64a3-45e0-8e78-c550b935440d">
      <Url>http://teams.cabi.org/function/editorial/books/_layouts/15/DocIdRedir.aspx?ID=EDRFEEQ4MS6M-13-11705</Url>
      <Description>EDRFEEQ4MS6M-13-11705</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09D32EB-CBA0-48A3-A7FA-AC73987F3CAE}">
  <ds:schemaRefs>
    <ds:schemaRef ds:uri="Microsoft.SharePoint.Taxonomy.ContentTypeSync"/>
  </ds:schemaRefs>
</ds:datastoreItem>
</file>

<file path=customXml/itemProps2.xml><?xml version="1.0" encoding="utf-8"?>
<ds:datastoreItem xmlns:ds="http://schemas.openxmlformats.org/officeDocument/2006/customXml" ds:itemID="{CDA3B108-B990-4CC3-90DA-A63E2DCF45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7fce95-64a3-45e0-8e78-c550b935440d"/>
    <ds:schemaRef ds:uri="0b29e85d-e4df-4a6d-ba7c-01bf11944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CCA640-930D-40CB-90E6-83585633B98F}">
  <ds:schemaRefs>
    <ds:schemaRef ds:uri="http://www.w3.org/XML/1998/namespace"/>
    <ds:schemaRef ds:uri="http://schemas.microsoft.com/office/2006/metadata/properties"/>
    <ds:schemaRef ds:uri="0b29e85d-e4df-4a6d-ba7c-01bf11944fc3"/>
    <ds:schemaRef ds:uri="http://schemas.microsoft.com/office/2006/documentManagement/types"/>
    <ds:schemaRef ds:uri="http://schemas.microsoft.com/office/infopath/2007/PartnerControls"/>
    <ds:schemaRef ds:uri="d07fce95-64a3-45e0-8e78-c550b935440d"/>
    <ds:schemaRef ds:uri="http://schemas.openxmlformats.org/package/2006/metadata/core-properties"/>
    <ds:schemaRef ds:uri="http://purl.org/dc/dcmitype/"/>
    <ds:schemaRef ds:uri="http://purl.org/dc/terms/"/>
    <ds:schemaRef ds:uri="http://purl.org/dc/elements/1.1/"/>
  </ds:schemaRefs>
</ds:datastoreItem>
</file>

<file path=customXml/itemProps4.xml><?xml version="1.0" encoding="utf-8"?>
<ds:datastoreItem xmlns:ds="http://schemas.openxmlformats.org/officeDocument/2006/customXml" ds:itemID="{2856268C-66FF-45B5-8B74-F56EDECDDBB9}">
  <ds:schemaRefs>
    <ds:schemaRef ds:uri="http://schemas.microsoft.com/sharepoint/v3/contenttype/forms"/>
  </ds:schemaRefs>
</ds:datastoreItem>
</file>

<file path=customXml/itemProps5.xml><?xml version="1.0" encoding="utf-8"?>
<ds:datastoreItem xmlns:ds="http://schemas.openxmlformats.org/officeDocument/2006/customXml" ds:itemID="{9BFE1F17-E9DA-4F49-AEA7-91821E4640F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717</TotalTime>
  <Words>294</Words>
  <Application>Microsoft Office PowerPoint</Application>
  <PresentationFormat>On-screen Show (4:3)</PresentationFormat>
  <Paragraphs>74</Paragraphs>
  <Slides>30</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Office Theme</vt:lpstr>
      <vt:lpstr>Protecting Biscayne’s Underwater Treasures </vt:lpstr>
      <vt:lpstr>Biscayne National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Biscayne National Park</vt:lpstr>
      <vt:lpstr>Recreational Boating</vt:lpstr>
      <vt:lpstr>Problems</vt:lpstr>
      <vt:lpstr>PowerPoint Presentation</vt:lpstr>
      <vt:lpstr>PowerPoint Presentation</vt:lpstr>
      <vt:lpstr>PowerPoint Presentation</vt:lpstr>
      <vt:lpstr>PowerPoint Presentation</vt:lpstr>
      <vt:lpstr>PowerPoint Presentation</vt:lpstr>
      <vt:lpstr>Strategies and Practices</vt:lpstr>
      <vt:lpstr>Facility Development/Site Design/Maintenance</vt:lpstr>
      <vt:lpstr>Rules/Regulations</vt:lpstr>
      <vt:lpstr>Information/Education</vt:lpstr>
      <vt:lpstr>Law Enforcement</vt:lpstr>
      <vt:lpstr>Zoning</vt:lpstr>
      <vt:lpstr>Video</vt:lpstr>
      <vt:lpstr>PowerPoint Presentation</vt:lpstr>
    </vt:vector>
  </TitlesOfParts>
  <Company>CABI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Manning</dc:creator>
  <cp:lastModifiedBy>Leigh-Ann Bard</cp:lastModifiedBy>
  <cp:revision>75</cp:revision>
  <dcterms:created xsi:type="dcterms:W3CDTF">2014-12-08T12:01:41Z</dcterms:created>
  <dcterms:modified xsi:type="dcterms:W3CDTF">2019-07-30T14:30:03Z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0x010100B73AEB2BC9FE5343B1F3C335A1578D9438003995077E1015F040B0E24329BE275DF3</vt:lpwstr>
  </property>
  <property fmtid="{D5CDD505-2E9C-101B-9397-08002B2CF9AE}" pid="3" name="PublishingDocType">
    <vt:lpwstr/>
  </property>
  <property fmtid="{D5CDD505-2E9C-101B-9397-08002B2CF9AE}" pid="4" name="_dlc_DocIdItemGuid">
    <vt:lpwstr>d9ab6b8d-4e69-40da-8a6a-8966830b36ed</vt:lpwstr>
  </property>
</Properties>
</file>