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32"/>
  </p:notesMasterIdLst>
  <p:sldIdLst>
    <p:sldId id="263" r:id="rId7"/>
    <p:sldId id="266" r:id="rId8"/>
    <p:sldId id="286" r:id="rId9"/>
    <p:sldId id="297" r:id="rId10"/>
    <p:sldId id="298" r:id="rId11"/>
    <p:sldId id="299" r:id="rId12"/>
    <p:sldId id="300" r:id="rId13"/>
    <p:sldId id="301" r:id="rId14"/>
    <p:sldId id="302" r:id="rId15"/>
    <p:sldId id="304" r:id="rId16"/>
    <p:sldId id="307" r:id="rId17"/>
    <p:sldId id="305" r:id="rId18"/>
    <p:sldId id="306" r:id="rId19"/>
    <p:sldId id="303" r:id="rId20"/>
    <p:sldId id="284" r:id="rId21"/>
    <p:sldId id="288" r:id="rId22"/>
    <p:sldId id="289" r:id="rId23"/>
    <p:sldId id="290" r:id="rId24"/>
    <p:sldId id="293" r:id="rId25"/>
    <p:sldId id="294" r:id="rId26"/>
    <p:sldId id="309" r:id="rId27"/>
    <p:sldId id="295" r:id="rId28"/>
    <p:sldId id="308" r:id="rId29"/>
    <p:sldId id="296" r:id="rId30"/>
    <p:sldId id="27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0"/>
    <a:srgbClr val="ECEBE7"/>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52" autoAdjust="0"/>
    <p:restoredTop sz="94586" autoAdjust="0"/>
  </p:normalViewPr>
  <p:slideViewPr>
    <p:cSldViewPr snapToGrid="0" snapToObjects="1">
      <p:cViewPr varScale="1">
        <p:scale>
          <a:sx n="72" d="100"/>
          <a:sy n="72" d="100"/>
        </p:scale>
        <p:origin x="948"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A0CE-37A6-4C3C-A158-8D508D3276B4}"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BC256-5F45-4D98-94A5-0F94A4AC792D}" type="slidenum">
              <a:rPr lang="en-US" smtClean="0"/>
              <a:t>‹#›</a:t>
            </a:fld>
            <a:endParaRPr lang="en-US"/>
          </a:p>
        </p:txBody>
      </p:sp>
    </p:spTree>
    <p:extLst>
      <p:ext uri="{BB962C8B-B14F-4D97-AF65-F5344CB8AC3E}">
        <p14:creationId xmlns:p14="http://schemas.microsoft.com/office/powerpoint/2010/main" val="385919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maps</a:t>
            </a:r>
          </a:p>
        </p:txBody>
      </p:sp>
      <p:sp>
        <p:nvSpPr>
          <p:cNvPr id="4" name="Slide Number Placeholder 3"/>
          <p:cNvSpPr>
            <a:spLocks noGrp="1"/>
          </p:cNvSpPr>
          <p:nvPr>
            <p:ph type="sldNum" sz="quarter" idx="10"/>
          </p:nvPr>
        </p:nvSpPr>
        <p:spPr/>
        <p:txBody>
          <a:bodyPr/>
          <a:lstStyle/>
          <a:p>
            <a:fld id="{025BC256-5F45-4D98-94A5-0F94A4AC792D}" type="slidenum">
              <a:rPr lang="en-US" smtClean="0"/>
              <a:t>3</a:t>
            </a:fld>
            <a:endParaRPr lang="en-US"/>
          </a:p>
        </p:txBody>
      </p:sp>
    </p:spTree>
    <p:extLst>
      <p:ext uri="{BB962C8B-B14F-4D97-AF65-F5344CB8AC3E}">
        <p14:creationId xmlns:p14="http://schemas.microsoft.com/office/powerpoint/2010/main" val="3112477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a:extLst>
              <a:ext uri="{28A0092B-C50C-407E-A947-70E740481C1C}">
                <a14:useLocalDpi xmlns:a14="http://schemas.microsoft.com/office/drawing/2010/main" val="0"/>
              </a:ext>
            </a:extLst>
          </a:blip>
          <a:srcRect l="3753" r="3753"/>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alphaModFix amt="24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4" name="Content Placeholder 5"/>
          <p:cNvGraphicFramePr>
            <a:graphicFrameLocks/>
          </p:cNvGraphicFramePr>
          <p:nvPr userDrawn="1">
            <p:extLst>
              <p:ext uri="{D42A27DB-BD31-4B8C-83A1-F6EECF244321}">
                <p14:modId xmlns:p14="http://schemas.microsoft.com/office/powerpoint/2010/main" val="77956056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704" r="16704"/>
          <a:stretch/>
        </p:blipFill>
        <p:spPr>
          <a:xfrm>
            <a:off x="0" y="0"/>
            <a:ext cx="9144000" cy="5768258"/>
          </a:xfrm>
          <a:prstGeom prst="rect">
            <a:avLst/>
          </a:prstGeom>
        </p:spPr>
      </p:pic>
      <p:sp>
        <p:nvSpPr>
          <p:cNvPr id="9" name="Rectangle 8"/>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3837" r="3837"/>
          <a:stretch/>
        </p:blipFill>
        <p:spPr>
          <a:xfrm>
            <a:off x="0"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23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837" r="3837"/>
          <a:stretch/>
        </p:blipFill>
        <p:spPr>
          <a:xfrm>
            <a:off x="1"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alphaModFix amt="23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hasCustomPrompt="1"/>
          </p:nvPr>
        </p:nvSpPr>
        <p:spPr>
          <a:xfrm>
            <a:off x="1311263" y="1249680"/>
            <a:ext cx="7162800" cy="431291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Text here, block or bullets. text here, block or bullets. text here, block or bullets. text here, block or bullets. text here, block or bullets. text here, block or bullets. text here, block or bullets. </a:t>
            </a:r>
          </a:p>
          <a:p>
            <a:pPr lvl="0"/>
            <a:endParaRPr lang="en-GB"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alphaModFix amt="23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userDrawn="1">
            <p:extLst>
              <p:ext uri="{D42A27DB-BD31-4B8C-83A1-F6EECF244321}">
                <p14:modId xmlns:p14="http://schemas.microsoft.com/office/powerpoint/2010/main" val="3475472070"/>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50107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alphaModFix amt="24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alphaModFix amt="24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6" r:id="rId6"/>
    <p:sldLayoutId id="2147483662" r:id="rId7"/>
    <p:sldLayoutId id="2147483663" r:id="rId8"/>
    <p:sldLayoutId id="2147483664" r:id="rId9"/>
    <p:sldLayoutId id="2147483665" r:id="rId10"/>
    <p:sldLayoutId id="21474836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nps.gov/glac/index.htm" TargetMode="External"/><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www.nps.gov/media/video/view.htm?id=BDACC427-155D-451F-6772BD00883C1C96" TargetMode="External"/><Relationship Id="rId2" Type="http://schemas.openxmlformats.org/officeDocument/2006/relationships/hyperlink" Target="https://www.nps.gov/media/video/view.htm?id=870E3A26-155D-451F-67A8788C9EF6EE11"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 Bad Trip in Glacier</a:t>
            </a:r>
            <a:br>
              <a:rPr lang="en-US" b="1" dirty="0"/>
            </a:br>
            <a:endParaRPr lang="en-GB"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4627" y="274638"/>
            <a:ext cx="8234747" cy="5486400"/>
          </a:xfrm>
          <a:prstGeom prst="rect">
            <a:avLst/>
          </a:prstGeom>
        </p:spPr>
      </p:pic>
    </p:spTree>
    <p:extLst>
      <p:ext uri="{BB962C8B-B14F-4D97-AF65-F5344CB8AC3E}">
        <p14:creationId xmlns:p14="http://schemas.microsoft.com/office/powerpoint/2010/main" val="224958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4627" y="274638"/>
            <a:ext cx="8234747" cy="5486400"/>
          </a:xfrm>
          <a:prstGeom prst="rect">
            <a:avLst/>
          </a:prstGeom>
        </p:spPr>
      </p:pic>
    </p:spTree>
    <p:extLst>
      <p:ext uri="{BB962C8B-B14F-4D97-AF65-F5344CB8AC3E}">
        <p14:creationId xmlns:p14="http://schemas.microsoft.com/office/powerpoint/2010/main" val="256644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4627" y="274638"/>
            <a:ext cx="8234747" cy="5486400"/>
          </a:xfrm>
          <a:prstGeom prst="rect">
            <a:avLst/>
          </a:prstGeom>
        </p:spPr>
      </p:pic>
    </p:spTree>
    <p:extLst>
      <p:ext uri="{BB962C8B-B14F-4D97-AF65-F5344CB8AC3E}">
        <p14:creationId xmlns:p14="http://schemas.microsoft.com/office/powerpoint/2010/main" val="2338219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4627" y="274638"/>
            <a:ext cx="8234747" cy="5486400"/>
          </a:xfrm>
          <a:prstGeom prst="rect">
            <a:avLst/>
          </a:prstGeom>
        </p:spPr>
      </p:pic>
    </p:spTree>
    <p:extLst>
      <p:ext uri="{BB962C8B-B14F-4D97-AF65-F5344CB8AC3E}">
        <p14:creationId xmlns:p14="http://schemas.microsoft.com/office/powerpoint/2010/main" val="171065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4627" y="274638"/>
            <a:ext cx="8234747" cy="5486400"/>
          </a:xfrm>
          <a:prstGeom prst="rect">
            <a:avLst/>
          </a:prstGeom>
        </p:spPr>
      </p:pic>
    </p:spTree>
    <p:extLst>
      <p:ext uri="{BB962C8B-B14F-4D97-AF65-F5344CB8AC3E}">
        <p14:creationId xmlns:p14="http://schemas.microsoft.com/office/powerpoint/2010/main" val="57350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3211152" y="1213444"/>
            <a:ext cx="3151905" cy="4102964"/>
          </a:xfrm>
          <a:prstGeom prst="rect">
            <a:avLst/>
          </a:prstGeom>
        </p:spPr>
      </p:pic>
      <p:sp>
        <p:nvSpPr>
          <p:cNvPr id="3" name="Title 2"/>
          <p:cNvSpPr>
            <a:spLocks noGrp="1"/>
          </p:cNvSpPr>
          <p:nvPr>
            <p:ph type="title"/>
          </p:nvPr>
        </p:nvSpPr>
        <p:spPr>
          <a:xfrm>
            <a:off x="1189037" y="271690"/>
            <a:ext cx="7196137" cy="997743"/>
          </a:xfrm>
        </p:spPr>
        <p:txBody>
          <a:bodyPr/>
          <a:lstStyle/>
          <a:p>
            <a:pPr algn="ctr"/>
            <a:r>
              <a:rPr lang="en-GB" dirty="0">
                <a:hlinkClick r:id="rId3"/>
              </a:rPr>
              <a:t>Glacier National Park</a:t>
            </a:r>
            <a:endParaRPr lang="en-GB" dirty="0"/>
          </a:p>
        </p:txBody>
      </p:sp>
      <p:sp>
        <p:nvSpPr>
          <p:cNvPr id="2" name="Rectangle 1"/>
          <p:cNvSpPr/>
          <p:nvPr/>
        </p:nvSpPr>
        <p:spPr>
          <a:xfrm>
            <a:off x="2954647" y="5319521"/>
            <a:ext cx="3664914" cy="369332"/>
          </a:xfrm>
          <a:prstGeom prst="rect">
            <a:avLst/>
          </a:prstGeom>
        </p:spPr>
        <p:txBody>
          <a:bodyPr wrap="none">
            <a:spAutoFit/>
          </a:bodyPr>
          <a:lstStyle/>
          <a:p>
            <a:r>
              <a:rPr lang="en-US" dirty="0"/>
              <a:t>https://www.nps.gov/glac/index.htm</a:t>
            </a:r>
          </a:p>
        </p:txBody>
      </p:sp>
    </p:spTree>
    <p:extLst>
      <p:ext uri="{BB962C8B-B14F-4D97-AF65-F5344CB8AC3E}">
        <p14:creationId xmlns:p14="http://schemas.microsoft.com/office/powerpoint/2010/main" val="1878905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a:t>High demand for overnight use</a:t>
            </a:r>
          </a:p>
          <a:p>
            <a:endParaRPr lang="en-GB" dirty="0"/>
          </a:p>
          <a:p>
            <a:r>
              <a:rPr lang="en-GB" dirty="0"/>
              <a:t>Short backpacking season</a:t>
            </a:r>
          </a:p>
          <a:p>
            <a:endParaRPr lang="en-GB" dirty="0"/>
          </a:p>
          <a:p>
            <a:r>
              <a:rPr lang="en-GB" dirty="0"/>
              <a:t>Variable campsite opening dates</a:t>
            </a:r>
          </a:p>
          <a:p>
            <a:endParaRPr lang="en-GB" dirty="0"/>
          </a:p>
          <a:p>
            <a:r>
              <a:rPr lang="en-GB" dirty="0"/>
              <a:t> “Night of the grizzlies”</a:t>
            </a:r>
          </a:p>
          <a:p>
            <a:endParaRPr lang="en-GB" dirty="0"/>
          </a:p>
          <a:p>
            <a:endParaRPr lang="en-GB" dirty="0"/>
          </a:p>
        </p:txBody>
      </p:sp>
      <p:sp>
        <p:nvSpPr>
          <p:cNvPr id="3" name="Title 2"/>
          <p:cNvSpPr>
            <a:spLocks noGrp="1"/>
          </p:cNvSpPr>
          <p:nvPr>
            <p:ph type="title"/>
          </p:nvPr>
        </p:nvSpPr>
        <p:spPr/>
        <p:txBody>
          <a:bodyPr/>
          <a:lstStyle/>
          <a:p>
            <a:r>
              <a:rPr lang="en-GB" dirty="0"/>
              <a:t>Backcountry Visitation</a:t>
            </a:r>
          </a:p>
        </p:txBody>
      </p:sp>
    </p:spTree>
    <p:extLst>
      <p:ext uri="{BB962C8B-B14F-4D97-AF65-F5344CB8AC3E}">
        <p14:creationId xmlns:p14="http://schemas.microsoft.com/office/powerpoint/2010/main" val="4068802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Impacts to resources: </a:t>
            </a:r>
            <a:r>
              <a:rPr lang="en-US" dirty="0"/>
              <a:t>Vegetation, soil, wildlife, water</a:t>
            </a:r>
          </a:p>
          <a:p>
            <a:endParaRPr lang="en-US" dirty="0"/>
          </a:p>
          <a:p>
            <a:endParaRPr lang="en-GB" dirty="0"/>
          </a:p>
        </p:txBody>
      </p:sp>
      <p:sp>
        <p:nvSpPr>
          <p:cNvPr id="3" name="Title 2"/>
          <p:cNvSpPr>
            <a:spLocks noGrp="1"/>
          </p:cNvSpPr>
          <p:nvPr>
            <p:ph type="title"/>
          </p:nvPr>
        </p:nvSpPr>
        <p:spPr/>
        <p:txBody>
          <a:bodyPr/>
          <a:lstStyle/>
          <a:p>
            <a:r>
              <a:rPr lang="en-GB" dirty="0"/>
              <a:t>Problems</a:t>
            </a:r>
          </a:p>
        </p:txBody>
      </p:sp>
    </p:spTree>
    <p:extLst>
      <p:ext uri="{BB962C8B-B14F-4D97-AF65-F5344CB8AC3E}">
        <p14:creationId xmlns:p14="http://schemas.microsoft.com/office/powerpoint/2010/main" val="105051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Management strategies: Limit use, </a:t>
            </a:r>
            <a:r>
              <a:rPr lang="en-US" dirty="0"/>
              <a:t>reduce the impact of use, harden resource/experience</a:t>
            </a:r>
          </a:p>
          <a:p>
            <a:endParaRPr lang="en-GB" dirty="0"/>
          </a:p>
          <a:p>
            <a:r>
              <a:rPr lang="en-GB" dirty="0"/>
              <a:t>Management practices: </a:t>
            </a:r>
            <a:r>
              <a:rPr lang="en-US" dirty="0"/>
              <a:t>Facility development/site design/maintenance, rules/regulations, information/education, law enforcement, zoning</a:t>
            </a:r>
            <a:endParaRPr lang="en-GB" dirty="0"/>
          </a:p>
        </p:txBody>
      </p:sp>
      <p:sp>
        <p:nvSpPr>
          <p:cNvPr id="3" name="Title 2"/>
          <p:cNvSpPr>
            <a:spLocks noGrp="1"/>
          </p:cNvSpPr>
          <p:nvPr>
            <p:ph type="title"/>
          </p:nvPr>
        </p:nvSpPr>
        <p:spPr/>
        <p:txBody>
          <a:bodyPr/>
          <a:lstStyle/>
          <a:p>
            <a:r>
              <a:rPr lang="en-GB" dirty="0"/>
              <a:t>Strategies and Practices</a:t>
            </a:r>
          </a:p>
        </p:txBody>
      </p:sp>
    </p:spTree>
    <p:extLst>
      <p:ext uri="{BB962C8B-B14F-4D97-AF65-F5344CB8AC3E}">
        <p14:creationId xmlns:p14="http://schemas.microsoft.com/office/powerpoint/2010/main" val="1037319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endParaRPr lang="en-GB" dirty="0"/>
          </a:p>
          <a:p>
            <a:r>
              <a:rPr lang="en-GB" dirty="0"/>
              <a:t>65 primitive campgrounds</a:t>
            </a:r>
          </a:p>
          <a:p>
            <a:endParaRPr lang="en-GB" dirty="0"/>
          </a:p>
          <a:p>
            <a:r>
              <a:rPr lang="en-GB" dirty="0"/>
              <a:t>208 designated campsites</a:t>
            </a:r>
          </a:p>
          <a:p>
            <a:endParaRPr lang="en-GB" dirty="0"/>
          </a:p>
          <a:p>
            <a:r>
              <a:rPr lang="en-GB" dirty="0"/>
              <a:t>Separate cooking areas</a:t>
            </a:r>
          </a:p>
          <a:p>
            <a:endParaRPr lang="en-GB" dirty="0"/>
          </a:p>
          <a:p>
            <a:r>
              <a:rPr lang="en-GB" dirty="0"/>
              <a:t>Primitive toilets</a:t>
            </a:r>
          </a:p>
          <a:p>
            <a:endParaRPr lang="en-GB" dirty="0"/>
          </a:p>
          <a:p>
            <a:endParaRPr lang="en-GB" dirty="0"/>
          </a:p>
        </p:txBody>
      </p:sp>
      <p:sp>
        <p:nvSpPr>
          <p:cNvPr id="3" name="Title 2"/>
          <p:cNvSpPr>
            <a:spLocks noGrp="1"/>
          </p:cNvSpPr>
          <p:nvPr>
            <p:ph type="title"/>
          </p:nvPr>
        </p:nvSpPr>
        <p:spPr>
          <a:xfrm>
            <a:off x="1189356" y="274638"/>
            <a:ext cx="7597805" cy="997743"/>
          </a:xfrm>
        </p:spPr>
        <p:txBody>
          <a:bodyPr/>
          <a:lstStyle/>
          <a:p>
            <a:r>
              <a:rPr lang="en-GB" dirty="0"/>
              <a:t>Facility Development/Site Design/ Maintenance</a:t>
            </a:r>
          </a:p>
        </p:txBody>
      </p:sp>
    </p:spTree>
    <p:extLst>
      <p:ext uri="{BB962C8B-B14F-4D97-AF65-F5344CB8AC3E}">
        <p14:creationId xmlns:p14="http://schemas.microsoft.com/office/powerpoint/2010/main" val="319385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a:t>“Crown of the Continent”</a:t>
            </a:r>
          </a:p>
          <a:p>
            <a:r>
              <a:rPr lang="en-GB" dirty="0"/>
              <a:t>Established in 1910</a:t>
            </a:r>
          </a:p>
          <a:p>
            <a:r>
              <a:rPr lang="en-GB" dirty="0"/>
              <a:t>First International Peace Park (1932)</a:t>
            </a:r>
          </a:p>
          <a:p>
            <a:r>
              <a:rPr lang="en-GB" dirty="0"/>
              <a:t>International Biosphere Reserve (1974)</a:t>
            </a:r>
          </a:p>
          <a:p>
            <a:r>
              <a:rPr lang="en-GB" dirty="0"/>
              <a:t>World Heritage Site (1995)</a:t>
            </a:r>
          </a:p>
          <a:p>
            <a:r>
              <a:rPr lang="en-GB" dirty="0"/>
              <a:t>25 glaciers remain</a:t>
            </a:r>
          </a:p>
          <a:p>
            <a:endParaRPr lang="en-GB" dirty="0"/>
          </a:p>
        </p:txBody>
      </p:sp>
      <p:sp>
        <p:nvSpPr>
          <p:cNvPr id="3" name="Title 2"/>
          <p:cNvSpPr>
            <a:spLocks noGrp="1"/>
          </p:cNvSpPr>
          <p:nvPr>
            <p:ph type="title"/>
          </p:nvPr>
        </p:nvSpPr>
        <p:spPr/>
        <p:txBody>
          <a:bodyPr/>
          <a:lstStyle/>
          <a:p>
            <a:r>
              <a:rPr lang="en-GB" dirty="0"/>
              <a:t>Glacier National Park</a:t>
            </a:r>
          </a:p>
        </p:txBody>
      </p:sp>
    </p:spTree>
    <p:extLst>
      <p:ext uri="{BB962C8B-B14F-4D97-AF65-F5344CB8AC3E}">
        <p14:creationId xmlns:p14="http://schemas.microsoft.com/office/powerpoint/2010/main" val="387559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5" y="1272381"/>
            <a:ext cx="7765073" cy="4459346"/>
          </a:xfrm>
        </p:spPr>
        <p:txBody>
          <a:bodyPr>
            <a:normAutofit fontScale="55000" lnSpcReduction="20000"/>
          </a:bodyPr>
          <a:lstStyle/>
          <a:p>
            <a:r>
              <a:rPr lang="en-GB" sz="5800" dirty="0"/>
              <a:t>Permit for designated campsites</a:t>
            </a:r>
          </a:p>
          <a:p>
            <a:r>
              <a:rPr lang="en-GB" sz="5800" dirty="0"/>
              <a:t>Length of stay limits at popular sites</a:t>
            </a:r>
          </a:p>
          <a:p>
            <a:r>
              <a:rPr lang="en-GB" sz="5800" dirty="0"/>
              <a:t>Leave No Trace</a:t>
            </a:r>
          </a:p>
          <a:p>
            <a:r>
              <a:rPr lang="en-GB" sz="5800" dirty="0"/>
              <a:t>	12 person group maximum</a:t>
            </a:r>
          </a:p>
          <a:p>
            <a:r>
              <a:rPr lang="en-GB" sz="5800" dirty="0"/>
              <a:t>	2 tents and 4 people per site</a:t>
            </a:r>
          </a:p>
          <a:p>
            <a:r>
              <a:rPr lang="en-GB" sz="5800" dirty="0"/>
              <a:t>	No dogs (except guide)</a:t>
            </a:r>
          </a:p>
          <a:p>
            <a:r>
              <a:rPr lang="en-GB" sz="5800" dirty="0"/>
              <a:t>	No food at tent sites</a:t>
            </a:r>
          </a:p>
          <a:p>
            <a:r>
              <a:rPr lang="en-GB" sz="5800" dirty="0"/>
              <a:t>	Food storage in bins or hanging bag</a:t>
            </a:r>
          </a:p>
          <a:p>
            <a:endParaRPr lang="en-GB" dirty="0"/>
          </a:p>
          <a:p>
            <a:r>
              <a:rPr lang="en-GB" dirty="0"/>
              <a:t> </a:t>
            </a:r>
          </a:p>
        </p:txBody>
      </p:sp>
      <p:sp>
        <p:nvSpPr>
          <p:cNvPr id="3" name="Title 2"/>
          <p:cNvSpPr>
            <a:spLocks noGrp="1"/>
          </p:cNvSpPr>
          <p:nvPr>
            <p:ph type="title"/>
          </p:nvPr>
        </p:nvSpPr>
        <p:spPr/>
        <p:txBody>
          <a:bodyPr/>
          <a:lstStyle/>
          <a:p>
            <a:r>
              <a:rPr lang="en-GB" dirty="0"/>
              <a:t>Rules/Regulations</a:t>
            </a:r>
          </a:p>
        </p:txBody>
      </p:sp>
    </p:spTree>
    <p:extLst>
      <p:ext uri="{BB962C8B-B14F-4D97-AF65-F5344CB8AC3E}">
        <p14:creationId xmlns:p14="http://schemas.microsoft.com/office/powerpoint/2010/main" val="815483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5" y="1272381"/>
            <a:ext cx="7765073" cy="4459346"/>
          </a:xfrm>
        </p:spPr>
        <p:txBody>
          <a:bodyPr>
            <a:normAutofit lnSpcReduction="10000"/>
          </a:bodyPr>
          <a:lstStyle/>
          <a:p>
            <a:r>
              <a:rPr lang="en-GB" dirty="0"/>
              <a:t>Park website</a:t>
            </a:r>
          </a:p>
          <a:p>
            <a:r>
              <a:rPr lang="en-GB" dirty="0"/>
              <a:t>		Advance reservation system</a:t>
            </a:r>
          </a:p>
          <a:p>
            <a:r>
              <a:rPr lang="en-GB" dirty="0"/>
              <a:t>Backcountry office</a:t>
            </a:r>
          </a:p>
          <a:p>
            <a:r>
              <a:rPr lang="en-GB" dirty="0"/>
              <a:t>		Walk-in permits</a:t>
            </a:r>
          </a:p>
          <a:p>
            <a:r>
              <a:rPr lang="en-GB" dirty="0"/>
              <a:t>Backcountry blog</a:t>
            </a:r>
          </a:p>
          <a:p>
            <a:r>
              <a:rPr lang="en-GB" dirty="0"/>
              <a:t>15 minute video</a:t>
            </a:r>
          </a:p>
          <a:p>
            <a:r>
              <a:rPr lang="en-GB" dirty="0"/>
              <a:t>“There is no bad trip in Glacier!”</a:t>
            </a:r>
          </a:p>
          <a:p>
            <a:r>
              <a:rPr lang="en-GB" dirty="0"/>
              <a:t> </a:t>
            </a:r>
          </a:p>
        </p:txBody>
      </p:sp>
      <p:sp>
        <p:nvSpPr>
          <p:cNvPr id="3" name="Title 2"/>
          <p:cNvSpPr>
            <a:spLocks noGrp="1"/>
          </p:cNvSpPr>
          <p:nvPr>
            <p:ph type="title"/>
          </p:nvPr>
        </p:nvSpPr>
        <p:spPr/>
        <p:txBody>
          <a:bodyPr/>
          <a:lstStyle/>
          <a:p>
            <a:r>
              <a:rPr lang="en-GB" dirty="0"/>
              <a:t>Information/Education</a:t>
            </a:r>
          </a:p>
        </p:txBody>
      </p:sp>
    </p:spTree>
    <p:extLst>
      <p:ext uri="{BB962C8B-B14F-4D97-AF65-F5344CB8AC3E}">
        <p14:creationId xmlns:p14="http://schemas.microsoft.com/office/powerpoint/2010/main" val="3762239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Law Enforcement</a:t>
            </a:r>
          </a:p>
        </p:txBody>
      </p:sp>
      <p:sp>
        <p:nvSpPr>
          <p:cNvPr id="5" name="Content Placeholder 4"/>
          <p:cNvSpPr>
            <a:spLocks noGrp="1"/>
          </p:cNvSpPr>
          <p:nvPr>
            <p:ph sz="quarter" idx="13"/>
          </p:nvPr>
        </p:nvSpPr>
        <p:spPr/>
        <p:txBody>
          <a:bodyPr>
            <a:normAutofit/>
          </a:bodyPr>
          <a:lstStyle/>
          <a:p>
            <a:r>
              <a:rPr lang="en-GB" dirty="0"/>
              <a:t>Enforce permits and campsite rules</a:t>
            </a:r>
          </a:p>
          <a:p>
            <a:endParaRPr lang="en-GB" dirty="0"/>
          </a:p>
          <a:p>
            <a:r>
              <a:rPr lang="en-GB" dirty="0"/>
              <a:t>Alert visitors to changes in trail conditions</a:t>
            </a:r>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3732993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Zoning</a:t>
            </a:r>
          </a:p>
        </p:txBody>
      </p:sp>
      <p:sp>
        <p:nvSpPr>
          <p:cNvPr id="5" name="Content Placeholder 4"/>
          <p:cNvSpPr>
            <a:spLocks noGrp="1"/>
          </p:cNvSpPr>
          <p:nvPr>
            <p:ph sz="quarter" idx="13"/>
          </p:nvPr>
        </p:nvSpPr>
        <p:spPr/>
        <p:txBody>
          <a:bodyPr>
            <a:normAutofit/>
          </a:bodyPr>
          <a:lstStyle/>
          <a:p>
            <a:r>
              <a:rPr lang="en-GB" dirty="0"/>
              <a:t>Designated campsites</a:t>
            </a:r>
          </a:p>
          <a:p>
            <a:endParaRPr lang="en-GB" dirty="0"/>
          </a:p>
          <a:p>
            <a:r>
              <a:rPr lang="en-GB" dirty="0"/>
              <a:t>Nyack/Coal Creek Camping Zone</a:t>
            </a:r>
          </a:p>
          <a:p>
            <a:endParaRPr lang="en-GB" dirty="0"/>
          </a:p>
          <a:p>
            <a:r>
              <a:rPr lang="en-GB" dirty="0"/>
              <a:t>Hike-in mountain chalets</a:t>
            </a:r>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4146880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hlinkClick r:id="rId2"/>
              </a:rPr>
              <a:t>Backcountry Video </a:t>
            </a:r>
            <a:r>
              <a:rPr lang="en-US" dirty="0"/>
              <a:t>(14:19)</a:t>
            </a:r>
          </a:p>
          <a:p>
            <a:endParaRPr lang="en-US" dirty="0"/>
          </a:p>
          <a:p>
            <a:r>
              <a:rPr lang="en-US" dirty="0">
                <a:hlinkClick r:id="rId3"/>
              </a:rPr>
              <a:t>Bear Safety </a:t>
            </a:r>
            <a:r>
              <a:rPr lang="en-US" dirty="0"/>
              <a:t>(7:51)</a:t>
            </a:r>
          </a:p>
        </p:txBody>
      </p:sp>
      <p:sp>
        <p:nvSpPr>
          <p:cNvPr id="3" name="Title 2"/>
          <p:cNvSpPr>
            <a:spLocks noGrp="1"/>
          </p:cNvSpPr>
          <p:nvPr>
            <p:ph type="title"/>
          </p:nvPr>
        </p:nvSpPr>
        <p:spPr/>
        <p:txBody>
          <a:bodyPr/>
          <a:lstStyle/>
          <a:p>
            <a:r>
              <a:rPr lang="en-US" dirty="0"/>
              <a:t>Video</a:t>
            </a:r>
          </a:p>
        </p:txBody>
      </p:sp>
      <p:sp>
        <p:nvSpPr>
          <p:cNvPr id="4" name="Rectangle 3"/>
          <p:cNvSpPr/>
          <p:nvPr/>
        </p:nvSpPr>
        <p:spPr>
          <a:xfrm>
            <a:off x="1189356" y="1799549"/>
            <a:ext cx="6735535" cy="646331"/>
          </a:xfrm>
          <a:prstGeom prst="rect">
            <a:avLst/>
          </a:prstGeom>
        </p:spPr>
        <p:txBody>
          <a:bodyPr wrap="square">
            <a:spAutoFit/>
          </a:bodyPr>
          <a:lstStyle/>
          <a:p>
            <a:r>
              <a:rPr lang="en-US" dirty="0"/>
              <a:t>https://www.nps.gov/media/video/view.htm?id=870E3A26-155D-451F-67A8788C9EF6EE11</a:t>
            </a:r>
          </a:p>
        </p:txBody>
      </p:sp>
      <p:sp>
        <p:nvSpPr>
          <p:cNvPr id="5" name="Rectangle 4"/>
          <p:cNvSpPr/>
          <p:nvPr/>
        </p:nvSpPr>
        <p:spPr>
          <a:xfrm>
            <a:off x="1189356" y="3046252"/>
            <a:ext cx="6653893" cy="646331"/>
          </a:xfrm>
          <a:prstGeom prst="rect">
            <a:avLst/>
          </a:prstGeom>
        </p:spPr>
        <p:txBody>
          <a:bodyPr wrap="square">
            <a:spAutoFit/>
          </a:bodyPr>
          <a:lstStyle/>
          <a:p>
            <a:r>
              <a:rPr lang="en-US" dirty="0"/>
              <a:t>https://www.nps.gov/media/video/view.htm?id=BDACC427-155D-451F-6772BD00883C1C96</a:t>
            </a:r>
          </a:p>
        </p:txBody>
      </p:sp>
    </p:spTree>
    <p:extLst>
      <p:ext uri="{BB962C8B-B14F-4D97-AF65-F5344CB8AC3E}">
        <p14:creationId xmlns:p14="http://schemas.microsoft.com/office/powerpoint/2010/main" val="636022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871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3"/>
          <a:stretch>
            <a:fillRect/>
          </a:stretch>
        </p:blipFill>
        <p:spPr>
          <a:xfrm>
            <a:off x="767528" y="267978"/>
            <a:ext cx="7608944" cy="5486400"/>
          </a:xfrm>
          <a:prstGeom prst="rect">
            <a:avLst/>
          </a:prstGeom>
        </p:spPr>
      </p:pic>
    </p:spTree>
    <p:extLst>
      <p:ext uri="{BB962C8B-B14F-4D97-AF65-F5344CB8AC3E}">
        <p14:creationId xmlns:p14="http://schemas.microsoft.com/office/powerpoint/2010/main" val="44347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4627" y="274638"/>
            <a:ext cx="8234747" cy="5486400"/>
          </a:xfrm>
          <a:prstGeom prst="rect">
            <a:avLst/>
          </a:prstGeom>
        </p:spPr>
      </p:pic>
    </p:spTree>
    <p:extLst>
      <p:ext uri="{BB962C8B-B14F-4D97-AF65-F5344CB8AC3E}">
        <p14:creationId xmlns:p14="http://schemas.microsoft.com/office/powerpoint/2010/main" val="260433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4627" y="274638"/>
            <a:ext cx="8234747" cy="5486400"/>
          </a:xfrm>
          <a:prstGeom prst="rect">
            <a:avLst/>
          </a:prstGeom>
        </p:spPr>
      </p:pic>
    </p:spTree>
    <p:extLst>
      <p:ext uri="{BB962C8B-B14F-4D97-AF65-F5344CB8AC3E}">
        <p14:creationId xmlns:p14="http://schemas.microsoft.com/office/powerpoint/2010/main" val="305793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4627" y="274638"/>
            <a:ext cx="8234747" cy="5486400"/>
          </a:xfrm>
          <a:prstGeom prst="rect">
            <a:avLst/>
          </a:prstGeom>
        </p:spPr>
      </p:pic>
    </p:spTree>
    <p:extLst>
      <p:ext uri="{BB962C8B-B14F-4D97-AF65-F5344CB8AC3E}">
        <p14:creationId xmlns:p14="http://schemas.microsoft.com/office/powerpoint/2010/main" val="2763857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4627" y="274638"/>
            <a:ext cx="8234747" cy="5486400"/>
          </a:xfrm>
          <a:prstGeom prst="rect">
            <a:avLst/>
          </a:prstGeom>
        </p:spPr>
      </p:pic>
    </p:spTree>
    <p:extLst>
      <p:ext uri="{BB962C8B-B14F-4D97-AF65-F5344CB8AC3E}">
        <p14:creationId xmlns:p14="http://schemas.microsoft.com/office/powerpoint/2010/main" val="4272040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4627" y="274638"/>
            <a:ext cx="8234747" cy="5486400"/>
          </a:xfrm>
          <a:prstGeom prst="rect">
            <a:avLst/>
          </a:prstGeom>
        </p:spPr>
      </p:pic>
    </p:spTree>
    <p:extLst>
      <p:ext uri="{BB962C8B-B14F-4D97-AF65-F5344CB8AC3E}">
        <p14:creationId xmlns:p14="http://schemas.microsoft.com/office/powerpoint/2010/main" val="341697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4627" y="274638"/>
            <a:ext cx="8234747" cy="5486400"/>
          </a:xfrm>
          <a:prstGeom prst="rect">
            <a:avLst/>
          </a:prstGeom>
        </p:spPr>
      </p:pic>
    </p:spTree>
    <p:extLst>
      <p:ext uri="{BB962C8B-B14F-4D97-AF65-F5344CB8AC3E}">
        <p14:creationId xmlns:p14="http://schemas.microsoft.com/office/powerpoint/2010/main" val="2015573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ISBN xmlns="0b29e85d-e4df-4a6d-ba7c-01bf11944fc3" xsi:nil="true"/>
    <p52d2a15856145b6a82e28472153071d xmlns="0b29e85d-e4df-4a6d-ba7c-01bf11944fc3">
      <Terms xmlns="http://schemas.microsoft.com/office/infopath/2007/PartnerControls"/>
    </p52d2a15856145b6a82e28472153071d>
    <Year xmlns="0b29e85d-e4df-4a6d-ba7c-01bf11944fc3">2016</Year>
    <TaxCatchAll xmlns="0b29e85d-e4df-4a6d-ba7c-01bf11944fc3"/>
    <_dlc_DocId xmlns="d07fce95-64a3-45e0-8e78-c550b935440d">EDRFEEQ4MS6M-13-11705</_dlc_DocId>
    <_dlc_DocIdUrl xmlns="d07fce95-64a3-45e0-8e78-c550b935440d">
      <Url>http://teams.cabi.org/function/editorial/books/_layouts/15/DocIdRedir.aspx?ID=EDRFEEQ4MS6M-13-11705</Url>
      <Description>EDRFEEQ4MS6M-13-11705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d8dd7c1c-4333-446f-aac1-2085e198f311" ContentTypeId="0x010100B73AEB2BC9FE5343B1F3C335A1578D9438" PreviousValue="false"/>
</file>

<file path=customXml/item5.xml><?xml version="1.0" encoding="utf-8"?>
<ct:contentTypeSchema xmlns:ct="http://schemas.microsoft.com/office/2006/metadata/contentType" xmlns:ma="http://schemas.microsoft.com/office/2006/metadata/properties/metaAttributes" ct:_="" ma:_="" ma:contentTypeName="CABI Publishing Document" ma:contentTypeID="0x010100B73AEB2BC9FE5343B1F3C335A1578D9438003995077E1015F040B0E24329BE275DF3" ma:contentTypeVersion="30" ma:contentTypeDescription="" ma:contentTypeScope="" ma:versionID="84f8fbb6dd0edb19f89ee4d2dd668f2e">
  <xsd:schema xmlns:xsd="http://www.w3.org/2001/XMLSchema" xmlns:xs="http://www.w3.org/2001/XMLSchema" xmlns:p="http://schemas.microsoft.com/office/2006/metadata/properties" xmlns:ns2="d07fce95-64a3-45e0-8e78-c550b935440d" xmlns:ns3="0b29e85d-e4df-4a6d-ba7c-01bf11944fc3" targetNamespace="http://schemas.microsoft.com/office/2006/metadata/properties" ma:root="true" ma:fieldsID="3280aa6ace604f9c4c48e98b9d77b7a1" ns2:_="" ns3:_="">
    <xsd:import namespace="d07fce95-64a3-45e0-8e78-c550b935440d"/>
    <xsd:import namespace="0b29e85d-e4df-4a6d-ba7c-01bf11944fc3"/>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Year" minOccurs="0"/>
                <xsd:element ref="ns3:TaxCatchAllLabel" minOccurs="0"/>
                <xsd:element ref="ns3:ISBN" minOccurs="0"/>
                <xsd:element ref="ns3:p52d2a15856145b6a82e28472153071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9e85d-e4df-4a6d-ba7c-01bf11944fc3" elementFormDefault="qualified">
    <xsd:import namespace="http://schemas.microsoft.com/office/2006/documentManagement/types"/>
    <xsd:import namespace="http://schemas.microsoft.com/office/infopath/2007/PartnerControls"/>
    <xsd:element name="TaxCatchAll" ma:index="7" nillable="true" ma:displayName="Taxonomy Catch All Column" ma:description="" ma:hidden="true" ma:list="{d20632ca-f775-4fe3-b87f-f592633c52d2}" ma:internalName="TaxCatchAll" ma:showField="CatchAllData"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Year" ma:index="8" nillable="true" ma:displayName="Year" ma:format="Dropdown" ma:internalName="Year">
      <xsd:simpleType>
        <xsd:restriction base="dms:Choice">
          <xsd:enumeration value="2010"/>
          <xsd:enumeration value="2011"/>
          <xsd:enumeration value="2012"/>
          <xsd:enumeration value="2013"/>
          <xsd:enumeration value="2014"/>
          <xsd:enumeration value="2015"/>
          <xsd:enumeration value="2016"/>
          <xsd:enumeration value="2017"/>
        </xsd:restriction>
      </xsd:simpleType>
    </xsd:element>
    <xsd:element name="TaxCatchAllLabel" ma:index="9" nillable="true" ma:displayName="Taxonomy Catch All Column1" ma:description="" ma:hidden="true" ma:list="{d20632ca-f775-4fe3-b87f-f592633c52d2}" ma:internalName="TaxCatchAllLabel" ma:readOnly="true" ma:showField="CatchAllDataLabel"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ISBN" ma:index="10"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default="" ma:fieldId="{952d2a15-8561-45b6-a82e-28472153071d}" ma:sspId="d8dd7c1c-4333-446f-aac1-2085e198f311" ma:termSetId="7ee2d5cf-4748-4b50-b9ae-598449825a5b" ma:anchorId="57dac553-970f-4487-b972-f5cd8d3241c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3" ma:displayName="Author"/>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CCA640-930D-40CB-90E6-83585633B98F}">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http://purl.org/dc/dcmitype/"/>
    <ds:schemaRef ds:uri="0b29e85d-e4df-4a6d-ba7c-01bf11944fc3"/>
    <ds:schemaRef ds:uri="d07fce95-64a3-45e0-8e78-c550b935440d"/>
    <ds:schemaRef ds:uri="http://purl.org/dc/terms/"/>
  </ds:schemaRefs>
</ds:datastoreItem>
</file>

<file path=customXml/itemProps2.xml><?xml version="1.0" encoding="utf-8"?>
<ds:datastoreItem xmlns:ds="http://schemas.openxmlformats.org/officeDocument/2006/customXml" ds:itemID="{2856268C-66FF-45B5-8B74-F56EDECDDBB9}">
  <ds:schemaRefs>
    <ds:schemaRef ds:uri="http://schemas.microsoft.com/sharepoint/v3/contenttype/forms"/>
  </ds:schemaRefs>
</ds:datastoreItem>
</file>

<file path=customXml/itemProps3.xml><?xml version="1.0" encoding="utf-8"?>
<ds:datastoreItem xmlns:ds="http://schemas.openxmlformats.org/officeDocument/2006/customXml" ds:itemID="{9BFE1F17-E9DA-4F49-AEA7-91821E4640F1}">
  <ds:schemaRefs>
    <ds:schemaRef ds:uri="http://schemas.microsoft.com/sharepoint/events"/>
  </ds:schemaRefs>
</ds:datastoreItem>
</file>

<file path=customXml/itemProps4.xml><?xml version="1.0" encoding="utf-8"?>
<ds:datastoreItem xmlns:ds="http://schemas.openxmlformats.org/officeDocument/2006/customXml" ds:itemID="{A09D32EB-CBA0-48A3-A7FA-AC73987F3CAE}">
  <ds:schemaRefs>
    <ds:schemaRef ds:uri="Microsoft.SharePoint.Taxonomy.ContentTypeSync"/>
  </ds:schemaRefs>
</ds:datastoreItem>
</file>

<file path=customXml/itemProps5.xml><?xml version="1.0" encoding="utf-8"?>
<ds:datastoreItem xmlns:ds="http://schemas.openxmlformats.org/officeDocument/2006/customXml" ds:itemID="{CDA3B108-B990-4CC3-90DA-A63E2DCF4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0b29e85d-e4df-4a6d-ba7c-01bf11944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665</TotalTime>
  <Words>261</Words>
  <Application>Microsoft Office PowerPoint</Application>
  <PresentationFormat>On-screen Show (4:3)</PresentationFormat>
  <Paragraphs>76</Paragraphs>
  <Slides>25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No Bad Trip in Glacier </vt:lpstr>
      <vt:lpstr>Glacier National 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Glacier National Park</vt:lpstr>
      <vt:lpstr>Backcountry Visitation</vt:lpstr>
      <vt:lpstr>Problems</vt:lpstr>
      <vt:lpstr>Strategies and Practices</vt:lpstr>
      <vt:lpstr>Facility Development/Site Design/ Maintenance</vt:lpstr>
      <vt:lpstr>Rules/Regulations</vt:lpstr>
      <vt:lpstr>Information/Education</vt:lpstr>
      <vt:lpstr>Law Enforcement</vt:lpstr>
      <vt:lpstr>Zoning</vt:lpstr>
      <vt:lpstr>Video</vt:lpstr>
      <vt:lpstr>PowerPoint Presentation</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Manning</dc:creator>
  <cp:lastModifiedBy>Leigh-Ann Bard</cp:lastModifiedBy>
  <cp:revision>64</cp:revision>
  <dcterms:created xsi:type="dcterms:W3CDTF">2014-12-08T12:01:41Z</dcterms:created>
  <dcterms:modified xsi:type="dcterms:W3CDTF">2019-07-30T14:33:10Z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0x010100B73AEB2BC9FE5343B1F3C335A1578D9438003995077E1015F040B0E24329BE275DF3</vt:lpwstr>
  </property>
  <property fmtid="{D5CDD505-2E9C-101B-9397-08002B2CF9AE}" pid="3" name="PublishingDocType">
    <vt:lpwstr/>
  </property>
  <property fmtid="{D5CDD505-2E9C-101B-9397-08002B2CF9AE}" pid="4" name="_dlc_DocIdItemGuid">
    <vt:lpwstr>d9ab6b8d-4e69-40da-8a6a-8966830b36ed</vt:lpwstr>
  </property>
</Properties>
</file>