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5"/>
  </p:notesMasterIdLst>
  <p:sldIdLst>
    <p:sldId id="263" r:id="rId7"/>
    <p:sldId id="266" r:id="rId8"/>
    <p:sldId id="287" r:id="rId9"/>
    <p:sldId id="300" r:id="rId10"/>
    <p:sldId id="272" r:id="rId11"/>
    <p:sldId id="276" r:id="rId12"/>
    <p:sldId id="277" r:id="rId13"/>
    <p:sldId id="280" r:id="rId14"/>
    <p:sldId id="273" r:id="rId15"/>
    <p:sldId id="279" r:id="rId16"/>
    <p:sldId id="284" r:id="rId17"/>
    <p:sldId id="289" r:id="rId18"/>
    <p:sldId id="297" r:id="rId19"/>
    <p:sldId id="294" r:id="rId20"/>
    <p:sldId id="293" r:id="rId21"/>
    <p:sldId id="298" r:id="rId22"/>
    <p:sldId id="296"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6</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7</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17364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https://www.nps.gov/media/photo/gallery.htm?id=575BB48F-155D-4519-3E40BFEF9424DCD1</a:t>
            </a:r>
          </a:p>
          <a:p>
            <a:r>
              <a:rPr lang="en-US" dirty="0"/>
              <a:t>https://www.nps.gov/media/photo/gallery.htm?id=575BB48F-155D-4519-3E40BFEF9424DCD1</a:t>
            </a:r>
          </a:p>
          <a:p>
            <a:endParaRPr lang="en-US" dirty="0"/>
          </a:p>
        </p:txBody>
      </p:sp>
      <p:sp>
        <p:nvSpPr>
          <p:cNvPr id="4" name="Slide Number Placeholder 3"/>
          <p:cNvSpPr>
            <a:spLocks noGrp="1"/>
          </p:cNvSpPr>
          <p:nvPr>
            <p:ph type="sldNum" sz="quarter" idx="10"/>
          </p:nvPr>
        </p:nvSpPr>
        <p:spPr/>
        <p:txBody>
          <a:bodyPr/>
          <a:lstStyle/>
          <a:p>
            <a:fld id="{025BC256-5F45-4D98-94A5-0F94A4AC792D}" type="slidenum">
              <a:rPr lang="en-US" smtClean="0"/>
              <a:t>10</a:t>
            </a:fld>
            <a:endParaRPr lang="en-US"/>
          </a:p>
        </p:txBody>
      </p:sp>
    </p:spTree>
    <p:extLst>
      <p:ext uri="{BB962C8B-B14F-4D97-AF65-F5344CB8AC3E}">
        <p14:creationId xmlns:p14="http://schemas.microsoft.com/office/powerpoint/2010/main" val="173114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nps.gov/grte/index.htm"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ps.gov/media/video/view.htm?id=E791CB47-155D-451F-67C246697364B06F" TargetMode="External"/><Relationship Id="rId2" Type="http://schemas.openxmlformats.org/officeDocument/2006/relationships/hyperlink" Target="https://www.nps.gov/media/video/view.htm?id=0006E8AF-155D-451F-67F3336EE8F38E08"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“Alternative Transportation” at Grand Teton</a:t>
            </a:r>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46" y="406400"/>
            <a:ext cx="9165946" cy="5120640"/>
          </a:xfrm>
          <a:prstGeom prst="rect">
            <a:avLst/>
          </a:prstGeom>
        </p:spPr>
      </p:pic>
    </p:spTree>
    <p:extLst>
      <p:ext uri="{BB962C8B-B14F-4D97-AF65-F5344CB8AC3E}">
        <p14:creationId xmlns:p14="http://schemas.microsoft.com/office/powerpoint/2010/main" val="247329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Grand </a:t>
            </a:r>
            <a:r>
              <a:rPr lang="en-GB" dirty="0" err="1">
                <a:hlinkClick r:id="rId3"/>
              </a:rPr>
              <a:t>Teton</a:t>
            </a:r>
            <a:r>
              <a:rPr lang="en-GB" dirty="0">
                <a:hlinkClick r:id="rId3"/>
              </a:rPr>
              <a:t> National Park</a:t>
            </a:r>
            <a:endParaRPr lang="en-GB" dirty="0"/>
          </a:p>
        </p:txBody>
      </p:sp>
      <p:sp>
        <p:nvSpPr>
          <p:cNvPr id="2" name="Rectangle 1"/>
          <p:cNvSpPr/>
          <p:nvPr/>
        </p:nvSpPr>
        <p:spPr>
          <a:xfrm>
            <a:off x="2950289" y="5399365"/>
            <a:ext cx="3673634" cy="369332"/>
          </a:xfrm>
          <a:prstGeom prst="rect">
            <a:avLst/>
          </a:prstGeom>
        </p:spPr>
        <p:txBody>
          <a:bodyPr wrap="none">
            <a:spAutoFit/>
          </a:bodyPr>
          <a:lstStyle/>
          <a:p>
            <a:r>
              <a:rPr lang="en-US" dirty="0"/>
              <a:t>https://www.nps.gov/grte/index.htm</a:t>
            </a:r>
          </a:p>
        </p:txBody>
      </p:sp>
    </p:spTree>
    <p:extLst>
      <p:ext uri="{BB962C8B-B14F-4D97-AF65-F5344CB8AC3E}">
        <p14:creationId xmlns:p14="http://schemas.microsoft.com/office/powerpoint/2010/main" val="187890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Vegetation, soil, air, wildlife</a:t>
            </a:r>
          </a:p>
          <a:p>
            <a:endParaRPr lang="en-GB" dirty="0"/>
          </a:p>
          <a:p>
            <a:r>
              <a:rPr lang="en-GB" dirty="0"/>
              <a:t>Impacts to experience: Conflict, crowding</a:t>
            </a:r>
            <a:endParaRPr lang="en-US" dirty="0"/>
          </a:p>
          <a:p>
            <a:endParaRPr lang="en-US" dirty="0"/>
          </a:p>
          <a:p>
            <a:r>
              <a:rPr lang="en-US" dirty="0"/>
              <a:t>Impacts to facilities/services: Roads</a:t>
            </a:r>
          </a:p>
          <a:p>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Management strategies: Increase supply, </a:t>
            </a:r>
            <a:r>
              <a:rPr lang="en-US" dirty="0"/>
              <a:t>reduce impact of use, harden the resource </a:t>
            </a:r>
          </a:p>
          <a:p>
            <a:endParaRPr lang="en-GB" dirty="0"/>
          </a:p>
          <a:p>
            <a:r>
              <a:rPr lang="en-GB" dirty="0"/>
              <a:t>Management practices: </a:t>
            </a:r>
            <a:r>
              <a:rPr lang="en-US" dirty="0"/>
              <a:t>Facility development/site design/maintenance, rules/regulations, information/education</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40190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GB" dirty="0"/>
              <a:t>Transportation plan completed in 2007 </a:t>
            </a:r>
          </a:p>
          <a:p>
            <a:endParaRPr lang="en-GB" dirty="0"/>
          </a:p>
          <a:p>
            <a:r>
              <a:rPr lang="en-GB" dirty="0"/>
              <a:t>Calls for system of multi-use pathways</a:t>
            </a:r>
          </a:p>
          <a:p>
            <a:endParaRPr lang="en-GB" dirty="0"/>
          </a:p>
          <a:p>
            <a:r>
              <a:rPr lang="en-GB" dirty="0"/>
              <a:t>Suggests transit system feasibility study</a:t>
            </a:r>
          </a:p>
          <a:p>
            <a:endParaRPr lang="en-GB" dirty="0"/>
          </a:p>
          <a:p>
            <a:r>
              <a:rPr lang="en-GB" dirty="0"/>
              <a:t>Calls for improved road signs, visitor information of traffic conditions and transportation options</a:t>
            </a:r>
          </a:p>
        </p:txBody>
      </p:sp>
      <p:sp>
        <p:nvSpPr>
          <p:cNvPr id="3" name="Title 2"/>
          <p:cNvSpPr>
            <a:spLocks noGrp="1"/>
          </p:cNvSpPr>
          <p:nvPr>
            <p:ph type="title"/>
          </p:nvPr>
        </p:nvSpPr>
        <p:spPr>
          <a:xfrm>
            <a:off x="1189356" y="274638"/>
            <a:ext cx="7451061" cy="997743"/>
          </a:xfrm>
        </p:spPr>
        <p:txBody>
          <a:bodyPr/>
          <a:lstStyle/>
          <a:p>
            <a:r>
              <a:rPr lang="en-GB" dirty="0"/>
              <a:t>Facility Development/Site Design/Maintenance</a:t>
            </a:r>
          </a:p>
        </p:txBody>
      </p:sp>
    </p:spTree>
    <p:extLst>
      <p:ext uri="{BB962C8B-B14F-4D97-AF65-F5344CB8AC3E}">
        <p14:creationId xmlns:p14="http://schemas.microsoft.com/office/powerpoint/2010/main" val="81548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040243" cy="4313237"/>
          </a:xfrm>
        </p:spPr>
        <p:txBody>
          <a:bodyPr>
            <a:normAutofit fontScale="92500" lnSpcReduction="20000"/>
          </a:bodyPr>
          <a:lstStyle/>
          <a:p>
            <a:r>
              <a:rPr lang="en-GB" dirty="0"/>
              <a:t>Pathways restricted to daylight hours</a:t>
            </a:r>
          </a:p>
          <a:p>
            <a:endParaRPr lang="en-GB" dirty="0"/>
          </a:p>
          <a:p>
            <a:r>
              <a:rPr lang="en-GB" dirty="0"/>
              <a:t>Pets prohibited </a:t>
            </a:r>
          </a:p>
          <a:p>
            <a:endParaRPr lang="en-GB" dirty="0"/>
          </a:p>
          <a:p>
            <a:r>
              <a:rPr lang="en-GB" dirty="0"/>
              <a:t>Visitors must stay at least 300 ft. from large animals and may not harass them</a:t>
            </a:r>
          </a:p>
          <a:p>
            <a:endParaRPr lang="en-GB" dirty="0"/>
          </a:p>
          <a:p>
            <a:r>
              <a:rPr lang="en-GB" dirty="0"/>
              <a:t>Food and backpacks must be attended at all times</a:t>
            </a:r>
          </a:p>
        </p:txBody>
      </p:sp>
      <p:sp>
        <p:nvSpPr>
          <p:cNvPr id="3" name="Title 2"/>
          <p:cNvSpPr>
            <a:spLocks noGrp="1"/>
          </p:cNvSpPr>
          <p:nvPr>
            <p:ph type="title"/>
          </p:nvPr>
        </p:nvSpPr>
        <p:spPr/>
        <p:txBody>
          <a:bodyPr/>
          <a:lstStyle/>
          <a:p>
            <a:r>
              <a:rPr lang="en-GB" dirty="0"/>
              <a:t>Rules/Regulations </a:t>
            </a:r>
          </a:p>
        </p:txBody>
      </p:sp>
    </p:spTree>
    <p:extLst>
      <p:ext uri="{BB962C8B-B14F-4D97-AF65-F5344CB8AC3E}">
        <p14:creationId xmlns:p14="http://schemas.microsoft.com/office/powerpoint/2010/main" val="319385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GB" dirty="0"/>
              <a:t>Bicyclists and skaters are encouraged to travel at an appropriate speed for number of other users on the pathway</a:t>
            </a:r>
          </a:p>
          <a:p>
            <a:endParaRPr lang="en-GB" dirty="0"/>
          </a:p>
          <a:p>
            <a:r>
              <a:rPr lang="en-GB" dirty="0"/>
              <a:t>Helmets, bright-</a:t>
            </a:r>
            <a:r>
              <a:rPr lang="en-GB" dirty="0" err="1"/>
              <a:t>colored</a:t>
            </a:r>
            <a:r>
              <a:rPr lang="en-GB" dirty="0"/>
              <a:t> clothing, and reflectors are recommended to enhance visibility</a:t>
            </a:r>
          </a:p>
          <a:p>
            <a:endParaRPr lang="en-GB" dirty="0"/>
          </a:p>
          <a:p>
            <a:r>
              <a:rPr lang="en-GB" dirty="0"/>
              <a:t>Info regarding the park’s pathway is provided to visitors on signs, at visitor </a:t>
            </a:r>
            <a:r>
              <a:rPr lang="en-GB" dirty="0" err="1"/>
              <a:t>centers</a:t>
            </a:r>
            <a:r>
              <a:rPr lang="en-GB" dirty="0"/>
              <a:t>, and on the park website </a:t>
            </a:r>
          </a:p>
        </p:txBody>
      </p:sp>
      <p:sp>
        <p:nvSpPr>
          <p:cNvPr id="3" name="Title 2"/>
          <p:cNvSpPr>
            <a:spLocks noGrp="1"/>
          </p:cNvSpPr>
          <p:nvPr>
            <p:ph type="title"/>
          </p:nvPr>
        </p:nvSpPr>
        <p:spPr/>
        <p:txBody>
          <a:bodyPr/>
          <a:lstStyle/>
          <a:p>
            <a:r>
              <a:rPr lang="en-GB" dirty="0"/>
              <a:t>Information/Education</a:t>
            </a:r>
          </a:p>
        </p:txBody>
      </p:sp>
    </p:spTree>
    <p:extLst>
      <p:ext uri="{BB962C8B-B14F-4D97-AF65-F5344CB8AC3E}">
        <p14:creationId xmlns:p14="http://schemas.microsoft.com/office/powerpoint/2010/main" val="191393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Wildlife Viewing in Grand Teton National Park </a:t>
            </a:r>
            <a:r>
              <a:rPr lang="en-US" dirty="0"/>
              <a:t>(2:27)</a:t>
            </a:r>
          </a:p>
          <a:p>
            <a:endParaRPr lang="en-US" dirty="0"/>
          </a:p>
          <a:p>
            <a:r>
              <a:rPr lang="en-US" dirty="0">
                <a:hlinkClick r:id="rId3"/>
              </a:rPr>
              <a:t>Bears in the Moose-Wilson Corridor </a:t>
            </a:r>
            <a:r>
              <a:rPr lang="en-US" dirty="0"/>
              <a:t>(4:22)</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5" y="2255508"/>
            <a:ext cx="6862823" cy="646331"/>
          </a:xfrm>
          <a:prstGeom prst="rect">
            <a:avLst/>
          </a:prstGeom>
        </p:spPr>
        <p:txBody>
          <a:bodyPr wrap="square">
            <a:spAutoFit/>
          </a:bodyPr>
          <a:lstStyle/>
          <a:p>
            <a:r>
              <a:rPr lang="en-US" dirty="0"/>
              <a:t>https://www.nps.gov/media/video/view.htm?id=0006E8AF-155D-451F-67F3336EE8F38E08</a:t>
            </a:r>
          </a:p>
        </p:txBody>
      </p:sp>
      <p:sp>
        <p:nvSpPr>
          <p:cNvPr id="5" name="Rectangle 4"/>
          <p:cNvSpPr/>
          <p:nvPr/>
        </p:nvSpPr>
        <p:spPr>
          <a:xfrm>
            <a:off x="1189356" y="3429000"/>
            <a:ext cx="6862822" cy="646331"/>
          </a:xfrm>
          <a:prstGeom prst="rect">
            <a:avLst/>
          </a:prstGeom>
        </p:spPr>
        <p:txBody>
          <a:bodyPr wrap="square">
            <a:spAutoFit/>
          </a:bodyPr>
          <a:lstStyle/>
          <a:p>
            <a:r>
              <a:rPr lang="en-US" dirty="0"/>
              <a:t>https://www.nps.gov/media/video/view.htm?id=E791CB47-155D-451F-67C246697364B06F</a:t>
            </a:r>
          </a:p>
        </p:txBody>
      </p:sp>
    </p:spTree>
    <p:extLst>
      <p:ext uri="{BB962C8B-B14F-4D97-AF65-F5344CB8AC3E}">
        <p14:creationId xmlns:p14="http://schemas.microsoft.com/office/powerpoint/2010/main" val="63602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Established in 1929</a:t>
            </a:r>
          </a:p>
          <a:p>
            <a:r>
              <a:rPr lang="en-GB" dirty="0"/>
              <a:t>Enlarged in 1950</a:t>
            </a:r>
          </a:p>
          <a:p>
            <a:r>
              <a:rPr lang="en-US" dirty="0"/>
              <a:t>310,000 acres</a:t>
            </a:r>
          </a:p>
          <a:p>
            <a:r>
              <a:rPr lang="en-US" dirty="0"/>
              <a:t>Northwestern Wyoming</a:t>
            </a:r>
            <a:endParaRPr lang="en-GB" dirty="0"/>
          </a:p>
          <a:p>
            <a:r>
              <a:rPr lang="en-GB" dirty="0"/>
              <a:t>Surrounded by </a:t>
            </a:r>
            <a:r>
              <a:rPr lang="en-GB" dirty="0" err="1"/>
              <a:t>Winegar</a:t>
            </a:r>
            <a:r>
              <a:rPr lang="en-GB" dirty="0"/>
              <a:t> Hole, Jedidiah Smith, and </a:t>
            </a:r>
            <a:r>
              <a:rPr lang="en-GB" dirty="0" err="1"/>
              <a:t>Teton</a:t>
            </a:r>
            <a:r>
              <a:rPr lang="en-GB" dirty="0"/>
              <a:t> Wildernesses</a:t>
            </a:r>
          </a:p>
          <a:p>
            <a:r>
              <a:rPr lang="en-GB" dirty="0"/>
              <a:t>Iconic </a:t>
            </a:r>
            <a:r>
              <a:rPr lang="en-GB" dirty="0" err="1"/>
              <a:t>Teton</a:t>
            </a:r>
            <a:r>
              <a:rPr lang="en-GB" dirty="0"/>
              <a:t> Range with eight peaks that exceed 12,000 feet</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Grand </a:t>
            </a:r>
            <a:r>
              <a:rPr lang="en-GB" dirty="0" err="1"/>
              <a:t>Teton</a:t>
            </a:r>
            <a:r>
              <a:rPr lang="en-GB" dirty="0"/>
              <a:t> National Park</a:t>
            </a:r>
          </a:p>
        </p:txBody>
      </p:sp>
    </p:spTree>
    <p:extLst>
      <p:ext uri="{BB962C8B-B14F-4D97-AF65-F5344CB8AC3E}">
        <p14:creationId xmlns:p14="http://schemas.microsoft.com/office/powerpoint/2010/main" val="38755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90750" y="837247"/>
            <a:ext cx="4762500" cy="4086225"/>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4240" y="0"/>
            <a:ext cx="4856480" cy="5742980"/>
          </a:xfrm>
          <a:prstGeom prst="rect">
            <a:avLst/>
          </a:prstGeom>
        </p:spPr>
      </p:pic>
    </p:spTree>
    <p:extLst>
      <p:ext uri="{BB962C8B-B14F-4D97-AF65-F5344CB8AC3E}">
        <p14:creationId xmlns:p14="http://schemas.microsoft.com/office/powerpoint/2010/main" val="308245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80" y="7993"/>
            <a:ext cx="7701280" cy="5762496"/>
          </a:xfrm>
          <a:prstGeom prst="rect">
            <a:avLst/>
          </a:prstGeom>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 y="0"/>
            <a:ext cx="8879840" cy="5771896"/>
          </a:xfrm>
          <a:prstGeom prst="rect">
            <a:avLst/>
          </a:prstGeom>
        </p:spPr>
      </p:pic>
    </p:spTree>
    <p:extLst>
      <p:ext uri="{BB962C8B-B14F-4D97-AF65-F5344CB8AC3E}">
        <p14:creationId xmlns:p14="http://schemas.microsoft.com/office/powerpoint/2010/main" val="57048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2871" y="0"/>
            <a:ext cx="3924986" cy="5750560"/>
          </a:xfrm>
          <a:prstGeom prst="rect">
            <a:avLst/>
          </a:prstGeom>
        </p:spPr>
      </p:pic>
    </p:spTree>
    <p:extLst>
      <p:ext uri="{BB962C8B-B14F-4D97-AF65-F5344CB8AC3E}">
        <p14:creationId xmlns:p14="http://schemas.microsoft.com/office/powerpoint/2010/main" val="234706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257" y="0"/>
            <a:ext cx="7696863" cy="5772647"/>
          </a:xfrm>
          <a:prstGeom prst="rect">
            <a:avLst/>
          </a:prstGeom>
        </p:spPr>
      </p:pic>
    </p:spTree>
    <p:extLst>
      <p:ext uri="{BB962C8B-B14F-4D97-AF65-F5344CB8AC3E}">
        <p14:creationId xmlns:p14="http://schemas.microsoft.com/office/powerpoint/2010/main" val="2492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408940"/>
            <a:ext cx="7620000" cy="5105400"/>
          </a:xfrm>
          <a:prstGeom prst="rect">
            <a:avLst/>
          </a:prstGeom>
        </p:spPr>
      </p:pic>
    </p:spTree>
    <p:extLst>
      <p:ext uri="{BB962C8B-B14F-4D97-AF65-F5344CB8AC3E}">
        <p14:creationId xmlns:p14="http://schemas.microsoft.com/office/powerpoint/2010/main" val="232348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Props1.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2.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1CCA640-930D-40CB-90E6-83585633B98F}">
  <ds:schemaRefs>
    <ds:schemaRef ds:uri="d07fce95-64a3-45e0-8e78-c550b935440d"/>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0b29e85d-e4df-4a6d-ba7c-01bf11944fc3"/>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657</TotalTime>
  <Words>436</Words>
  <Application>Microsoft Office PowerPoint</Application>
  <PresentationFormat>On-screen Show (4:3)</PresentationFormat>
  <Paragraphs>61</Paragraphs>
  <Slides>18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“Alternative Transportation” at Grand Teton</vt:lpstr>
      <vt:lpstr>Grand Teton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Grand Teton National Park</vt:lpstr>
      <vt:lpstr>Problems</vt:lpstr>
      <vt:lpstr>Strategies and Practices</vt:lpstr>
      <vt:lpstr>Facility Development/Site Design/Maintenance</vt:lpstr>
      <vt:lpstr>Rules/Regulations </vt:lpstr>
      <vt:lpstr>Information/Education</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76</cp:revision>
  <dcterms:created xsi:type="dcterms:W3CDTF">2014-12-08T12:01:41Z</dcterms:created>
  <dcterms:modified xsi:type="dcterms:W3CDTF">2019-07-30T14:33:17Z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