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4"/>
  </p:notesMasterIdLst>
  <p:sldIdLst>
    <p:sldId id="263" r:id="rId7"/>
    <p:sldId id="266" r:id="rId8"/>
    <p:sldId id="286" r:id="rId9"/>
    <p:sldId id="310" r:id="rId10"/>
    <p:sldId id="311" r:id="rId11"/>
    <p:sldId id="320" r:id="rId12"/>
    <p:sldId id="313" r:id="rId13"/>
    <p:sldId id="318" r:id="rId14"/>
    <p:sldId id="315" r:id="rId15"/>
    <p:sldId id="316" r:id="rId16"/>
    <p:sldId id="317" r:id="rId17"/>
    <p:sldId id="314" r:id="rId18"/>
    <p:sldId id="321" r:id="rId19"/>
    <p:sldId id="322" r:id="rId20"/>
    <p:sldId id="323" r:id="rId21"/>
    <p:sldId id="324" r:id="rId22"/>
    <p:sldId id="284" r:id="rId23"/>
    <p:sldId id="288" r:id="rId24"/>
    <p:sldId id="289" r:id="rId25"/>
    <p:sldId id="290" r:id="rId26"/>
    <p:sldId id="293" r:id="rId27"/>
    <p:sldId id="309" r:id="rId28"/>
    <p:sldId id="325" r:id="rId29"/>
    <p:sldId id="326" r:id="rId30"/>
    <p:sldId id="295" r:id="rId31"/>
    <p:sldId id="296" r:id="rId32"/>
    <p:sldId id="27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varScale="1">
        <p:scale>
          <a:sx n="72" d="100"/>
          <a:sy n="72" d="100"/>
        </p:scale>
        <p:origin x="948"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BC256-5F45-4D98-94A5-0F94A4AC792D}" type="slidenum">
              <a:rPr lang="en-US" smtClean="0"/>
              <a:t>3</a:t>
            </a:fld>
            <a:endParaRPr lang="en-US"/>
          </a:p>
        </p:txBody>
      </p:sp>
    </p:spTree>
    <p:extLst>
      <p:ext uri="{BB962C8B-B14F-4D97-AF65-F5344CB8AC3E}">
        <p14:creationId xmlns:p14="http://schemas.microsoft.com/office/powerpoint/2010/main" val="3112477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nps.gov/yell/index.htm" TargetMode="Externa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UV10Wt30IGE"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baseline="0" dirty="0"/>
              <a:t>The Winter Wonderland of Yellowstone</a:t>
            </a:r>
            <a:br>
              <a:rPr lang="en-US" sz="2400" b="1" dirty="0"/>
            </a:br>
            <a:endParaRPr lang="en-GB" sz="2400"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381" y="274638"/>
            <a:ext cx="5923239" cy="5486400"/>
          </a:xfrm>
          <a:prstGeom prst="rect">
            <a:avLst/>
          </a:prstGeom>
        </p:spPr>
      </p:pic>
    </p:spTree>
    <p:extLst>
      <p:ext uri="{BB962C8B-B14F-4D97-AF65-F5344CB8AC3E}">
        <p14:creationId xmlns:p14="http://schemas.microsoft.com/office/powerpoint/2010/main" val="8189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3864278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161358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325345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88025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52660" y="274638"/>
            <a:ext cx="8038681" cy="5486400"/>
          </a:xfrm>
          <a:prstGeom prst="rect">
            <a:avLst/>
          </a:prstGeom>
        </p:spPr>
      </p:pic>
    </p:spTree>
    <p:extLst>
      <p:ext uri="{BB962C8B-B14F-4D97-AF65-F5344CB8AC3E}">
        <p14:creationId xmlns:p14="http://schemas.microsoft.com/office/powerpoint/2010/main" val="349154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048" y="274638"/>
            <a:ext cx="8239905" cy="5486400"/>
          </a:xfrm>
          <a:prstGeom prst="rect">
            <a:avLst/>
          </a:prstGeom>
        </p:spPr>
      </p:pic>
    </p:spTree>
    <p:extLst>
      <p:ext uri="{BB962C8B-B14F-4D97-AF65-F5344CB8AC3E}">
        <p14:creationId xmlns:p14="http://schemas.microsoft.com/office/powerpoint/2010/main" val="141618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3056350" y="1272381"/>
            <a:ext cx="3151905" cy="4102964"/>
          </a:xfrm>
          <a:prstGeom prst="rect">
            <a:avLst/>
          </a:prstGeom>
        </p:spPr>
      </p:pic>
      <p:sp>
        <p:nvSpPr>
          <p:cNvPr id="3" name="Title 2"/>
          <p:cNvSpPr>
            <a:spLocks noGrp="1"/>
          </p:cNvSpPr>
          <p:nvPr>
            <p:ph type="title"/>
          </p:nvPr>
        </p:nvSpPr>
        <p:spPr>
          <a:xfrm>
            <a:off x="1034235" y="274638"/>
            <a:ext cx="7196137" cy="997743"/>
          </a:xfrm>
        </p:spPr>
        <p:txBody>
          <a:bodyPr/>
          <a:lstStyle/>
          <a:p>
            <a:pPr algn="ctr"/>
            <a:r>
              <a:rPr lang="en-GB" dirty="0">
                <a:hlinkClick r:id="rId3"/>
              </a:rPr>
              <a:t>Yellowstone National Park</a:t>
            </a:r>
            <a:endParaRPr lang="en-GB" dirty="0"/>
          </a:p>
        </p:txBody>
      </p:sp>
      <p:sp>
        <p:nvSpPr>
          <p:cNvPr id="2" name="Rectangle 1"/>
          <p:cNvSpPr/>
          <p:nvPr/>
        </p:nvSpPr>
        <p:spPr>
          <a:xfrm>
            <a:off x="2821710" y="5372232"/>
            <a:ext cx="3621184" cy="369332"/>
          </a:xfrm>
          <a:prstGeom prst="rect">
            <a:avLst/>
          </a:prstGeom>
        </p:spPr>
        <p:txBody>
          <a:bodyPr wrap="none">
            <a:spAutoFit/>
          </a:bodyPr>
          <a:lstStyle/>
          <a:p>
            <a:r>
              <a:rPr lang="en-US" dirty="0"/>
              <a:t>https://www.nps.gov/yell/index.htm</a:t>
            </a:r>
          </a:p>
        </p:txBody>
      </p:sp>
    </p:spTree>
    <p:extLst>
      <p:ext uri="{BB962C8B-B14F-4D97-AF65-F5344CB8AC3E}">
        <p14:creationId xmlns:p14="http://schemas.microsoft.com/office/powerpoint/2010/main" val="187890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a:t>Snow planes (1949)</a:t>
            </a:r>
          </a:p>
          <a:p>
            <a:r>
              <a:rPr lang="en-GB" dirty="0"/>
              <a:t>First modern snowmobiles (1963)</a:t>
            </a:r>
          </a:p>
          <a:p>
            <a:r>
              <a:rPr lang="en-GB" dirty="0"/>
              <a:t>Growing visitation, noise and air pollution, stress on winter wildlife</a:t>
            </a:r>
          </a:p>
          <a:p>
            <a:r>
              <a:rPr lang="en-GB" dirty="0"/>
              <a:t>Lawsuits, extended planning, and public comment</a:t>
            </a:r>
          </a:p>
          <a:p>
            <a:r>
              <a:rPr lang="en-GB" dirty="0"/>
              <a:t>Long-term winter use plan (2013)</a:t>
            </a:r>
          </a:p>
          <a:p>
            <a:r>
              <a:rPr lang="en-GB" dirty="0"/>
              <a:t>Collaborative adaptive management</a:t>
            </a:r>
          </a:p>
          <a:p>
            <a:endParaRPr lang="en-GB" dirty="0"/>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Winter Visitation</a:t>
            </a:r>
          </a:p>
        </p:txBody>
      </p:sp>
    </p:spTree>
    <p:extLst>
      <p:ext uri="{BB962C8B-B14F-4D97-AF65-F5344CB8AC3E}">
        <p14:creationId xmlns:p14="http://schemas.microsoft.com/office/powerpoint/2010/main" val="406880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a:t>Impacts to resources: </a:t>
            </a:r>
            <a:r>
              <a:rPr lang="en-US" dirty="0"/>
              <a:t>Air, wildlife, soundscape</a:t>
            </a:r>
          </a:p>
          <a:p>
            <a:endParaRPr lang="en-US" dirty="0"/>
          </a:p>
          <a:p>
            <a:r>
              <a:rPr lang="en-US" dirty="0"/>
              <a:t>Impacts to experience: Conflict, crowding, depreciative behavior</a:t>
            </a:r>
          </a:p>
          <a:p>
            <a:endParaRPr lang="en-US" dirty="0"/>
          </a:p>
          <a:p>
            <a:r>
              <a:rPr lang="en-US" dirty="0"/>
              <a:t>Impacts to facilities/services: Attraction sites, trails</a:t>
            </a:r>
          </a:p>
          <a:p>
            <a:endParaRPr lang="en-US"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First national park in the world</a:t>
            </a:r>
          </a:p>
          <a:p>
            <a:r>
              <a:rPr lang="en-GB" dirty="0"/>
              <a:t>Established in 1872</a:t>
            </a:r>
          </a:p>
          <a:p>
            <a:r>
              <a:rPr lang="en-GB" dirty="0"/>
              <a:t>2 million acres</a:t>
            </a:r>
          </a:p>
          <a:p>
            <a:r>
              <a:rPr lang="en-GB" dirty="0"/>
              <a:t>Geothermal features</a:t>
            </a:r>
          </a:p>
          <a:p>
            <a:r>
              <a:rPr lang="en-GB" dirty="0"/>
              <a:t>60% of world’s geysers</a:t>
            </a:r>
          </a:p>
          <a:p>
            <a:r>
              <a:rPr lang="en-GB" dirty="0"/>
              <a:t>Greater Yellowstone Ecosystem</a:t>
            </a:r>
          </a:p>
          <a:p>
            <a:r>
              <a:rPr lang="en-GB" dirty="0"/>
              <a:t>Abundant wildlife</a:t>
            </a:r>
          </a:p>
          <a:p>
            <a:endParaRPr lang="en-GB" dirty="0"/>
          </a:p>
          <a:p>
            <a:endParaRPr lang="en-GB" dirty="0"/>
          </a:p>
        </p:txBody>
      </p:sp>
      <p:sp>
        <p:nvSpPr>
          <p:cNvPr id="3" name="Title 2"/>
          <p:cNvSpPr>
            <a:spLocks noGrp="1"/>
          </p:cNvSpPr>
          <p:nvPr>
            <p:ph type="title"/>
          </p:nvPr>
        </p:nvSpPr>
        <p:spPr/>
        <p:txBody>
          <a:bodyPr/>
          <a:lstStyle/>
          <a:p>
            <a:r>
              <a:rPr lang="en-GB" dirty="0"/>
              <a:t>Yellowstone National Park</a:t>
            </a:r>
          </a:p>
        </p:txBody>
      </p:sp>
    </p:spTree>
    <p:extLst>
      <p:ext uri="{BB962C8B-B14F-4D97-AF65-F5344CB8AC3E}">
        <p14:creationId xmlns:p14="http://schemas.microsoft.com/office/powerpoint/2010/main" val="38755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Management strategies: Limit use, </a:t>
            </a:r>
            <a:r>
              <a:rPr lang="en-US" dirty="0"/>
              <a:t>reduce the impact of use</a:t>
            </a:r>
          </a:p>
          <a:p>
            <a:endParaRPr lang="en-GB" dirty="0"/>
          </a:p>
          <a:p>
            <a:r>
              <a:rPr lang="en-GB" dirty="0"/>
              <a:t>Management practices: </a:t>
            </a:r>
            <a:r>
              <a:rPr lang="en-US" dirty="0"/>
              <a:t>Facility development/site design/maintenance, rules/regulations, rationing/allocation, law enforcement</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03731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Trail grooming for </a:t>
            </a:r>
            <a:r>
              <a:rPr lang="en-GB" dirty="0" err="1"/>
              <a:t>oversnow</a:t>
            </a:r>
            <a:r>
              <a:rPr lang="en-GB" dirty="0"/>
              <a:t> travel</a:t>
            </a:r>
          </a:p>
          <a:p>
            <a:endParaRPr lang="en-GB" dirty="0"/>
          </a:p>
        </p:txBody>
      </p:sp>
      <p:sp>
        <p:nvSpPr>
          <p:cNvPr id="3" name="Title 2"/>
          <p:cNvSpPr>
            <a:spLocks noGrp="1"/>
          </p:cNvSpPr>
          <p:nvPr>
            <p:ph type="title"/>
          </p:nvPr>
        </p:nvSpPr>
        <p:spPr>
          <a:xfrm>
            <a:off x="1189356" y="274638"/>
            <a:ext cx="7597805" cy="997743"/>
          </a:xfrm>
        </p:spPr>
        <p:txBody>
          <a:bodyPr/>
          <a:lstStyle/>
          <a:p>
            <a:r>
              <a:rPr lang="en-GB" dirty="0"/>
              <a:t>Facility Development/Site Design/ Maintenance</a:t>
            </a:r>
          </a:p>
        </p:txBody>
      </p:sp>
    </p:spTree>
    <p:extLst>
      <p:ext uri="{BB962C8B-B14F-4D97-AF65-F5344CB8AC3E}">
        <p14:creationId xmlns:p14="http://schemas.microsoft.com/office/powerpoint/2010/main" val="319385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2595" y="1272381"/>
            <a:ext cx="3791415" cy="4391984"/>
          </a:xfrm>
        </p:spPr>
        <p:txBody>
          <a:bodyPr>
            <a:noAutofit/>
          </a:bodyPr>
          <a:lstStyle/>
          <a:p>
            <a:r>
              <a:rPr lang="en-GB" sz="3200" dirty="0"/>
              <a:t>Required guide certification course</a:t>
            </a:r>
          </a:p>
          <a:p>
            <a:endParaRPr lang="en-GB" sz="1200" dirty="0"/>
          </a:p>
          <a:p>
            <a:r>
              <a:rPr lang="en-GB" sz="3200" dirty="0"/>
              <a:t>Travel single file and stay on designated trails</a:t>
            </a:r>
          </a:p>
          <a:p>
            <a:endParaRPr lang="en-GB" sz="1200" dirty="0"/>
          </a:p>
          <a:p>
            <a:r>
              <a:rPr lang="en-GB" sz="3200" dirty="0"/>
              <a:t>Vehicles allowed from 7am to 9pm</a:t>
            </a:r>
          </a:p>
          <a:p>
            <a:r>
              <a:rPr lang="en-GB" sz="2800" dirty="0"/>
              <a:t> </a:t>
            </a:r>
          </a:p>
        </p:txBody>
      </p:sp>
      <p:sp>
        <p:nvSpPr>
          <p:cNvPr id="3" name="Title 2"/>
          <p:cNvSpPr>
            <a:spLocks noGrp="1"/>
          </p:cNvSpPr>
          <p:nvPr>
            <p:ph type="title"/>
          </p:nvPr>
        </p:nvSpPr>
        <p:spPr/>
        <p:txBody>
          <a:bodyPr/>
          <a:lstStyle/>
          <a:p>
            <a:r>
              <a:rPr lang="en-GB" dirty="0"/>
              <a:t>Rules/Regulations</a:t>
            </a:r>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2386372078"/>
              </p:ext>
            </p:extLst>
          </p:nvPr>
        </p:nvGraphicFramePr>
        <p:xfrm>
          <a:off x="4493940" y="1271586"/>
          <a:ext cx="4538548" cy="4392779"/>
        </p:xfrm>
        <a:graphic>
          <a:graphicData uri="http://schemas.openxmlformats.org/drawingml/2006/table">
            <a:tbl>
              <a:tblPr firstRow="1" bandRow="1">
                <a:tableStyleId>{5C22544A-7EE6-4342-B048-85BDC9FD1C3A}</a:tableStyleId>
              </a:tblPr>
              <a:tblGrid>
                <a:gridCol w="2269274">
                  <a:extLst>
                    <a:ext uri="{9D8B030D-6E8A-4147-A177-3AD203B41FA5}">
                      <a16:colId xmlns:a16="http://schemas.microsoft.com/office/drawing/2014/main" val="1504885315"/>
                    </a:ext>
                  </a:extLst>
                </a:gridCol>
                <a:gridCol w="2269274">
                  <a:extLst>
                    <a:ext uri="{9D8B030D-6E8A-4147-A177-3AD203B41FA5}">
                      <a16:colId xmlns:a16="http://schemas.microsoft.com/office/drawing/2014/main" val="2342422289"/>
                    </a:ext>
                  </a:extLst>
                </a:gridCol>
              </a:tblGrid>
              <a:tr h="452568">
                <a:tc>
                  <a:txBody>
                    <a:bodyPr/>
                    <a:lstStyle/>
                    <a:p>
                      <a:pPr algn="ctr"/>
                      <a:r>
                        <a:rPr lang="en-US" sz="2800" dirty="0"/>
                        <a:t>Snowmobiles</a:t>
                      </a:r>
                    </a:p>
                  </a:txBody>
                  <a:tcPr anchor="ctr"/>
                </a:tc>
                <a:tc>
                  <a:txBody>
                    <a:bodyPr/>
                    <a:lstStyle/>
                    <a:p>
                      <a:pPr algn="ctr"/>
                      <a:r>
                        <a:rPr lang="en-US" sz="2800" dirty="0" err="1"/>
                        <a:t>Snowcoaches</a:t>
                      </a:r>
                      <a:endParaRPr lang="en-US" sz="2800" dirty="0"/>
                    </a:p>
                  </a:txBody>
                  <a:tcPr anchor="ctr"/>
                </a:tc>
                <a:extLst>
                  <a:ext uri="{0D108BD9-81ED-4DB2-BD59-A6C34878D82A}">
                    <a16:rowId xmlns:a16="http://schemas.microsoft.com/office/drawing/2014/main" val="2761688288"/>
                  </a:ext>
                </a:extLst>
              </a:tr>
              <a:tr h="18102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t>15 g/KW-hr  hydrocarbons, 90 g/kW-hr carbon monoxide</a:t>
                      </a:r>
                      <a:endParaRPr lang="en-US" sz="2800" dirty="0"/>
                    </a:p>
                  </a:txBody>
                  <a:tcPr anchor="ctr"/>
                </a:tc>
                <a:tc>
                  <a:txBody>
                    <a:bodyPr/>
                    <a:lstStyle/>
                    <a:p>
                      <a:pPr algn="ctr"/>
                      <a:r>
                        <a:rPr lang="en-GB" sz="2800" dirty="0"/>
                        <a:t>EPA Tier 2 vehicle standards</a:t>
                      </a:r>
                      <a:endParaRPr lang="en-US" sz="2800" dirty="0"/>
                    </a:p>
                  </a:txBody>
                  <a:tcPr anchor="ctr"/>
                </a:tc>
                <a:extLst>
                  <a:ext uri="{0D108BD9-81ED-4DB2-BD59-A6C34878D82A}">
                    <a16:rowId xmlns:a16="http://schemas.microsoft.com/office/drawing/2014/main" val="3703730172"/>
                  </a:ext>
                </a:extLst>
              </a:tr>
              <a:tr h="452568">
                <a:tc>
                  <a:txBody>
                    <a:bodyPr/>
                    <a:lstStyle/>
                    <a:p>
                      <a:pPr algn="ctr"/>
                      <a:r>
                        <a:rPr lang="en-GB" sz="2800" dirty="0"/>
                        <a:t>67 decibels</a:t>
                      </a:r>
                      <a:endParaRPr lang="en-US" sz="2800" dirty="0"/>
                    </a:p>
                  </a:txBody>
                  <a:tcPr anchor="ctr"/>
                </a:tc>
                <a:tc>
                  <a:txBody>
                    <a:bodyPr/>
                    <a:lstStyle/>
                    <a:p>
                      <a:pPr algn="ctr"/>
                      <a:r>
                        <a:rPr lang="en-GB" sz="2800" dirty="0"/>
                        <a:t>75 decibels</a:t>
                      </a:r>
                      <a:endParaRPr lang="en-US" sz="2800" dirty="0"/>
                    </a:p>
                  </a:txBody>
                  <a:tcPr anchor="ctr"/>
                </a:tc>
                <a:extLst>
                  <a:ext uri="{0D108BD9-81ED-4DB2-BD59-A6C34878D82A}">
                    <a16:rowId xmlns:a16="http://schemas.microsoft.com/office/drawing/2014/main" val="3337106250"/>
                  </a:ext>
                </a:extLst>
              </a:tr>
              <a:tr h="11314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t>35 mph speed limit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t>25 mph speed limit</a:t>
                      </a:r>
                    </a:p>
                  </a:txBody>
                  <a:tcPr anchor="ctr"/>
                </a:tc>
                <a:extLst>
                  <a:ext uri="{0D108BD9-81ED-4DB2-BD59-A6C34878D82A}">
                    <a16:rowId xmlns:a16="http://schemas.microsoft.com/office/drawing/2014/main" val="624787010"/>
                  </a:ext>
                </a:extLst>
              </a:tr>
            </a:tbl>
          </a:graphicData>
        </a:graphic>
      </p:graphicFrame>
    </p:spTree>
    <p:extLst>
      <p:ext uri="{BB962C8B-B14F-4D97-AF65-F5344CB8AC3E}">
        <p14:creationId xmlns:p14="http://schemas.microsoft.com/office/powerpoint/2010/main" val="3762239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Rationing/Allocation</a:t>
            </a:r>
          </a:p>
        </p:txBody>
      </p:sp>
      <p:sp>
        <p:nvSpPr>
          <p:cNvPr id="5" name="Content Placeholder 4"/>
          <p:cNvSpPr>
            <a:spLocks noGrp="1"/>
          </p:cNvSpPr>
          <p:nvPr>
            <p:ph sz="quarter" idx="13"/>
          </p:nvPr>
        </p:nvSpPr>
        <p:spPr/>
        <p:txBody>
          <a:bodyPr>
            <a:normAutofit/>
          </a:bodyPr>
          <a:lstStyle/>
          <a:p>
            <a:endParaRPr lang="en-GB" dirty="0"/>
          </a:p>
          <a:p>
            <a:endParaRPr lang="en-GB" dirty="0"/>
          </a:p>
          <a:p>
            <a:endParaRPr lang="en-GB" dirty="0"/>
          </a:p>
          <a:p>
            <a:endParaRPr lang="en-US" dirty="0"/>
          </a:p>
          <a:p>
            <a:endParaRPr lang="en-US" dirty="0"/>
          </a:p>
        </p:txBody>
      </p:sp>
      <p:sp>
        <p:nvSpPr>
          <p:cNvPr id="6" name="Content Placeholder 4"/>
          <p:cNvSpPr txBox="1">
            <a:spLocks/>
          </p:cNvSpPr>
          <p:nvPr/>
        </p:nvSpPr>
        <p:spPr>
          <a:xfrm>
            <a:off x="1170989" y="1616926"/>
            <a:ext cx="7013893" cy="3635297"/>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“Transportation events”</a:t>
            </a:r>
          </a:p>
          <a:p>
            <a:endParaRPr lang="en-US" dirty="0"/>
          </a:p>
          <a:p>
            <a:r>
              <a:rPr lang="en-US" dirty="0"/>
              <a:t>110 per day</a:t>
            </a:r>
          </a:p>
          <a:p>
            <a:endParaRPr lang="en-US" dirty="0"/>
          </a:p>
          <a:p>
            <a:r>
              <a:rPr lang="en-US" dirty="0"/>
              <a:t>Up to 50 snowmobile groups</a:t>
            </a:r>
          </a:p>
          <a:p>
            <a:endParaRPr lang="en-US" dirty="0"/>
          </a:p>
          <a:p>
            <a:r>
              <a:rPr lang="en-US" dirty="0"/>
              <a:t>Can exchange allocated events</a:t>
            </a:r>
          </a:p>
          <a:p>
            <a:endParaRPr lang="en-US"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1078930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Rationing/Allocation</a:t>
            </a:r>
          </a:p>
        </p:txBody>
      </p:sp>
      <p:sp>
        <p:nvSpPr>
          <p:cNvPr id="5" name="Content Placeholder 4"/>
          <p:cNvSpPr>
            <a:spLocks noGrp="1"/>
          </p:cNvSpPr>
          <p:nvPr>
            <p:ph sz="quarter" idx="13"/>
          </p:nvPr>
        </p:nvSpPr>
        <p:spPr/>
        <p:txBody>
          <a:bodyPr>
            <a:normAutofit/>
          </a:bodyPr>
          <a:lstStyle/>
          <a:p>
            <a:endParaRPr lang="en-GB" dirty="0"/>
          </a:p>
          <a:p>
            <a:endParaRPr lang="en-GB" dirty="0"/>
          </a:p>
          <a:p>
            <a:endParaRPr lang="en-GB" dirty="0"/>
          </a:p>
          <a:p>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03013659"/>
              </p:ext>
            </p:extLst>
          </p:nvPr>
        </p:nvGraphicFramePr>
        <p:xfrm>
          <a:off x="457199" y="2296876"/>
          <a:ext cx="8441474" cy="3291840"/>
        </p:xfrm>
        <a:graphic>
          <a:graphicData uri="http://schemas.openxmlformats.org/drawingml/2006/table">
            <a:tbl>
              <a:tblPr firstRow="1" bandRow="1">
                <a:tableStyleId>{5C22544A-7EE6-4342-B048-85BDC9FD1C3A}</a:tableStyleId>
              </a:tblPr>
              <a:tblGrid>
                <a:gridCol w="4220737">
                  <a:extLst>
                    <a:ext uri="{9D8B030D-6E8A-4147-A177-3AD203B41FA5}">
                      <a16:colId xmlns:a16="http://schemas.microsoft.com/office/drawing/2014/main" val="1778739789"/>
                    </a:ext>
                  </a:extLst>
                </a:gridCol>
                <a:gridCol w="4220737">
                  <a:extLst>
                    <a:ext uri="{9D8B030D-6E8A-4147-A177-3AD203B41FA5}">
                      <a16:colId xmlns:a16="http://schemas.microsoft.com/office/drawing/2014/main" val="3543764458"/>
                    </a:ext>
                  </a:extLst>
                </a:gridCol>
              </a:tblGrid>
              <a:tr h="370840">
                <a:tc>
                  <a:txBody>
                    <a:bodyPr/>
                    <a:lstStyle/>
                    <a:p>
                      <a:r>
                        <a:rPr lang="en-US" sz="3200" dirty="0"/>
                        <a:t>Snowmobiles</a:t>
                      </a:r>
                    </a:p>
                  </a:txBody>
                  <a:tcPr/>
                </a:tc>
                <a:tc>
                  <a:txBody>
                    <a:bodyPr/>
                    <a:lstStyle/>
                    <a:p>
                      <a:r>
                        <a:rPr lang="en-US" sz="3200" dirty="0" err="1"/>
                        <a:t>Snowcoaches</a:t>
                      </a:r>
                      <a:endParaRPr lang="en-US" sz="3200" dirty="0"/>
                    </a:p>
                  </a:txBody>
                  <a:tcPr/>
                </a:tc>
                <a:extLst>
                  <a:ext uri="{0D108BD9-81ED-4DB2-BD59-A6C34878D82A}">
                    <a16:rowId xmlns:a16="http://schemas.microsoft.com/office/drawing/2014/main" val="1118383408"/>
                  </a:ext>
                </a:extLst>
              </a:tr>
              <a:tr h="370840">
                <a:tc>
                  <a:txBody>
                    <a:bodyPr/>
                    <a:lstStyle/>
                    <a:p>
                      <a:r>
                        <a:rPr lang="en-US" sz="3200" dirty="0"/>
                        <a:t>Group of 10 maximum</a:t>
                      </a:r>
                    </a:p>
                  </a:txBody>
                  <a:tcPr/>
                </a:tc>
                <a:tc>
                  <a:txBody>
                    <a:bodyPr/>
                    <a:lstStyle/>
                    <a:p>
                      <a:r>
                        <a:rPr lang="en-US" sz="3200" dirty="0"/>
                        <a:t>1 (or 2)</a:t>
                      </a:r>
                    </a:p>
                  </a:txBody>
                  <a:tcPr/>
                </a:tc>
                <a:extLst>
                  <a:ext uri="{0D108BD9-81ED-4DB2-BD59-A6C34878D82A}">
                    <a16:rowId xmlns:a16="http://schemas.microsoft.com/office/drawing/2014/main" val="2366540041"/>
                  </a:ext>
                </a:extLst>
              </a:tr>
              <a:tr h="370840">
                <a:tc>
                  <a:txBody>
                    <a:bodyPr/>
                    <a:lstStyle/>
                    <a:p>
                      <a:r>
                        <a:rPr lang="en-US" sz="3200" dirty="0"/>
                        <a:t>Seasonal</a:t>
                      </a:r>
                      <a:r>
                        <a:rPr lang="en-US" sz="3200" baseline="0" dirty="0"/>
                        <a:t> average of 7</a:t>
                      </a:r>
                      <a:endParaRPr lang="en-US" sz="3200" dirty="0"/>
                    </a:p>
                  </a:txBody>
                  <a:tcPr/>
                </a:tc>
                <a:tc>
                  <a:txBody>
                    <a:bodyPr/>
                    <a:lstStyle/>
                    <a:p>
                      <a:r>
                        <a:rPr lang="en-US" sz="3200" dirty="0"/>
                        <a:t>Seasonal</a:t>
                      </a:r>
                      <a:r>
                        <a:rPr lang="en-US" sz="3200" baseline="0" dirty="0"/>
                        <a:t> average of 1</a:t>
                      </a:r>
                      <a:endParaRPr lang="en-US" sz="3200" dirty="0"/>
                    </a:p>
                  </a:txBody>
                  <a:tcPr/>
                </a:tc>
                <a:extLst>
                  <a:ext uri="{0D108BD9-81ED-4DB2-BD59-A6C34878D82A}">
                    <a16:rowId xmlns:a16="http://schemas.microsoft.com/office/drawing/2014/main" val="3759000554"/>
                  </a:ext>
                </a:extLst>
              </a:tr>
              <a:tr h="370840">
                <a:tc>
                  <a:txBody>
                    <a:bodyPr/>
                    <a:lstStyle/>
                    <a:p>
                      <a:r>
                        <a:rPr lang="en-US" sz="3200" dirty="0"/>
                        <a:t>Seasonal</a:t>
                      </a:r>
                      <a:r>
                        <a:rPr lang="en-US" sz="3200" baseline="0" dirty="0"/>
                        <a:t> average of 8 with higher technology standards</a:t>
                      </a:r>
                      <a:endParaRPr lang="en-US" sz="3200" dirty="0"/>
                    </a:p>
                  </a:txBody>
                  <a:tcPr/>
                </a:tc>
                <a:tc>
                  <a:txBody>
                    <a:bodyPr/>
                    <a:lstStyle/>
                    <a:p>
                      <a:r>
                        <a:rPr lang="en-US" sz="3200" dirty="0"/>
                        <a:t>Seasonal average of 1.5 with higher technology standards</a:t>
                      </a:r>
                    </a:p>
                  </a:txBody>
                  <a:tcPr/>
                </a:tc>
                <a:extLst>
                  <a:ext uri="{0D108BD9-81ED-4DB2-BD59-A6C34878D82A}">
                    <a16:rowId xmlns:a16="http://schemas.microsoft.com/office/drawing/2014/main" val="2591386641"/>
                  </a:ext>
                </a:extLst>
              </a:tr>
            </a:tbl>
          </a:graphicData>
        </a:graphic>
      </p:graphicFrame>
      <p:sp>
        <p:nvSpPr>
          <p:cNvPr id="6" name="Content Placeholder 4"/>
          <p:cNvSpPr txBox="1">
            <a:spLocks/>
          </p:cNvSpPr>
          <p:nvPr/>
        </p:nvSpPr>
        <p:spPr>
          <a:xfrm>
            <a:off x="557672" y="1342365"/>
            <a:ext cx="7013893" cy="88452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 transportation event =</a:t>
            </a:r>
            <a:endParaRPr lang="en-GB"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1617500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Law Enforcement</a:t>
            </a:r>
          </a:p>
        </p:txBody>
      </p:sp>
      <p:sp>
        <p:nvSpPr>
          <p:cNvPr id="5" name="Content Placeholder 4"/>
          <p:cNvSpPr>
            <a:spLocks noGrp="1"/>
          </p:cNvSpPr>
          <p:nvPr>
            <p:ph sz="quarter" idx="13"/>
          </p:nvPr>
        </p:nvSpPr>
        <p:spPr/>
        <p:txBody>
          <a:bodyPr>
            <a:normAutofit/>
          </a:bodyPr>
          <a:lstStyle/>
          <a:p>
            <a:r>
              <a:rPr lang="en-GB" dirty="0"/>
              <a:t>$5,000 fine for travel off established routes</a:t>
            </a:r>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3732993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1"/>
            <a:ext cx="7196137" cy="1307533"/>
          </a:xfrm>
        </p:spPr>
        <p:txBody>
          <a:bodyPr/>
          <a:lstStyle/>
          <a:p>
            <a:r>
              <a:rPr lang="en-US" dirty="0">
                <a:hlinkClick r:id="rId2"/>
              </a:rPr>
              <a:t>Yellowstone in Winter </a:t>
            </a:r>
            <a:r>
              <a:rPr lang="en-US" dirty="0"/>
              <a:t>(8:35)</a:t>
            </a:r>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189356" y="1900792"/>
            <a:ext cx="5233307" cy="369332"/>
          </a:xfrm>
          <a:prstGeom prst="rect">
            <a:avLst/>
          </a:prstGeom>
        </p:spPr>
        <p:txBody>
          <a:bodyPr wrap="square">
            <a:spAutoFit/>
          </a:bodyPr>
          <a:lstStyle/>
          <a:p>
            <a:r>
              <a:rPr lang="en-US" dirty="0"/>
              <a:t>https://www.youtube.com/watch?v=UV10Wt30IGE</a:t>
            </a:r>
          </a:p>
        </p:txBody>
      </p:sp>
    </p:spTree>
    <p:extLst>
      <p:ext uri="{BB962C8B-B14F-4D97-AF65-F5344CB8AC3E}">
        <p14:creationId xmlns:p14="http://schemas.microsoft.com/office/powerpoint/2010/main" val="636022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lstStyle/>
          <a:p>
            <a:endParaRPr lang="en-US"/>
          </a:p>
        </p:txBody>
      </p:sp>
      <p:pic>
        <p:nvPicPr>
          <p:cNvPr id="9" name="Picture 8"/>
          <p:cNvPicPr>
            <a:picLocks noChangeAspect="1"/>
          </p:cNvPicPr>
          <p:nvPr/>
        </p:nvPicPr>
        <p:blipFill>
          <a:blip r:embed="rId3"/>
          <a:stretch>
            <a:fillRect/>
          </a:stretch>
        </p:blipFill>
        <p:spPr>
          <a:xfrm>
            <a:off x="169869" y="294346"/>
            <a:ext cx="8804262" cy="5486400"/>
          </a:xfrm>
          <a:prstGeom prst="rect">
            <a:avLst/>
          </a:prstGeom>
        </p:spPr>
      </p:pic>
    </p:spTree>
    <p:extLst>
      <p:ext uri="{BB962C8B-B14F-4D97-AF65-F5344CB8AC3E}">
        <p14:creationId xmlns:p14="http://schemas.microsoft.com/office/powerpoint/2010/main" val="44347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2728" y="153198"/>
            <a:ext cx="5718544" cy="5614903"/>
          </a:xfrm>
          <a:prstGeom prst="rect">
            <a:avLst/>
          </a:prstGeom>
        </p:spPr>
      </p:pic>
    </p:spTree>
    <p:extLst>
      <p:ext uri="{BB962C8B-B14F-4D97-AF65-F5344CB8AC3E}">
        <p14:creationId xmlns:p14="http://schemas.microsoft.com/office/powerpoint/2010/main" val="95668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167" y="274638"/>
            <a:ext cx="7339666" cy="5486400"/>
          </a:xfrm>
          <a:prstGeom prst="rect">
            <a:avLst/>
          </a:prstGeom>
        </p:spPr>
      </p:pic>
    </p:spTree>
    <p:extLst>
      <p:ext uri="{BB962C8B-B14F-4D97-AF65-F5344CB8AC3E}">
        <p14:creationId xmlns:p14="http://schemas.microsoft.com/office/powerpoint/2010/main" val="397092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15637" y="274638"/>
            <a:ext cx="8312727" cy="5486400"/>
          </a:xfrm>
          <a:prstGeom prst="rect">
            <a:avLst/>
          </a:prstGeom>
        </p:spPr>
      </p:pic>
    </p:spTree>
    <p:extLst>
      <p:ext uri="{BB962C8B-B14F-4D97-AF65-F5344CB8AC3E}">
        <p14:creationId xmlns:p14="http://schemas.microsoft.com/office/powerpoint/2010/main" val="131760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425065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54627" y="274638"/>
            <a:ext cx="8234747" cy="5486400"/>
          </a:xfrm>
          <a:prstGeom prst="rect">
            <a:avLst/>
          </a:prstGeom>
        </p:spPr>
      </p:pic>
    </p:spTree>
    <p:extLst>
      <p:ext uri="{BB962C8B-B14F-4D97-AF65-F5344CB8AC3E}">
        <p14:creationId xmlns:p14="http://schemas.microsoft.com/office/powerpoint/2010/main" val="318355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653780"/>
            <a:ext cx="9144000" cy="5109210"/>
          </a:xfrm>
          <a:prstGeom prst="rect">
            <a:avLst/>
          </a:prstGeom>
        </p:spPr>
      </p:pic>
    </p:spTree>
    <p:extLst>
      <p:ext uri="{BB962C8B-B14F-4D97-AF65-F5344CB8AC3E}">
        <p14:creationId xmlns:p14="http://schemas.microsoft.com/office/powerpoint/2010/main" val="1137919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8dd7c1c-4333-446f-aac1-2085e198f311" ContentTypeId="0x010100B73AEB2BC9FE5343B1F3C335A1578D9438"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CCA640-930D-40CB-90E6-83585633B98F}">
  <ds:schemaRefs>
    <ds:schemaRef ds:uri="http://schemas.microsoft.com/office/2006/documentManagement/types"/>
    <ds:schemaRef ds:uri="d07fce95-64a3-45e0-8e78-c550b935440d"/>
    <ds:schemaRef ds:uri="http://purl.org/dc/dcmitype/"/>
    <ds:schemaRef ds:uri="http://purl.org/dc/elements/1.1/"/>
    <ds:schemaRef ds:uri="0b29e85d-e4df-4a6d-ba7c-01bf11944fc3"/>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4.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5.xml><?xml version="1.0" encoding="utf-8"?>
<ds:datastoreItem xmlns:ds="http://schemas.openxmlformats.org/officeDocument/2006/customXml" ds:itemID="{2856268C-66FF-45B5-8B74-F56EDECDDB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761</TotalTime>
  <Words>326</Words>
  <Application>Microsoft Office PowerPoint</Application>
  <PresentationFormat>On-screen Show (4:3)</PresentationFormat>
  <Paragraphs>85</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The Winter Wonderland of Yellowstone </vt:lpstr>
      <vt:lpstr>Yellowstone National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Yellowstone National Park</vt:lpstr>
      <vt:lpstr>Winter Visitation</vt:lpstr>
      <vt:lpstr>Problems</vt:lpstr>
      <vt:lpstr>Strategies and Practices</vt:lpstr>
      <vt:lpstr>Facility Development/Site Design/ Maintenance</vt:lpstr>
      <vt:lpstr>Rules/Regulations</vt:lpstr>
      <vt:lpstr>Rationing/Allocation</vt:lpstr>
      <vt:lpstr>Rationing/Allocation</vt:lpstr>
      <vt:lpstr>Law Enforcement</vt:lpstr>
      <vt:lpstr>Video</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81</cp:revision>
  <dcterms:created xsi:type="dcterms:W3CDTF">2014-12-08T12:01:41Z</dcterms:created>
  <dcterms:modified xsi:type="dcterms:W3CDTF">2019-07-30T14:33:25Z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