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6"/>
  </p:sldMasterIdLst>
  <p:notesMasterIdLst>
    <p:notesMasterId r:id="rId25"/>
  </p:notesMasterIdLst>
  <p:sldIdLst>
    <p:sldId id="263" r:id="rId7"/>
    <p:sldId id="266" r:id="rId8"/>
    <p:sldId id="287" r:id="rId9"/>
    <p:sldId id="300" r:id="rId10"/>
    <p:sldId id="272" r:id="rId11"/>
    <p:sldId id="301" r:id="rId12"/>
    <p:sldId id="273" r:id="rId13"/>
    <p:sldId id="276" r:id="rId14"/>
    <p:sldId id="277" r:id="rId15"/>
    <p:sldId id="280" r:id="rId16"/>
    <p:sldId id="284" r:id="rId17"/>
    <p:sldId id="289" r:id="rId18"/>
    <p:sldId id="297" r:id="rId19"/>
    <p:sldId id="299" r:id="rId20"/>
    <p:sldId id="298" r:id="rId21"/>
    <p:sldId id="293" r:id="rId22"/>
    <p:sldId id="296" r:id="rId23"/>
    <p:sldId id="270"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2750"/>
    <a:srgbClr val="ECEBE7"/>
    <a:srgbClr val="607C2F"/>
    <a:srgbClr val="607C5E"/>
    <a:srgbClr val="49662C"/>
    <a:srgbClr val="478E06"/>
    <a:srgbClr val="93C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586" autoAdjust="0"/>
  </p:normalViewPr>
  <p:slideViewPr>
    <p:cSldViewPr snapToGrid="0" snapToObjects="1">
      <p:cViewPr varScale="1">
        <p:scale>
          <a:sx n="76" d="100"/>
          <a:sy n="76" d="100"/>
        </p:scale>
        <p:origin x="1272" y="96"/>
      </p:cViewPr>
      <p:guideLst>
        <p:guide orient="horz" pos="2160"/>
        <p:guide pos="2880"/>
      </p:guideLst>
    </p:cSldViewPr>
  </p:slideViewPr>
  <p:outlineViewPr>
    <p:cViewPr>
      <p:scale>
        <a:sx n="33" d="100"/>
        <a:sy n="33" d="100"/>
      </p:scale>
      <p:origin x="48" y="0"/>
    </p:cViewPr>
  </p:outlin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customXml" Target="../customXml/item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3EA0CE-37A6-4C3C-A158-8D508D3276B4}" type="datetimeFigureOut">
              <a:rPr lang="en-US" smtClean="0"/>
              <a:t>7/30/2019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5BC256-5F45-4D98-94A5-0F94A4AC792D}" type="slidenum">
              <a:rPr lang="en-US" smtClean="0"/>
              <a:t>‹#›</a:t>
            </a:fld>
            <a:endParaRPr lang="en-US"/>
          </a:p>
        </p:txBody>
      </p:sp>
    </p:spTree>
    <p:extLst>
      <p:ext uri="{BB962C8B-B14F-4D97-AF65-F5344CB8AC3E}">
        <p14:creationId xmlns:p14="http://schemas.microsoft.com/office/powerpoint/2010/main" val="3859197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https://www.nps.gov/media/photo/gallery.htm?id=02675736-155D-4519-3E004E99D001DA1C</a:t>
            </a:r>
          </a:p>
        </p:txBody>
      </p:sp>
      <p:sp>
        <p:nvSpPr>
          <p:cNvPr id="4" name="Slide Number Placeholder 3"/>
          <p:cNvSpPr>
            <a:spLocks noGrp="1"/>
          </p:cNvSpPr>
          <p:nvPr>
            <p:ph type="sldNum" sz="quarter" idx="10"/>
          </p:nvPr>
        </p:nvSpPr>
        <p:spPr/>
        <p:txBody>
          <a:bodyPr/>
          <a:lstStyle/>
          <a:p>
            <a:fld id="{025BC256-5F45-4D98-94A5-0F94A4AC792D}" type="slidenum">
              <a:rPr lang="en-US" smtClean="0"/>
              <a:t>5</a:t>
            </a:fld>
            <a:endParaRPr lang="en-US"/>
          </a:p>
        </p:txBody>
      </p:sp>
    </p:spTree>
    <p:extLst>
      <p:ext uri="{BB962C8B-B14F-4D97-AF65-F5344CB8AC3E}">
        <p14:creationId xmlns:p14="http://schemas.microsoft.com/office/powerpoint/2010/main" val="3729037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1438203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t>8</a:t>
            </a:fld>
            <a:endParaRPr lang="en-US"/>
          </a:p>
        </p:txBody>
      </p:sp>
    </p:spTree>
    <p:extLst>
      <p:ext uri="{BB962C8B-B14F-4D97-AF65-F5344CB8AC3E}">
        <p14:creationId xmlns:p14="http://schemas.microsoft.com/office/powerpoint/2010/main" val="747213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https://www.nps.gov/media/photo/gallery.htm?id=5722133E-155D-4519-3EA5161441B51B2E</a:t>
            </a:r>
          </a:p>
        </p:txBody>
      </p:sp>
      <p:sp>
        <p:nvSpPr>
          <p:cNvPr id="4" name="Slide Number Placeholder 3"/>
          <p:cNvSpPr>
            <a:spLocks noGrp="1"/>
          </p:cNvSpPr>
          <p:nvPr>
            <p:ph type="sldNum" sz="quarter" idx="10"/>
          </p:nvPr>
        </p:nvSpPr>
        <p:spPr/>
        <p:txBody>
          <a:bodyPr/>
          <a:lstStyle/>
          <a:p>
            <a:fld id="{025BC256-5F45-4D98-94A5-0F94A4AC792D}" type="slidenum">
              <a:rPr lang="en-US" smtClean="0"/>
              <a:t>9</a:t>
            </a:fld>
            <a:endParaRPr lang="en-US"/>
          </a:p>
        </p:txBody>
      </p:sp>
    </p:spTree>
    <p:extLst>
      <p:ext uri="{BB962C8B-B14F-4D97-AF65-F5344CB8AC3E}">
        <p14:creationId xmlns:p14="http://schemas.microsoft.com/office/powerpoint/2010/main" val="122252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https://www.nps.gov/media/photo/gallery.htm?id=02675736-155D-4519-3E004E99D001DA1C</a:t>
            </a:r>
          </a:p>
        </p:txBody>
      </p:sp>
      <p:sp>
        <p:nvSpPr>
          <p:cNvPr id="4" name="Slide Number Placeholder 3"/>
          <p:cNvSpPr>
            <a:spLocks noGrp="1"/>
          </p:cNvSpPr>
          <p:nvPr>
            <p:ph type="sldNum" sz="quarter" idx="10"/>
          </p:nvPr>
        </p:nvSpPr>
        <p:spPr/>
        <p:txBody>
          <a:bodyPr/>
          <a:lstStyle/>
          <a:p>
            <a:fld id="{025BC256-5F45-4D98-94A5-0F94A4AC792D}" type="slidenum">
              <a:rPr lang="en-US" smtClean="0"/>
              <a:t>10</a:t>
            </a:fld>
            <a:endParaRPr lang="en-US"/>
          </a:p>
        </p:txBody>
      </p:sp>
    </p:spTree>
    <p:extLst>
      <p:ext uri="{BB962C8B-B14F-4D97-AF65-F5344CB8AC3E}">
        <p14:creationId xmlns:p14="http://schemas.microsoft.com/office/powerpoint/2010/main" val="1736442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5" name="Picture 34"/>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152900"/>
          </a:xfrm>
          <a:prstGeom prst="rect">
            <a:avLst/>
          </a:prstGeom>
        </p:spPr>
      </p:pic>
      <p:sp>
        <p:nvSpPr>
          <p:cNvPr id="37" name="Rectangle 36"/>
          <p:cNvSpPr/>
          <p:nvPr userDrawn="1"/>
        </p:nvSpPr>
        <p:spPr>
          <a:xfrm>
            <a:off x="0" y="4152900"/>
            <a:ext cx="9144000" cy="270510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solidFill>
                <a:srgbClr val="ECEBE7"/>
              </a:solidFill>
            </a:endParaRPr>
          </a:p>
        </p:txBody>
      </p:sp>
      <p:sp>
        <p:nvSpPr>
          <p:cNvPr id="41" name="Rectangle 40"/>
          <p:cNvSpPr/>
          <p:nvPr userDrawn="1"/>
        </p:nvSpPr>
        <p:spPr>
          <a:xfrm>
            <a:off x="-24582" y="145654"/>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42" name="Title 41"/>
          <p:cNvSpPr>
            <a:spLocks noGrp="1"/>
          </p:cNvSpPr>
          <p:nvPr>
            <p:ph type="title" hasCustomPrompt="1"/>
          </p:nvPr>
        </p:nvSpPr>
        <p:spPr>
          <a:xfrm>
            <a:off x="685800" y="4453030"/>
            <a:ext cx="7772400" cy="991419"/>
          </a:xfrm>
        </p:spPr>
        <p:txBody>
          <a:bodyPr anchor="t">
            <a:noAutofit/>
          </a:bodyPr>
          <a:lstStyle>
            <a:lvl1pPr algn="l">
              <a:defRPr sz="4600" b="0" baseline="30000">
                <a:solidFill>
                  <a:schemeClr val="bg1"/>
                </a:solidFill>
                <a:latin typeface="Arial" pitchFamily="34" charset="0"/>
                <a:cs typeface="Arial" pitchFamily="34" charset="0"/>
              </a:defRPr>
            </a:lvl1pPr>
          </a:lstStyle>
          <a:p>
            <a:r>
              <a:rPr lang="en-US" dirty="0"/>
              <a:t>Managing Outdoor Recreation: </a:t>
            </a:r>
            <a:br>
              <a:rPr lang="en-US" dirty="0"/>
            </a:br>
            <a:r>
              <a:rPr lang="en-US" dirty="0"/>
              <a:t>Case Studies in National Parks, 2nd Edition</a:t>
            </a:r>
            <a:endParaRPr lang="en-GB" dirty="0"/>
          </a:p>
        </p:txBody>
      </p:sp>
      <p:sp>
        <p:nvSpPr>
          <p:cNvPr id="48" name="Subtitle 2"/>
          <p:cNvSpPr>
            <a:spLocks noGrp="1"/>
          </p:cNvSpPr>
          <p:nvPr>
            <p:ph type="subTitle" idx="1" hasCustomPrompt="1"/>
          </p:nvPr>
        </p:nvSpPr>
        <p:spPr>
          <a:xfrm>
            <a:off x="685800" y="5455920"/>
            <a:ext cx="7741920" cy="855358"/>
          </a:xfrm>
        </p:spPr>
        <p:txBody>
          <a:bodyPr>
            <a:normAutofit/>
          </a:bodyPr>
          <a:lstStyle>
            <a:lvl1pPr marL="0" indent="0" algn="l">
              <a:buNone/>
              <a:defRPr sz="1800" b="1">
                <a:solidFill>
                  <a:srgbClr val="93CDDD"/>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Robert Manning, Laura Anderson and Peter </a:t>
            </a:r>
            <a:r>
              <a:rPr lang="en-GB" dirty="0" err="1"/>
              <a:t>Pettengill</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50394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pic>
        <p:nvPicPr>
          <p:cNvPr id="13" name="Picture 12"/>
          <p:cNvPicPr>
            <a:picLocks noChangeAspect="1"/>
          </p:cNvPicPr>
          <p:nvPr userDrawn="1"/>
        </p:nvPicPr>
        <p:blipFill rotWithShape="1">
          <a:blip r:embed="rId2" cstate="email">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hasCustomPrompt="1"/>
          </p:nvPr>
        </p:nvSpPr>
        <p:spPr>
          <a:xfrm>
            <a:off x="1189357" y="1272381"/>
            <a:ext cx="3382644" cy="4313237"/>
          </a:xfrm>
        </p:spPr>
        <p:txBody>
          <a:bodyPr>
            <a:normAutofit/>
          </a:bodyPr>
          <a:lstStyle>
            <a:lvl1pPr marL="0" indent="0">
              <a:buNone/>
              <a:defRPr sz="2200"/>
            </a:lvl1pPr>
          </a:lstStyle>
          <a:p>
            <a:r>
              <a:rPr lang="en-GB" dirty="0"/>
              <a:t>Text here, block or bullets. text here, block or bullets. text here, block or bullets. text here, block or bullets. text here, block or bullets. text here, block or bullets. text here, block or bullets. </a:t>
            </a:r>
          </a:p>
        </p:txBody>
      </p:sp>
      <p:sp>
        <p:nvSpPr>
          <p:cNvPr id="12" name="Title Placeholder 1"/>
          <p:cNvSpPr>
            <a:spLocks noGrp="1"/>
          </p:cNvSpPr>
          <p:nvPr>
            <p:ph type="title" hasCustomPrompt="1"/>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Title</a:t>
            </a:r>
            <a:endParaRPr lang="en-US" dirty="0"/>
          </a:p>
        </p:txBody>
      </p:sp>
      <p:sp>
        <p:nvSpPr>
          <p:cNvPr id="11" name="Content Placeholder 16"/>
          <p:cNvSpPr>
            <a:spLocks noGrp="1"/>
          </p:cNvSpPr>
          <p:nvPr>
            <p:ph sz="quarter" idx="14"/>
          </p:nvPr>
        </p:nvSpPr>
        <p:spPr>
          <a:xfrm>
            <a:off x="4572000" y="1272381"/>
            <a:ext cx="3813493"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graphicFrame>
        <p:nvGraphicFramePr>
          <p:cNvPr id="14" name="Content Placeholder 5"/>
          <p:cNvGraphicFramePr>
            <a:graphicFrameLocks/>
          </p:cNvGraphicFramePr>
          <p:nvPr userDrawn="1">
            <p:extLst>
              <p:ext uri="{D42A27DB-BD31-4B8C-83A1-F6EECF244321}">
                <p14:modId xmlns:p14="http://schemas.microsoft.com/office/powerpoint/2010/main" val="779560563"/>
              </p:ext>
            </p:extLst>
          </p:nvPr>
        </p:nvGraphicFramePr>
        <p:xfrm>
          <a:off x="4490826" y="1271588"/>
          <a:ext cx="3894665" cy="3708400"/>
        </p:xfrm>
        <a:graphic>
          <a:graphicData uri="http://schemas.openxmlformats.org/drawingml/2006/table">
            <a:tbl>
              <a:tblPr firstRow="1" bandRow="1">
                <a:tableStyleId>{5C22544A-7EE6-4342-B048-85BDC9FD1C3A}</a:tableStyleId>
              </a:tblPr>
              <a:tblGrid>
                <a:gridCol w="778933">
                  <a:extLst>
                    <a:ext uri="{9D8B030D-6E8A-4147-A177-3AD203B41FA5}">
                      <a16:colId xmlns:a16="http://schemas.microsoft.com/office/drawing/2014/main" val="20000"/>
                    </a:ext>
                  </a:extLst>
                </a:gridCol>
                <a:gridCol w="778933">
                  <a:extLst>
                    <a:ext uri="{9D8B030D-6E8A-4147-A177-3AD203B41FA5}">
                      <a16:colId xmlns:a16="http://schemas.microsoft.com/office/drawing/2014/main" val="20001"/>
                    </a:ext>
                  </a:extLst>
                </a:gridCol>
                <a:gridCol w="778933">
                  <a:extLst>
                    <a:ext uri="{9D8B030D-6E8A-4147-A177-3AD203B41FA5}">
                      <a16:colId xmlns:a16="http://schemas.microsoft.com/office/drawing/2014/main" val="20002"/>
                    </a:ext>
                  </a:extLst>
                </a:gridCol>
                <a:gridCol w="778933">
                  <a:extLst>
                    <a:ext uri="{9D8B030D-6E8A-4147-A177-3AD203B41FA5}">
                      <a16:colId xmlns:a16="http://schemas.microsoft.com/office/drawing/2014/main" val="20003"/>
                    </a:ext>
                  </a:extLst>
                </a:gridCol>
                <a:gridCol w="778933">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0"/>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3"/>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4"/>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5"/>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7"/>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8"/>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bl>
          </a:graphicData>
        </a:graphic>
      </p:graphicFrame>
      <p:pic>
        <p:nvPicPr>
          <p:cNvPr id="15" name="Picture 14"/>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90910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14" name="Picture 13"/>
          <p:cNvPicPr>
            <a:picLocks noChangeAspect="1"/>
          </p:cNvPicPr>
          <p:nvPr userDrawn="1"/>
        </p:nvPicPr>
        <p:blipFill rotWithShape="1">
          <a:blip r:embed="rId2" cstate="email">
            <a:alphaModFix/>
            <a:extLst>
              <a:ext uri="{28A0092B-C50C-407E-A947-70E740481C1C}">
                <a14:useLocalDpi xmlns:a14="http://schemas.microsoft.com/office/drawing/2010/main"/>
              </a:ext>
            </a:extLst>
          </a:blip>
          <a:srcRect/>
          <a:stretch/>
        </p:blipFill>
        <p:spPr>
          <a:xfrm>
            <a:off x="0" y="0"/>
            <a:ext cx="9144000" cy="5768258"/>
          </a:xfrm>
          <a:prstGeom prst="rect">
            <a:avLst/>
          </a:prstGeom>
        </p:spPr>
      </p:pic>
      <p:sp>
        <p:nvSpPr>
          <p:cNvPr id="9" name="Rectangle 8"/>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2" name="Title Placeholder 1"/>
          <p:cNvSpPr>
            <a:spLocks noGrp="1"/>
          </p:cNvSpPr>
          <p:nvPr>
            <p:ph type="title"/>
          </p:nvPr>
        </p:nvSpPr>
        <p:spPr>
          <a:xfrm>
            <a:off x="973931" y="1260321"/>
            <a:ext cx="7196137" cy="997743"/>
          </a:xfrm>
          <a:prstGeom prst="rect">
            <a:avLst/>
          </a:prstGeom>
        </p:spPr>
        <p:txBody>
          <a:bodyPr vert="horz" lIns="91440" tIns="45720" rIns="91440" bIns="45720" rtlCol="0" anchor="ctr">
            <a:normAutofit/>
          </a:bodyPr>
          <a:lstStyle>
            <a:lvl1pPr algn="l">
              <a:defRPr sz="2900" b="1">
                <a:ln>
                  <a:noFill/>
                </a:ln>
                <a:solidFill>
                  <a:schemeClr val="bg1"/>
                </a:solidFill>
              </a:defRPr>
            </a:lvl1pPr>
          </a:lstStyle>
          <a:p>
            <a:r>
              <a:rPr lang="en-GB" dirty="0"/>
              <a:t>Click to edit Master title style</a:t>
            </a:r>
            <a:endParaRPr lang="en-US" dirty="0"/>
          </a:p>
        </p:txBody>
      </p:sp>
      <p:sp>
        <p:nvSpPr>
          <p:cNvPr id="13" name="Subtitle 2"/>
          <p:cNvSpPr>
            <a:spLocks noGrp="1"/>
          </p:cNvSpPr>
          <p:nvPr>
            <p:ph type="subTitle" idx="1"/>
          </p:nvPr>
        </p:nvSpPr>
        <p:spPr>
          <a:xfrm>
            <a:off x="976401" y="2258064"/>
            <a:ext cx="7741920" cy="855358"/>
          </a:xfrm>
        </p:spPr>
        <p:txBody>
          <a:bodyPr>
            <a:normAutofit/>
          </a:bodyPr>
          <a:lstStyle>
            <a:lvl1pPr marL="0" indent="0" algn="l">
              <a:buNone/>
              <a:defRPr sz="1800" b="1">
                <a:ln>
                  <a:noFill/>
                </a:ln>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a:t>Click to edit Master subtitle style</a:t>
            </a:r>
            <a:endParaRPr lang="en-US" dirty="0"/>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1636096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3200"/>
            </a:lvl1pPr>
          </a:lstStyle>
          <a:p>
            <a:pPr algn="l"/>
            <a:r>
              <a:rPr lang="en-US" sz="4200" dirty="0">
                <a:solidFill>
                  <a:schemeClr val="bg1"/>
                </a:solidFill>
                <a:latin typeface="Arial"/>
                <a:cs typeface="Arial"/>
              </a:rPr>
              <a:t>SECTION 1</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4" name="Picture 13"/>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992086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INTRODUCTION</a:t>
            </a:r>
          </a:p>
        </p:txBody>
      </p:sp>
      <p:sp>
        <p:nvSpPr>
          <p:cNvPr id="15" name="Text Placeholder 14"/>
          <p:cNvSpPr>
            <a:spLocks noGrp="1"/>
          </p:cNvSpPr>
          <p:nvPr>
            <p:ph type="body" sz="quarter" idx="10" hasCustomPrompt="1"/>
          </p:nvPr>
        </p:nvSpPr>
        <p:spPr>
          <a:xfrm>
            <a:off x="1311263" y="1249680"/>
            <a:ext cx="7162800" cy="4312919"/>
          </a:xfrm>
        </p:spPr>
        <p:txBody>
          <a:bodyPr>
            <a:noAutofit/>
          </a:bodyPr>
          <a:lstStyle>
            <a:lvl1pPr marL="0" indent="0">
              <a:buNone/>
              <a:defRPr sz="3200"/>
            </a:lvl1pPr>
          </a:lstStyle>
          <a:p>
            <a:r>
              <a:rPr lang="en-GB" dirty="0"/>
              <a:t>Introductory text here, block or bullets. Introductory text in here, as a block or bullets. Introductory text in here, as a block or bullets. Introductory text in here, as a block or bullets. Introductory text in here, as a block or bullets. Introductory text in here, as a block or bullets. </a:t>
            </a:r>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264918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1" y="0"/>
            <a:ext cx="9144000" cy="4160520"/>
          </a:xfrm>
          <a:prstGeom prst="rect">
            <a:avLst/>
          </a:prstGeom>
        </p:spPr>
      </p:pic>
      <p:sp>
        <p:nvSpPr>
          <p:cNvPr id="8" name="Rectangle 7"/>
          <p:cNvSpPr/>
          <p:nvPr userDrawn="1"/>
        </p:nvSpPr>
        <p:spPr>
          <a:xfrm>
            <a:off x="0" y="4160520"/>
            <a:ext cx="9144000" cy="2697480"/>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9" name="Subtitle 2"/>
          <p:cNvSpPr>
            <a:spLocks noGrp="1"/>
          </p:cNvSpPr>
          <p:nvPr>
            <p:ph type="subTitle" idx="1" hasCustomPrompt="1"/>
          </p:nvPr>
        </p:nvSpPr>
        <p:spPr>
          <a:xfrm>
            <a:off x="571084" y="4401573"/>
            <a:ext cx="7772400" cy="675967"/>
          </a:xfrm>
        </p:spPr>
        <p:txBody>
          <a:bodyPr>
            <a:noAutofit/>
          </a:bodyPr>
          <a:lstStyle>
            <a:lvl1pPr marL="0" indent="0">
              <a:buNone/>
              <a:defRPr sz="4000"/>
            </a:lvl1pPr>
          </a:lstStyle>
          <a:p>
            <a:pPr algn="l"/>
            <a:r>
              <a:rPr lang="en-US" sz="4200" dirty="0">
                <a:solidFill>
                  <a:schemeClr val="bg1"/>
                </a:solidFill>
                <a:latin typeface="Arial"/>
                <a:cs typeface="Arial"/>
              </a:rPr>
              <a:t>SECTION 2</a:t>
            </a:r>
          </a:p>
        </p:txBody>
      </p:sp>
      <p:sp>
        <p:nvSpPr>
          <p:cNvPr id="11" name="Rectangle 10"/>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pic>
        <p:nvPicPr>
          <p:cNvPr id="13" name="Picture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693739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MARKETING TOOLS</a:t>
            </a:r>
          </a:p>
        </p:txBody>
      </p:sp>
      <p:sp>
        <p:nvSpPr>
          <p:cNvPr id="15" name="Text Placeholder 14"/>
          <p:cNvSpPr>
            <a:spLocks noGrp="1"/>
          </p:cNvSpPr>
          <p:nvPr>
            <p:ph type="body" sz="quarter" idx="10" hasCustomPrompt="1"/>
          </p:nvPr>
        </p:nvSpPr>
        <p:spPr>
          <a:xfrm>
            <a:off x="1311263" y="1249680"/>
            <a:ext cx="7162800" cy="4312919"/>
          </a:xfr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lvl1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GB" dirty="0"/>
              <a:t>Text here, block or bullets. text here, block or bullets. text here, block or bullets. text here, block or bullets. text here, block or bullets. text here, block or bullets. text here, block or bullets. </a:t>
            </a:r>
          </a:p>
          <a:p>
            <a:pPr lvl="0"/>
            <a:endParaRPr lang="en-GB" dirty="0"/>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1325860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Marketing Tool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alphaModFix amt="23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3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Title</a:t>
            </a:r>
          </a:p>
        </p:txBody>
      </p:sp>
      <p:graphicFrame>
        <p:nvGraphicFramePr>
          <p:cNvPr id="13" name="Content Placeholder 3"/>
          <p:cNvGraphicFramePr>
            <a:graphicFrameLocks/>
          </p:cNvGraphicFramePr>
          <p:nvPr userDrawn="1">
            <p:extLst>
              <p:ext uri="{D42A27DB-BD31-4B8C-83A1-F6EECF244321}">
                <p14:modId xmlns:p14="http://schemas.microsoft.com/office/powerpoint/2010/main" val="3475472070"/>
              </p:ext>
            </p:extLst>
          </p:nvPr>
        </p:nvGraphicFramePr>
        <p:xfrm>
          <a:off x="1311262" y="1271588"/>
          <a:ext cx="6541570" cy="4079240"/>
        </p:xfrm>
        <a:graphic>
          <a:graphicData uri="http://schemas.openxmlformats.org/drawingml/2006/table">
            <a:tbl>
              <a:tblPr firstRow="1" bandRow="1">
                <a:tableStyleId>{5C22544A-7EE6-4342-B048-85BDC9FD1C3A}</a:tableStyleId>
              </a:tblPr>
              <a:tblGrid>
                <a:gridCol w="1308314">
                  <a:extLst>
                    <a:ext uri="{9D8B030D-6E8A-4147-A177-3AD203B41FA5}">
                      <a16:colId xmlns:a16="http://schemas.microsoft.com/office/drawing/2014/main" val="20000"/>
                    </a:ext>
                  </a:extLst>
                </a:gridCol>
                <a:gridCol w="1308314">
                  <a:extLst>
                    <a:ext uri="{9D8B030D-6E8A-4147-A177-3AD203B41FA5}">
                      <a16:colId xmlns:a16="http://schemas.microsoft.com/office/drawing/2014/main" val="20001"/>
                    </a:ext>
                  </a:extLst>
                </a:gridCol>
                <a:gridCol w="1308314">
                  <a:extLst>
                    <a:ext uri="{9D8B030D-6E8A-4147-A177-3AD203B41FA5}">
                      <a16:colId xmlns:a16="http://schemas.microsoft.com/office/drawing/2014/main" val="20002"/>
                    </a:ext>
                  </a:extLst>
                </a:gridCol>
                <a:gridCol w="1308314">
                  <a:extLst>
                    <a:ext uri="{9D8B030D-6E8A-4147-A177-3AD203B41FA5}">
                      <a16:colId xmlns:a16="http://schemas.microsoft.com/office/drawing/2014/main" val="20003"/>
                    </a:ext>
                  </a:extLst>
                </a:gridCol>
                <a:gridCol w="1308314">
                  <a:extLst>
                    <a:ext uri="{9D8B030D-6E8A-4147-A177-3AD203B41FA5}">
                      <a16:colId xmlns:a16="http://schemas.microsoft.com/office/drawing/2014/main" val="20004"/>
                    </a:ext>
                  </a:extLst>
                </a:gridCol>
              </a:tblGrid>
              <a:tr h="370840">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0"/>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2"/>
                  </a:ext>
                </a:extLst>
              </a:tr>
              <a:tr h="370840">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3"/>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4"/>
                  </a:ext>
                </a:extLst>
              </a:tr>
              <a:tr h="370840">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5"/>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6"/>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7"/>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8"/>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09"/>
                  </a:ext>
                </a:extLst>
              </a:tr>
              <a:tr h="370840">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10010"/>
                  </a:ext>
                </a:extLst>
              </a:tr>
            </a:tbl>
          </a:graphicData>
        </a:graphic>
      </p:graphicFrame>
      <p:pic>
        <p:nvPicPr>
          <p:cNvPr id="14" name="Picture 13"/>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5010780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rategies">
    <p:spTree>
      <p:nvGrpSpPr>
        <p:cNvPr id="1" name=""/>
        <p:cNvGrpSpPr/>
        <p:nvPr/>
      </p:nvGrpSpPr>
      <p:grpSpPr>
        <a:xfrm>
          <a:off x="0" y="0"/>
          <a:ext cx="0" cy="0"/>
          <a:chOff x="0" y="0"/>
          <a:chExt cx="0" cy="0"/>
        </a:xfrm>
      </p:grpSpPr>
      <p:pic>
        <p:nvPicPr>
          <p:cNvPr id="12" name="Picture 11"/>
          <p:cNvPicPr>
            <a:picLocks noChangeAspect="1"/>
          </p:cNvPicPr>
          <p:nvPr userDrawn="1"/>
        </p:nvPicPr>
        <p:blipFill rotWithShape="1">
          <a:blip r:embed="rId2" cstate="email">
            <a:alphaModFix amt="20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0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1" name="TextBox 10"/>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STRATEGIES</a:t>
            </a:r>
          </a:p>
        </p:txBody>
      </p:sp>
      <p:sp>
        <p:nvSpPr>
          <p:cNvPr id="15" name="Text Placeholder 14"/>
          <p:cNvSpPr>
            <a:spLocks noGrp="1"/>
          </p:cNvSpPr>
          <p:nvPr>
            <p:ph type="body" sz="quarter" idx="10" hasCustomPrompt="1"/>
          </p:nvPr>
        </p:nvSpPr>
        <p:spPr>
          <a:xfrm>
            <a:off x="1311263" y="1249680"/>
            <a:ext cx="7162800" cy="4312919"/>
          </a:xfrm>
        </p:spPr>
        <p:txBody>
          <a:bodyPr>
            <a:normAutofit/>
          </a:bodyPr>
          <a:lstStyle>
            <a:lvl1pPr marL="0" indent="0">
              <a:buNone/>
              <a:defRPr sz="3200"/>
            </a:lvl1pPr>
          </a:lstStyle>
          <a:p>
            <a:r>
              <a:rPr lang="en-GB" dirty="0"/>
              <a:t>Text here, block or bullets. text here, block or bullets. text here, block or bullets. text here, block or bullets. text here, block or bullets. text here, block or bullets. text here, block or bullets. </a:t>
            </a:r>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400555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4" name="TextBox 13"/>
          <p:cNvSpPr txBox="1"/>
          <p:nvPr userDrawn="1"/>
        </p:nvSpPr>
        <p:spPr>
          <a:xfrm>
            <a:off x="1311264" y="486906"/>
            <a:ext cx="7196463" cy="430887"/>
          </a:xfrm>
          <a:prstGeom prst="rect">
            <a:avLst/>
          </a:prstGeom>
          <a:noFill/>
        </p:spPr>
        <p:txBody>
          <a:bodyPr wrap="square" rtlCol="0">
            <a:spAutoFit/>
          </a:bodyPr>
          <a:lstStyle/>
          <a:p>
            <a:r>
              <a:rPr lang="en-US" sz="2200" b="1" dirty="0">
                <a:latin typeface="Arial"/>
                <a:cs typeface="Arial"/>
              </a:rPr>
              <a:t>LEARNING OBJECTIVES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12" name="Picture 11"/>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3469557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email">
            <a:alphaModFix amt="24000"/>
            <a:extLst>
              <a:ext uri="{28A0092B-C50C-407E-A947-70E740481C1C}">
                <a14:useLocalDpi xmlns:a14="http://schemas.microsoft.com/office/drawing/2010/main"/>
              </a:ext>
            </a:extLst>
          </a:blip>
          <a:srcRect/>
          <a:stretch/>
        </p:blipFill>
        <p:spPr>
          <a:xfrm>
            <a:off x="0" y="0"/>
            <a:ext cx="9144000" cy="5768258"/>
          </a:xfrm>
          <a:prstGeom prst="rect">
            <a:avLst/>
          </a:prstGeom>
          <a:blipFill dpi="0" rotWithShape="1">
            <a:blip r:embed="rId3">
              <a:lum bright="70000" contrast="-70000"/>
              <a:alphaModFix amt="24000"/>
            </a:blip>
            <a:srcRect/>
            <a:stretch>
              <a:fillRect/>
            </a:stretch>
          </a:blipFill>
        </p:spPr>
      </p:pic>
      <p:sp>
        <p:nvSpPr>
          <p:cNvPr id="8" name="Rectangle 7"/>
          <p:cNvSpPr/>
          <p:nvPr userDrawn="1"/>
        </p:nvSpPr>
        <p:spPr>
          <a:xfrm>
            <a:off x="0" y="5768258"/>
            <a:ext cx="9144000" cy="1089742"/>
          </a:xfrm>
          <a:prstGeom prst="rect">
            <a:avLst/>
          </a:prstGeom>
          <a:solidFill>
            <a:srgbClr val="192750"/>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0" algn="ctr"/>
            <a:endParaRPr lang="en-US">
              <a:solidFill>
                <a:schemeClr val="tx1"/>
              </a:solidFill>
            </a:endParaRPr>
          </a:p>
        </p:txBody>
      </p:sp>
      <p:sp>
        <p:nvSpPr>
          <p:cNvPr id="10" name="Rectangle 9"/>
          <p:cNvSpPr/>
          <p:nvPr userDrawn="1"/>
        </p:nvSpPr>
        <p:spPr>
          <a:xfrm>
            <a:off x="-32776" y="6123667"/>
            <a:ext cx="3392130" cy="385097"/>
          </a:xfrm>
          <a:prstGeom prst="rect">
            <a:avLst/>
          </a:prstGeom>
          <a:noFill/>
          <a:ln>
            <a:solidFill>
              <a:schemeClr val="bg1"/>
            </a:solidFill>
          </a:ln>
        </p:spPr>
        <p:style>
          <a:lnRef idx="1">
            <a:schemeClr val="accent1"/>
          </a:lnRef>
          <a:fillRef idx="3">
            <a:schemeClr val="accent1"/>
          </a:fillRef>
          <a:effectRef idx="2">
            <a:schemeClr val="accent1"/>
          </a:effectRef>
          <a:fontRef idx="minor">
            <a:schemeClr val="lt1"/>
          </a:fontRef>
        </p:style>
        <p:txBody>
          <a:bodyPr lIns="720000" rtlCol="0" anchor="ctr"/>
          <a:lstStyle/>
          <a:p>
            <a:r>
              <a:rPr lang="en-US" sz="1000" dirty="0">
                <a:solidFill>
                  <a:srgbClr val="FFFFFF"/>
                </a:solidFill>
                <a:latin typeface="Arial"/>
                <a:cs typeface="Arial"/>
              </a:rPr>
              <a:t>COMPLIMENTARY TEACHING MATERIALS</a:t>
            </a:r>
          </a:p>
        </p:txBody>
      </p:sp>
      <p:sp>
        <p:nvSpPr>
          <p:cNvPr id="17" name="Content Placeholder 16"/>
          <p:cNvSpPr>
            <a:spLocks noGrp="1"/>
          </p:cNvSpPr>
          <p:nvPr>
            <p:ph sz="quarter" idx="13"/>
          </p:nvPr>
        </p:nvSpPr>
        <p:spPr>
          <a:xfrm>
            <a:off x="1189356" y="1272381"/>
            <a:ext cx="7196137" cy="4313237"/>
          </a:xfrm>
        </p:spPr>
        <p:txBody>
          <a:bodyPr/>
          <a:lstStyle>
            <a:lvl1pPr marL="0" indent="0">
              <a:buNone/>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Title Placeholder 1"/>
          <p:cNvSpPr>
            <a:spLocks noGrp="1"/>
          </p:cNvSpPr>
          <p:nvPr>
            <p:ph type="title"/>
          </p:nvPr>
        </p:nvSpPr>
        <p:spPr>
          <a:xfrm>
            <a:off x="1189356" y="274638"/>
            <a:ext cx="7196137" cy="997743"/>
          </a:xfrm>
          <a:prstGeom prst="rect">
            <a:avLst/>
          </a:prstGeom>
        </p:spPr>
        <p:txBody>
          <a:bodyPr vert="horz" lIns="91440" tIns="45720" rIns="91440" bIns="45720" rtlCol="0" anchor="ctr">
            <a:normAutofit/>
          </a:bodyPr>
          <a:lstStyle>
            <a:lvl1pPr algn="l">
              <a:defRPr sz="2900" b="1"/>
            </a:lvl1pPr>
          </a:lstStyle>
          <a:p>
            <a:r>
              <a:rPr lang="en-GB" dirty="0"/>
              <a:t>Click to edit Master title style</a:t>
            </a:r>
            <a:endParaRPr lang="en-US" dirty="0"/>
          </a:p>
        </p:txBody>
      </p:sp>
      <p:pic>
        <p:nvPicPr>
          <p:cNvPr id="13" name="Picture 12"/>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7239000" y="6101362"/>
            <a:ext cx="1479321" cy="433032"/>
          </a:xfrm>
          <a:prstGeom prst="rect">
            <a:avLst/>
          </a:prstGeom>
        </p:spPr>
      </p:pic>
    </p:spTree>
    <p:extLst>
      <p:ext uri="{BB962C8B-B14F-4D97-AF65-F5344CB8AC3E}">
        <p14:creationId xmlns:p14="http://schemas.microsoft.com/office/powerpoint/2010/main" val="887707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9D500C-2DAD-E24B-947F-AA454B3B4803}" type="datetimeFigureOut">
              <a:rPr lang="en-US" smtClean="0"/>
              <a:t>7/30/2019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DD8636-02F0-2043-B1BF-E7E2D60464E4}" type="slidenum">
              <a:rPr lang="en-US" smtClean="0"/>
              <a:t>‹#›</a:t>
            </a:fld>
            <a:endParaRPr lang="en-US"/>
          </a:p>
        </p:txBody>
      </p:sp>
    </p:spTree>
    <p:extLst>
      <p:ext uri="{BB962C8B-B14F-4D97-AF65-F5344CB8AC3E}">
        <p14:creationId xmlns:p14="http://schemas.microsoft.com/office/powerpoint/2010/main" val="7087128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61" r:id="rId5"/>
    <p:sldLayoutId id="2147483666" r:id="rId6"/>
    <p:sldLayoutId id="2147483662" r:id="rId7"/>
    <p:sldLayoutId id="2147483663" r:id="rId8"/>
    <p:sldLayoutId id="2147483664" r:id="rId9"/>
    <p:sldLayoutId id="2147483665" r:id="rId10"/>
    <p:sldLayoutId id="214748365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hyperlink" Target="https://www.nps.gov/deto/index.htm" TargetMode="External"/><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hyperlink" Target="https://www.nps.gov/media/video/view.htm?id=CA03F2ED-1DD8-B71B-0B5E93D361E81605" TargetMode="External"/><Relationship Id="rId2" Type="http://schemas.openxmlformats.org/officeDocument/2006/relationships/hyperlink" Target="https://www.nps.gov/media/video/view.htm?id=8919909D-1DD8-B71B-0B35982BF53F49DA" TargetMode="External"/><Relationship Id="rId1" Type="http://schemas.openxmlformats.org/officeDocument/2006/relationships/slideLayout" Target="../slideLayouts/slideLayout9.xml"/><Relationship Id="rId4" Type="http://schemas.openxmlformats.org/officeDocument/2006/relationships/hyperlink" Target="https://www.nps.gov/media/video/view.htm?id=852FCF3A-1DD8-B71B-0BF58309DE60C967"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9.xml"/><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Climbing Towards Common Ground at Devils Tower</a:t>
            </a:r>
            <a:endParaRPr lang="en-US" dirty="0"/>
          </a:p>
        </p:txBody>
      </p:sp>
      <p:sp>
        <p:nvSpPr>
          <p:cNvPr id="3" name="Subtitle 2"/>
          <p:cNvSpPr>
            <a:spLocks noGrp="1"/>
          </p:cNvSpPr>
          <p:nvPr>
            <p:ph type="subTitle" idx="1"/>
          </p:nvPr>
        </p:nvSpPr>
        <p:spPr/>
        <p:txBody>
          <a:bodyPr/>
          <a:lstStyle/>
          <a:p>
            <a:r>
              <a:rPr lang="en-GB" dirty="0"/>
              <a:t>Managing Outdoor Recreation: Case Studies in the National Parks, 2</a:t>
            </a:r>
            <a:r>
              <a:rPr lang="en-GB" baseline="30000" dirty="0"/>
              <a:t>nd</a:t>
            </a:r>
            <a:r>
              <a:rPr lang="en-GB" dirty="0"/>
              <a:t> Edition</a:t>
            </a:r>
          </a:p>
          <a:p>
            <a:endParaRPr lang="en-GB" dirty="0"/>
          </a:p>
        </p:txBody>
      </p:sp>
    </p:spTree>
    <p:extLst>
      <p:ext uri="{BB962C8B-B14F-4D97-AF65-F5344CB8AC3E}">
        <p14:creationId xmlns:p14="http://schemas.microsoft.com/office/powerpoint/2010/main" val="3075493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114675" y="741608"/>
            <a:ext cx="2914650" cy="4267200"/>
          </a:xfrm>
          <a:prstGeom prst="rect">
            <a:avLst/>
          </a:prstGeom>
        </p:spPr>
      </p:pic>
    </p:spTree>
    <p:extLst>
      <p:ext uri="{BB962C8B-B14F-4D97-AF65-F5344CB8AC3E}">
        <p14:creationId xmlns:p14="http://schemas.microsoft.com/office/powerpoint/2010/main" val="249224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sz="quarter" idx="13"/>
          </p:nvPr>
        </p:nvPicPr>
        <p:blipFill>
          <a:blip r:embed="rId2" cstate="email">
            <a:extLst>
              <a:ext uri="{28A0092B-C50C-407E-A947-70E740481C1C}">
                <a14:useLocalDpi xmlns:a14="http://schemas.microsoft.com/office/drawing/2010/main"/>
              </a:ext>
            </a:extLst>
          </a:blip>
          <a:stretch>
            <a:fillRect/>
          </a:stretch>
        </p:blipFill>
        <p:spPr>
          <a:xfrm>
            <a:off x="3211154" y="1376724"/>
            <a:ext cx="3151905" cy="4102964"/>
          </a:xfrm>
          <a:prstGeom prst="rect">
            <a:avLst/>
          </a:prstGeom>
        </p:spPr>
      </p:pic>
      <p:sp>
        <p:nvSpPr>
          <p:cNvPr id="3" name="Title 2"/>
          <p:cNvSpPr>
            <a:spLocks noGrp="1"/>
          </p:cNvSpPr>
          <p:nvPr>
            <p:ph type="title"/>
          </p:nvPr>
        </p:nvSpPr>
        <p:spPr/>
        <p:txBody>
          <a:bodyPr/>
          <a:lstStyle/>
          <a:p>
            <a:pPr algn="ctr"/>
            <a:r>
              <a:rPr lang="en-GB" dirty="0">
                <a:hlinkClick r:id="rId3"/>
              </a:rPr>
              <a:t>Devils Tower National Monument</a:t>
            </a:r>
            <a:endParaRPr lang="en-GB" dirty="0"/>
          </a:p>
        </p:txBody>
      </p:sp>
      <p:sp>
        <p:nvSpPr>
          <p:cNvPr id="2" name="Rectangle 1"/>
          <p:cNvSpPr/>
          <p:nvPr/>
        </p:nvSpPr>
        <p:spPr>
          <a:xfrm>
            <a:off x="2921531" y="5399365"/>
            <a:ext cx="3731150" cy="369332"/>
          </a:xfrm>
          <a:prstGeom prst="rect">
            <a:avLst/>
          </a:prstGeom>
        </p:spPr>
        <p:txBody>
          <a:bodyPr wrap="none">
            <a:spAutoFit/>
          </a:bodyPr>
          <a:lstStyle/>
          <a:p>
            <a:r>
              <a:rPr lang="en-US" dirty="0"/>
              <a:t>https://www.nps.gov/deto/index.htm</a:t>
            </a:r>
          </a:p>
        </p:txBody>
      </p:sp>
    </p:spTree>
    <p:extLst>
      <p:ext uri="{BB962C8B-B14F-4D97-AF65-F5344CB8AC3E}">
        <p14:creationId xmlns:p14="http://schemas.microsoft.com/office/powerpoint/2010/main" val="18789053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Impacts to resources: Historic/cultural</a:t>
            </a:r>
          </a:p>
          <a:p>
            <a:endParaRPr lang="en-GB" dirty="0"/>
          </a:p>
          <a:p>
            <a:r>
              <a:rPr lang="en-GB" dirty="0"/>
              <a:t>Depreciative behaviour: Inappropriate use</a:t>
            </a:r>
            <a:endParaRPr lang="en-US" dirty="0"/>
          </a:p>
          <a:p>
            <a:endParaRPr lang="en-US" dirty="0"/>
          </a:p>
          <a:p>
            <a:r>
              <a:rPr lang="en-US" dirty="0"/>
              <a:t>Impacts to experience: Conflict</a:t>
            </a:r>
          </a:p>
          <a:p>
            <a:endParaRPr lang="en-GB" dirty="0"/>
          </a:p>
          <a:p>
            <a:endParaRPr lang="en-GB" dirty="0"/>
          </a:p>
        </p:txBody>
      </p:sp>
      <p:sp>
        <p:nvSpPr>
          <p:cNvPr id="3" name="Title 2"/>
          <p:cNvSpPr>
            <a:spLocks noGrp="1"/>
          </p:cNvSpPr>
          <p:nvPr>
            <p:ph type="title"/>
          </p:nvPr>
        </p:nvSpPr>
        <p:spPr/>
        <p:txBody>
          <a:bodyPr/>
          <a:lstStyle/>
          <a:p>
            <a:r>
              <a:rPr lang="en-GB" dirty="0"/>
              <a:t>Problems</a:t>
            </a:r>
          </a:p>
        </p:txBody>
      </p:sp>
    </p:spTree>
    <p:extLst>
      <p:ext uri="{BB962C8B-B14F-4D97-AF65-F5344CB8AC3E}">
        <p14:creationId xmlns:p14="http://schemas.microsoft.com/office/powerpoint/2010/main" val="105051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Management strategies: </a:t>
            </a:r>
            <a:r>
              <a:rPr lang="en-US" dirty="0"/>
              <a:t>Reduce impact of use</a:t>
            </a:r>
          </a:p>
          <a:p>
            <a:endParaRPr lang="en-GB" dirty="0"/>
          </a:p>
          <a:p>
            <a:r>
              <a:rPr lang="en-GB" dirty="0"/>
              <a:t>Management practices: </a:t>
            </a:r>
            <a:r>
              <a:rPr lang="en-US" dirty="0"/>
              <a:t>Zoning, information/education, rules/regulations, facility development/site design/maintenance</a:t>
            </a:r>
            <a:endParaRPr lang="en-GB" dirty="0"/>
          </a:p>
        </p:txBody>
      </p:sp>
      <p:sp>
        <p:nvSpPr>
          <p:cNvPr id="3" name="Title 2"/>
          <p:cNvSpPr>
            <a:spLocks noGrp="1"/>
          </p:cNvSpPr>
          <p:nvPr>
            <p:ph type="title"/>
          </p:nvPr>
        </p:nvSpPr>
        <p:spPr/>
        <p:txBody>
          <a:bodyPr/>
          <a:lstStyle/>
          <a:p>
            <a:r>
              <a:rPr lang="en-GB" dirty="0"/>
              <a:t>Strategies and Practices</a:t>
            </a:r>
          </a:p>
        </p:txBody>
      </p:sp>
    </p:spTree>
    <p:extLst>
      <p:ext uri="{BB962C8B-B14F-4D97-AF65-F5344CB8AC3E}">
        <p14:creationId xmlns:p14="http://schemas.microsoft.com/office/powerpoint/2010/main" val="1401900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GB" dirty="0"/>
              <a:t>Temporal – voluntary climbing closure </a:t>
            </a:r>
          </a:p>
          <a:p>
            <a:endParaRPr lang="en-GB" dirty="0"/>
          </a:p>
        </p:txBody>
      </p:sp>
      <p:sp>
        <p:nvSpPr>
          <p:cNvPr id="3" name="Title 2"/>
          <p:cNvSpPr>
            <a:spLocks noGrp="1"/>
          </p:cNvSpPr>
          <p:nvPr>
            <p:ph type="title"/>
          </p:nvPr>
        </p:nvSpPr>
        <p:spPr/>
        <p:txBody>
          <a:bodyPr/>
          <a:lstStyle/>
          <a:p>
            <a:r>
              <a:rPr lang="en-GB" dirty="0"/>
              <a:t>Zoning</a:t>
            </a:r>
          </a:p>
        </p:txBody>
      </p:sp>
      <p:pic>
        <p:nvPicPr>
          <p:cNvPr id="4" name="Picture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2163280"/>
            <a:ext cx="9144000" cy="2833723"/>
          </a:xfrm>
          <a:prstGeom prst="rect">
            <a:avLst/>
          </a:prstGeom>
        </p:spPr>
      </p:pic>
    </p:spTree>
    <p:extLst>
      <p:ext uri="{BB962C8B-B14F-4D97-AF65-F5344CB8AC3E}">
        <p14:creationId xmlns:p14="http://schemas.microsoft.com/office/powerpoint/2010/main" val="1596729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6" y="1272381"/>
            <a:ext cx="4129619" cy="4313237"/>
          </a:xfrm>
        </p:spPr>
        <p:txBody>
          <a:bodyPr/>
          <a:lstStyle/>
          <a:p>
            <a:r>
              <a:rPr lang="en-GB" dirty="0"/>
              <a:t>Cross-cultural education program designed to enhance knowledge of significance to American Indians</a:t>
            </a:r>
          </a:p>
        </p:txBody>
      </p:sp>
      <p:sp>
        <p:nvSpPr>
          <p:cNvPr id="3" name="Title 2"/>
          <p:cNvSpPr>
            <a:spLocks noGrp="1"/>
          </p:cNvSpPr>
          <p:nvPr>
            <p:ph type="title"/>
          </p:nvPr>
        </p:nvSpPr>
        <p:spPr/>
        <p:txBody>
          <a:bodyPr/>
          <a:lstStyle/>
          <a:p>
            <a:r>
              <a:rPr lang="en-GB" dirty="0"/>
              <a:t>Information/Education</a:t>
            </a:r>
          </a:p>
        </p:txBody>
      </p:sp>
      <p:pic>
        <p:nvPicPr>
          <p:cNvPr id="6" name="Picture 5"/>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297091" y="0"/>
            <a:ext cx="3846909" cy="5767316"/>
          </a:xfrm>
          <a:prstGeom prst="rect">
            <a:avLst/>
          </a:prstGeom>
        </p:spPr>
      </p:pic>
    </p:spTree>
    <p:extLst>
      <p:ext uri="{BB962C8B-B14F-4D97-AF65-F5344CB8AC3E}">
        <p14:creationId xmlns:p14="http://schemas.microsoft.com/office/powerpoint/2010/main" val="1913938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1189357" y="1272381"/>
            <a:ext cx="7196136" cy="4313237"/>
          </a:xfrm>
        </p:spPr>
        <p:txBody>
          <a:bodyPr/>
          <a:lstStyle/>
          <a:p>
            <a:endParaRPr lang="en-GB" dirty="0"/>
          </a:p>
          <a:p>
            <a:r>
              <a:rPr lang="en-GB" dirty="0"/>
              <a:t>Climbers must register with a ranger before and after climbs</a:t>
            </a:r>
          </a:p>
          <a:p>
            <a:endParaRPr lang="en-GB" dirty="0"/>
          </a:p>
          <a:p>
            <a:r>
              <a:rPr lang="en-GB" dirty="0"/>
              <a:t>A dedicated climber registration office has been developed to provide visitors more contacts with climbing rangers</a:t>
            </a:r>
          </a:p>
        </p:txBody>
      </p:sp>
      <p:sp>
        <p:nvSpPr>
          <p:cNvPr id="3" name="Title 2"/>
          <p:cNvSpPr>
            <a:spLocks noGrp="1"/>
          </p:cNvSpPr>
          <p:nvPr>
            <p:ph type="title"/>
          </p:nvPr>
        </p:nvSpPr>
        <p:spPr/>
        <p:txBody>
          <a:bodyPr/>
          <a:lstStyle/>
          <a:p>
            <a:r>
              <a:rPr lang="en-GB" dirty="0"/>
              <a:t>Rules/Regulations and Facility Development/Site Design/Maintenance</a:t>
            </a:r>
          </a:p>
        </p:txBody>
      </p:sp>
    </p:spTree>
    <p:extLst>
      <p:ext uri="{BB962C8B-B14F-4D97-AF65-F5344CB8AC3E}">
        <p14:creationId xmlns:p14="http://schemas.microsoft.com/office/powerpoint/2010/main" val="31938599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lstStyle/>
          <a:p>
            <a:r>
              <a:rPr lang="en-US" dirty="0">
                <a:hlinkClick r:id="rId2"/>
              </a:rPr>
              <a:t>The Sacred Tower </a:t>
            </a:r>
            <a:r>
              <a:rPr lang="en-US" dirty="0"/>
              <a:t>(5:32)</a:t>
            </a:r>
          </a:p>
          <a:p>
            <a:endParaRPr lang="en-US" dirty="0"/>
          </a:p>
          <a:p>
            <a:r>
              <a:rPr lang="en-US" dirty="0">
                <a:hlinkClick r:id="rId3"/>
              </a:rPr>
              <a:t>Climbing Devils Tower </a:t>
            </a:r>
            <a:r>
              <a:rPr lang="en-US" dirty="0"/>
              <a:t>(6:46)</a:t>
            </a:r>
          </a:p>
          <a:p>
            <a:endParaRPr lang="en-US" dirty="0"/>
          </a:p>
          <a:p>
            <a:r>
              <a:rPr lang="en-US" dirty="0">
                <a:hlinkClick r:id="rId4"/>
              </a:rPr>
              <a:t>Climbing Management </a:t>
            </a:r>
            <a:r>
              <a:rPr lang="en-US" dirty="0"/>
              <a:t>(10:29)</a:t>
            </a:r>
          </a:p>
        </p:txBody>
      </p:sp>
      <p:sp>
        <p:nvSpPr>
          <p:cNvPr id="3" name="Title 2"/>
          <p:cNvSpPr>
            <a:spLocks noGrp="1"/>
          </p:cNvSpPr>
          <p:nvPr>
            <p:ph type="title"/>
          </p:nvPr>
        </p:nvSpPr>
        <p:spPr/>
        <p:txBody>
          <a:bodyPr/>
          <a:lstStyle/>
          <a:p>
            <a:r>
              <a:rPr lang="en-US" dirty="0"/>
              <a:t>Video</a:t>
            </a:r>
          </a:p>
        </p:txBody>
      </p:sp>
      <p:sp>
        <p:nvSpPr>
          <p:cNvPr id="4" name="Rectangle 3"/>
          <p:cNvSpPr/>
          <p:nvPr/>
        </p:nvSpPr>
        <p:spPr>
          <a:xfrm>
            <a:off x="1189355" y="1740675"/>
            <a:ext cx="7196137" cy="646331"/>
          </a:xfrm>
          <a:prstGeom prst="rect">
            <a:avLst/>
          </a:prstGeom>
        </p:spPr>
        <p:txBody>
          <a:bodyPr wrap="square">
            <a:spAutoFit/>
          </a:bodyPr>
          <a:lstStyle/>
          <a:p>
            <a:r>
              <a:rPr lang="en-US" dirty="0"/>
              <a:t>https://www.nps.gov/media/video/view.htm?id=8919909D-1DD8-B71B-0B35982BF53F49DA</a:t>
            </a:r>
          </a:p>
        </p:txBody>
      </p:sp>
      <p:sp>
        <p:nvSpPr>
          <p:cNvPr id="5" name="Rectangle 4"/>
          <p:cNvSpPr/>
          <p:nvPr/>
        </p:nvSpPr>
        <p:spPr>
          <a:xfrm>
            <a:off x="1189355" y="2870205"/>
            <a:ext cx="7196137" cy="646331"/>
          </a:xfrm>
          <a:prstGeom prst="rect">
            <a:avLst/>
          </a:prstGeom>
        </p:spPr>
        <p:txBody>
          <a:bodyPr wrap="square">
            <a:spAutoFit/>
          </a:bodyPr>
          <a:lstStyle/>
          <a:p>
            <a:r>
              <a:rPr lang="en-US" dirty="0"/>
              <a:t>https://www.nps.gov/media/video/view.htm?id=CA03F2ED-1DD8-B71B-0B5E93D361E81605</a:t>
            </a:r>
          </a:p>
        </p:txBody>
      </p:sp>
      <p:sp>
        <p:nvSpPr>
          <p:cNvPr id="6" name="Rectangle 5"/>
          <p:cNvSpPr/>
          <p:nvPr/>
        </p:nvSpPr>
        <p:spPr>
          <a:xfrm>
            <a:off x="1189356" y="4042786"/>
            <a:ext cx="7066002" cy="646331"/>
          </a:xfrm>
          <a:prstGeom prst="rect">
            <a:avLst/>
          </a:prstGeom>
        </p:spPr>
        <p:txBody>
          <a:bodyPr wrap="square">
            <a:spAutoFit/>
          </a:bodyPr>
          <a:lstStyle/>
          <a:p>
            <a:r>
              <a:rPr lang="en-US" dirty="0"/>
              <a:t>https://www.nps.gov/media/video/view.htm?id=852FCF3A-1DD8-B71B-0BF58309DE60C967</a:t>
            </a:r>
          </a:p>
        </p:txBody>
      </p:sp>
    </p:spTree>
    <p:extLst>
      <p:ext uri="{BB962C8B-B14F-4D97-AF65-F5344CB8AC3E}">
        <p14:creationId xmlns:p14="http://schemas.microsoft.com/office/powerpoint/2010/main" val="6360224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Tree>
    <p:extLst>
      <p:ext uri="{BB962C8B-B14F-4D97-AF65-F5344CB8AC3E}">
        <p14:creationId xmlns:p14="http://schemas.microsoft.com/office/powerpoint/2010/main" val="3878711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p:txBody>
          <a:bodyPr>
            <a:normAutofit fontScale="92500"/>
          </a:bodyPr>
          <a:lstStyle/>
          <a:p>
            <a:r>
              <a:rPr lang="en-GB" dirty="0"/>
              <a:t>Inaugural use of the Antiquities Act – 1906</a:t>
            </a:r>
          </a:p>
          <a:p>
            <a:r>
              <a:rPr lang="en-GB" dirty="0"/>
              <a:t>World’s first National Monument</a:t>
            </a:r>
          </a:p>
          <a:p>
            <a:r>
              <a:rPr lang="en-US" dirty="0"/>
              <a:t>Northeastern Wyoming</a:t>
            </a:r>
          </a:p>
          <a:p>
            <a:r>
              <a:rPr lang="en-US" dirty="0"/>
              <a:t>Sacred to many American Indians</a:t>
            </a:r>
            <a:endParaRPr lang="en-GB" dirty="0"/>
          </a:p>
          <a:p>
            <a:r>
              <a:rPr lang="en-GB" dirty="0"/>
              <a:t>Traditional ceremonial activities practiced at the sacred site</a:t>
            </a:r>
          </a:p>
          <a:p>
            <a:r>
              <a:rPr lang="en-GB" dirty="0"/>
              <a:t>History of rock climbing at the tower extends over a century</a:t>
            </a:r>
          </a:p>
          <a:p>
            <a:endParaRPr lang="en-GB" dirty="0"/>
          </a:p>
          <a:p>
            <a:endParaRPr lang="en-GB" dirty="0"/>
          </a:p>
          <a:p>
            <a:endParaRPr lang="en-GB" dirty="0"/>
          </a:p>
        </p:txBody>
      </p:sp>
      <p:sp>
        <p:nvSpPr>
          <p:cNvPr id="3" name="Title 2"/>
          <p:cNvSpPr>
            <a:spLocks noGrp="1"/>
          </p:cNvSpPr>
          <p:nvPr>
            <p:ph type="title"/>
          </p:nvPr>
        </p:nvSpPr>
        <p:spPr/>
        <p:txBody>
          <a:bodyPr/>
          <a:lstStyle/>
          <a:p>
            <a:r>
              <a:rPr lang="en-GB" dirty="0"/>
              <a:t>Devils Tower National Monument</a:t>
            </a:r>
          </a:p>
        </p:txBody>
      </p:sp>
    </p:spTree>
    <p:extLst>
      <p:ext uri="{BB962C8B-B14F-4D97-AF65-F5344CB8AC3E}">
        <p14:creationId xmlns:p14="http://schemas.microsoft.com/office/powerpoint/2010/main" val="3875592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914399" y="182880"/>
            <a:ext cx="7272997" cy="5359791"/>
          </a:xfrm>
          <a:prstGeom prst="rect">
            <a:avLst/>
          </a:prstGeom>
        </p:spPr>
      </p:pic>
    </p:spTree>
    <p:extLst>
      <p:ext uri="{BB962C8B-B14F-4D97-AF65-F5344CB8AC3E}">
        <p14:creationId xmlns:p14="http://schemas.microsoft.com/office/powerpoint/2010/main" val="32957141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195754" y="337624"/>
            <a:ext cx="6963508" cy="5106572"/>
          </a:xfrm>
          <a:prstGeom prst="rect">
            <a:avLst/>
          </a:prstGeom>
        </p:spPr>
      </p:pic>
    </p:spTree>
    <p:extLst>
      <p:ext uri="{BB962C8B-B14F-4D97-AF65-F5344CB8AC3E}">
        <p14:creationId xmlns:p14="http://schemas.microsoft.com/office/powerpoint/2010/main" val="42198752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www.nps.gov/common/uploads/photogallery/imr/park/deto/CF500BA1-1DD8-B71B-0BEBF3360E19D011/CF500BA1-1DD8-B71B-0BEBF3360E19D01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4065" y="0"/>
            <a:ext cx="7904714" cy="577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80964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1819" y="0"/>
            <a:ext cx="8680361" cy="5765315"/>
          </a:xfrm>
          <a:prstGeom prst="rect">
            <a:avLst/>
          </a:prstGeom>
        </p:spPr>
      </p:pic>
    </p:spTree>
    <p:extLst>
      <p:ext uri="{BB962C8B-B14F-4D97-AF65-F5344CB8AC3E}">
        <p14:creationId xmlns:p14="http://schemas.microsoft.com/office/powerpoint/2010/main" val="4078914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8259" y="0"/>
            <a:ext cx="8654603" cy="5769735"/>
          </a:xfrm>
          <a:prstGeom prst="rect">
            <a:avLst/>
          </a:prstGeom>
        </p:spPr>
      </p:pic>
    </p:spTree>
    <p:extLst>
      <p:ext uri="{BB962C8B-B14F-4D97-AF65-F5344CB8AC3E}">
        <p14:creationId xmlns:p14="http://schemas.microsoft.com/office/powerpoint/2010/main" val="2323486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3256" y="0"/>
            <a:ext cx="8673921" cy="5782614"/>
          </a:xfrm>
          <a:prstGeom prst="rect">
            <a:avLst/>
          </a:prstGeom>
        </p:spPr>
      </p:pic>
    </p:spTree>
    <p:extLst>
      <p:ext uri="{BB962C8B-B14F-4D97-AF65-F5344CB8AC3E}">
        <p14:creationId xmlns:p14="http://schemas.microsoft.com/office/powerpoint/2010/main" val="5704867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150333" y="1357380"/>
            <a:ext cx="2381250" cy="3333750"/>
          </a:xfrm>
          <a:prstGeom prst="rect">
            <a:avLst/>
          </a:prstGeom>
        </p:spPr>
      </p:pic>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45073" y="2157480"/>
            <a:ext cx="2600325" cy="1733550"/>
          </a:xfrm>
          <a:prstGeom prst="rect">
            <a:avLst/>
          </a:prstGeom>
        </p:spPr>
      </p:pic>
      <p:pic>
        <p:nvPicPr>
          <p:cNvPr id="4" name="Picture 3"/>
          <p:cNvPicPr>
            <a:picLocks noChangeAspect="1"/>
          </p:cNvPicPr>
          <p:nvPr/>
        </p:nvPicPr>
        <p:blipFill>
          <a:blip r:embed="rId5"/>
          <a:stretch>
            <a:fillRect/>
          </a:stretch>
        </p:blipFill>
        <p:spPr>
          <a:xfrm>
            <a:off x="935306" y="1357380"/>
            <a:ext cx="2004832" cy="3333750"/>
          </a:xfrm>
          <a:prstGeom prst="rect">
            <a:avLst/>
          </a:prstGeom>
        </p:spPr>
      </p:pic>
    </p:spTree>
    <p:extLst>
      <p:ext uri="{BB962C8B-B14F-4D97-AF65-F5344CB8AC3E}">
        <p14:creationId xmlns:p14="http://schemas.microsoft.com/office/powerpoint/2010/main" val="2347061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SBN xmlns="0b29e85d-e4df-4a6d-ba7c-01bf11944fc3" xsi:nil="true"/>
    <p52d2a15856145b6a82e28472153071d xmlns="0b29e85d-e4df-4a6d-ba7c-01bf11944fc3">
      <Terms xmlns="http://schemas.microsoft.com/office/infopath/2007/PartnerControls"/>
    </p52d2a15856145b6a82e28472153071d>
    <Year xmlns="0b29e85d-e4df-4a6d-ba7c-01bf11944fc3">2016</Year>
    <TaxCatchAll xmlns="0b29e85d-e4df-4a6d-ba7c-01bf11944fc3"/>
    <_dlc_DocId xmlns="d07fce95-64a3-45e0-8e78-c550b935440d">EDRFEEQ4MS6M-13-11705</_dlc_DocId>
    <_dlc_DocIdUrl xmlns="d07fce95-64a3-45e0-8e78-c550b935440d">
      <Url>http://teams.cabi.org/function/editorial/books/_layouts/15/DocIdRedir.aspx?ID=EDRFEEQ4MS6M-13-11705</Url>
      <Description>EDRFEEQ4MS6M-13-11705</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CABI Publishing Document" ma:contentTypeID="0x010100B73AEB2BC9FE5343B1F3C335A1578D9438003995077E1015F040B0E24329BE275DF3" ma:contentTypeVersion="30" ma:contentTypeDescription="" ma:contentTypeScope="" ma:versionID="84f8fbb6dd0edb19f89ee4d2dd668f2e">
  <xsd:schema xmlns:xsd="http://www.w3.org/2001/XMLSchema" xmlns:xs="http://www.w3.org/2001/XMLSchema" xmlns:p="http://schemas.microsoft.com/office/2006/metadata/properties" xmlns:ns2="d07fce95-64a3-45e0-8e78-c550b935440d" xmlns:ns3="0b29e85d-e4df-4a6d-ba7c-01bf11944fc3" targetNamespace="http://schemas.microsoft.com/office/2006/metadata/properties" ma:root="true" ma:fieldsID="3280aa6ace604f9c4c48e98b9d77b7a1" ns2:_="" ns3:_="">
    <xsd:import namespace="d07fce95-64a3-45e0-8e78-c550b935440d"/>
    <xsd:import namespace="0b29e85d-e4df-4a6d-ba7c-01bf11944fc3"/>
    <xsd:element name="properties">
      <xsd:complexType>
        <xsd:sequence>
          <xsd:element name="documentManagement">
            <xsd:complexType>
              <xsd:all>
                <xsd:element ref="ns2:_dlc_DocId" minOccurs="0"/>
                <xsd:element ref="ns2:_dlc_DocIdUrl" minOccurs="0"/>
                <xsd:element ref="ns2:_dlc_DocIdPersistId" minOccurs="0"/>
                <xsd:element ref="ns3:TaxCatchAll" minOccurs="0"/>
                <xsd:element ref="ns3:Year" minOccurs="0"/>
                <xsd:element ref="ns3:TaxCatchAllLabel" minOccurs="0"/>
                <xsd:element ref="ns3:ISBN" minOccurs="0"/>
                <xsd:element ref="ns3:p52d2a15856145b6a82e28472153071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7fce95-64a3-45e0-8e78-c550b935440d" elementFormDefault="qualified">
    <xsd:import namespace="http://schemas.microsoft.com/office/2006/documentManagement/types"/>
    <xsd:import namespace="http://schemas.microsoft.com/office/infopath/2007/PartnerControls"/>
    <xsd:element name="_dlc_DocId" ma:index="4" nillable="true" ma:displayName="Document ID Value" ma:description="The value of the document ID assigned to this item." ma:internalName="_dlc_DocId" ma:readOnly="true">
      <xsd:simpleType>
        <xsd:restriction base="dms:Text"/>
      </xsd:simpleType>
    </xsd:element>
    <xsd:element name="_dlc_DocIdUrl" ma:index="5"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6"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b29e85d-e4df-4a6d-ba7c-01bf11944fc3" elementFormDefault="qualified">
    <xsd:import namespace="http://schemas.microsoft.com/office/2006/documentManagement/types"/>
    <xsd:import namespace="http://schemas.microsoft.com/office/infopath/2007/PartnerControls"/>
    <xsd:element name="TaxCatchAll" ma:index="7" nillable="true" ma:displayName="Taxonomy Catch All Column" ma:description="" ma:hidden="true" ma:list="{d20632ca-f775-4fe3-b87f-f592633c52d2}" ma:internalName="TaxCatchAll" ma:showField="CatchAllData"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Year" ma:index="8" nillable="true" ma:displayName="Year" ma:format="Dropdown" ma:internalName="Year">
      <xsd:simpleType>
        <xsd:restriction base="dms:Choice">
          <xsd:enumeration value="2010"/>
          <xsd:enumeration value="2011"/>
          <xsd:enumeration value="2012"/>
          <xsd:enumeration value="2013"/>
          <xsd:enumeration value="2014"/>
          <xsd:enumeration value="2015"/>
          <xsd:enumeration value="2016"/>
          <xsd:enumeration value="2017"/>
        </xsd:restriction>
      </xsd:simpleType>
    </xsd:element>
    <xsd:element name="TaxCatchAllLabel" ma:index="9" nillable="true" ma:displayName="Taxonomy Catch All Column1" ma:description="" ma:hidden="true" ma:list="{d20632ca-f775-4fe3-b87f-f592633c52d2}" ma:internalName="TaxCatchAllLabel" ma:readOnly="true" ma:showField="CatchAllDataLabel" ma:web="f296afe4-7d45-40e4-b546-6287d241965f">
      <xsd:complexType>
        <xsd:complexContent>
          <xsd:extension base="dms:MultiChoiceLookup">
            <xsd:sequence>
              <xsd:element name="Value" type="dms:Lookup" maxOccurs="unbounded" minOccurs="0" nillable="true"/>
            </xsd:sequence>
          </xsd:extension>
        </xsd:complexContent>
      </xsd:complexType>
    </xsd:element>
    <xsd:element name="ISBN" ma:index="10" nillable="true" ma:displayName="ISBN" ma:internalName="ISBN" ma:readOnly="false">
      <xsd:simpleType>
        <xsd:restriction base="dms:Text">
          <xsd:maxLength value="255"/>
        </xsd:restriction>
      </xsd:simpleType>
    </xsd:element>
    <xsd:element name="p52d2a15856145b6a82e28472153071d" ma:index="11" nillable="true" ma:taxonomy="true" ma:internalName="p52d2a15856145b6a82e28472153071d" ma:taxonomyFieldName="PublishingDocType" ma:displayName="Book Project Doc Type" ma:default="" ma:fieldId="{952d2a15-8561-45b6-a82e-28472153071d}" ma:sspId="d8dd7c1c-4333-446f-aac1-2085e198f311" ma:termSetId="7ee2d5cf-4748-4b50-b9ae-598449825a5b" ma:anchorId="57dac553-970f-4487-b972-f5cd8d3241ce"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13" ma:displayName="Author"/>
        <xsd:element ref="dcterms:created" minOccurs="0" maxOccurs="1"/>
        <xsd:element ref="dc:identifier" minOccurs="0" maxOccurs="1"/>
        <xsd:element name="contentType" minOccurs="0" maxOccurs="1" type="xsd:string" ma:index="1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haredContentType xmlns="Microsoft.SharePoint.Taxonomy.ContentTypeSync" SourceId="d8dd7c1c-4333-446f-aac1-2085e198f311" ContentTypeId="0x010100B73AEB2BC9FE5343B1F3C335A1578D9438" PreviousValue="false"/>
</file>

<file path=customXml/itemProps1.xml><?xml version="1.0" encoding="utf-8"?>
<ds:datastoreItem xmlns:ds="http://schemas.openxmlformats.org/officeDocument/2006/customXml" ds:itemID="{9BFE1F17-E9DA-4F49-AEA7-91821E4640F1}">
  <ds:schemaRefs>
    <ds:schemaRef ds:uri="http://schemas.microsoft.com/sharepoint/events"/>
  </ds:schemaRefs>
</ds:datastoreItem>
</file>

<file path=customXml/itemProps2.xml><?xml version="1.0" encoding="utf-8"?>
<ds:datastoreItem xmlns:ds="http://schemas.openxmlformats.org/officeDocument/2006/customXml" ds:itemID="{2856268C-66FF-45B5-8B74-F56EDECDDBB9}">
  <ds:schemaRefs>
    <ds:schemaRef ds:uri="http://schemas.microsoft.com/sharepoint/v3/contenttype/forms"/>
  </ds:schemaRefs>
</ds:datastoreItem>
</file>

<file path=customXml/itemProps3.xml><?xml version="1.0" encoding="utf-8"?>
<ds:datastoreItem xmlns:ds="http://schemas.openxmlformats.org/officeDocument/2006/customXml" ds:itemID="{61CCA640-930D-40CB-90E6-83585633B98F}">
  <ds:schemaRefs>
    <ds:schemaRef ds:uri="http://purl.org/dc/terms/"/>
    <ds:schemaRef ds:uri="d07fce95-64a3-45e0-8e78-c550b935440d"/>
    <ds:schemaRef ds:uri="http://schemas.microsoft.com/office/infopath/2007/PartnerControls"/>
    <ds:schemaRef ds:uri="http://purl.org/dc/dcmitype/"/>
    <ds:schemaRef ds:uri="http://www.w3.org/XML/1998/namespace"/>
    <ds:schemaRef ds:uri="http://schemas.microsoft.com/office/2006/documentManagement/types"/>
    <ds:schemaRef ds:uri="0b29e85d-e4df-4a6d-ba7c-01bf11944fc3"/>
    <ds:schemaRef ds:uri="http://schemas.openxmlformats.org/package/2006/metadata/core-properties"/>
    <ds:schemaRef ds:uri="http://schemas.microsoft.com/office/2006/metadata/properties"/>
    <ds:schemaRef ds:uri="http://purl.org/dc/elements/1.1/"/>
  </ds:schemaRefs>
</ds:datastoreItem>
</file>

<file path=customXml/itemProps4.xml><?xml version="1.0" encoding="utf-8"?>
<ds:datastoreItem xmlns:ds="http://schemas.openxmlformats.org/officeDocument/2006/customXml" ds:itemID="{CDA3B108-B990-4CC3-90DA-A63E2DCF45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7fce95-64a3-45e0-8e78-c550b935440d"/>
    <ds:schemaRef ds:uri="0b29e85d-e4df-4a6d-ba7c-01bf11944f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A09D32EB-CBA0-48A3-A7FA-AC73987F3CAE}">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otalTime>710</TotalTime>
  <Words>360</Words>
  <Application>Microsoft Office PowerPoint</Application>
  <PresentationFormat>On-screen Show (4:3)</PresentationFormat>
  <Paragraphs>50</Paragraphs>
  <Slides>18</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Climbing Towards Common Ground at Devils Tower</vt:lpstr>
      <vt:lpstr>Devils Tower National Monument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Devils Tower National Monument</vt:lpstr>
      <vt:lpstr>Problems</vt:lpstr>
      <vt:lpstr>Strategies and Practices</vt:lpstr>
      <vt:lpstr>Zoning</vt:lpstr>
      <vt:lpstr>Information/Education</vt:lpstr>
      <vt:lpstr>Rules/Regulations and Facility Development/Site Design/Maintenance</vt:lpstr>
      <vt:lpstr>Video</vt:lpstr>
      <vt:lpstr>PowerPoint Presentation</vt:lpstr>
    </vt:vector>
  </TitlesOfParts>
  <Company>CABI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Manning</dc:creator>
  <cp:lastModifiedBy>Leigh-Ann Bard</cp:lastModifiedBy>
  <cp:revision>79</cp:revision>
  <dcterms:created xsi:type="dcterms:W3CDTF">2014-12-08T12:01:41Z</dcterms:created>
  <dcterms:modified xsi:type="dcterms:W3CDTF">2019-07-30T14:33:34Z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0x010100B73AEB2BC9FE5343B1F3C335A1578D9438003995077E1015F040B0E24329BE275DF3</vt:lpwstr>
  </property>
  <property fmtid="{D5CDD505-2E9C-101B-9397-08002B2CF9AE}" pid="3" name="PublishingDocType">
    <vt:lpwstr/>
  </property>
  <property fmtid="{D5CDD505-2E9C-101B-9397-08002B2CF9AE}" pid="4" name="_dlc_DocIdItemGuid">
    <vt:lpwstr>d9ab6b8d-4e69-40da-8a6a-8966830b36ed</vt:lpwstr>
  </property>
</Properties>
</file>