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0"/>
  </p:notesMasterIdLst>
  <p:sldIdLst>
    <p:sldId id="263" r:id="rId7"/>
    <p:sldId id="266" r:id="rId8"/>
    <p:sldId id="337" r:id="rId9"/>
    <p:sldId id="286" r:id="rId10"/>
    <p:sldId id="338" r:id="rId11"/>
    <p:sldId id="352" r:id="rId12"/>
    <p:sldId id="353" r:id="rId13"/>
    <p:sldId id="342" r:id="rId14"/>
    <p:sldId id="341" r:id="rId15"/>
    <p:sldId id="343" r:id="rId16"/>
    <p:sldId id="354" r:id="rId17"/>
    <p:sldId id="284" r:id="rId18"/>
    <p:sldId id="339" r:id="rId19"/>
    <p:sldId id="325" r:id="rId20"/>
    <p:sldId id="290" r:id="rId21"/>
    <p:sldId id="294" r:id="rId22"/>
    <p:sldId id="355" r:id="rId23"/>
    <p:sldId id="309" r:id="rId24"/>
    <p:sldId id="334" r:id="rId25"/>
    <p:sldId id="356" r:id="rId26"/>
    <p:sldId id="336" r:id="rId27"/>
    <p:sldId id="296" r:id="rId28"/>
    <p:sldId id="27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varScale="1">
        <p:scale>
          <a:sx n="72" d="100"/>
          <a:sy n="72" d="100"/>
        </p:scale>
        <p:origin x="948"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2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maps</a:t>
            </a:r>
          </a:p>
        </p:txBody>
      </p:sp>
      <p:sp>
        <p:nvSpPr>
          <p:cNvPr id="4" name="Slide Number Placeholder 3"/>
          <p:cNvSpPr>
            <a:spLocks noGrp="1"/>
          </p:cNvSpPr>
          <p:nvPr>
            <p:ph type="sldNum" sz="quarter" idx="10"/>
          </p:nvPr>
        </p:nvSpPr>
        <p:spPr/>
        <p:txBody>
          <a:bodyPr/>
          <a:lstStyle/>
          <a:p>
            <a:fld id="{025BC256-5F45-4D98-94A5-0F94A4AC792D}" type="slidenum">
              <a:rPr lang="en-US" smtClean="0"/>
              <a:t>4</a:t>
            </a:fld>
            <a:endParaRPr lang="en-US"/>
          </a:p>
        </p:txBody>
      </p:sp>
    </p:spTree>
    <p:extLst>
      <p:ext uri="{BB962C8B-B14F-4D97-AF65-F5344CB8AC3E}">
        <p14:creationId xmlns:p14="http://schemas.microsoft.com/office/powerpoint/2010/main" val="311247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for Women’s Lives - 2015</a:t>
            </a:r>
          </a:p>
        </p:txBody>
      </p:sp>
      <p:sp>
        <p:nvSpPr>
          <p:cNvPr id="4" name="Slide Number Placeholder 3"/>
          <p:cNvSpPr>
            <a:spLocks noGrp="1"/>
          </p:cNvSpPr>
          <p:nvPr>
            <p:ph type="sldNum" sz="quarter" idx="10"/>
          </p:nvPr>
        </p:nvSpPr>
        <p:spPr/>
        <p:txBody>
          <a:bodyPr/>
          <a:lstStyle/>
          <a:p>
            <a:fld id="{025BC256-5F45-4D98-94A5-0F94A4AC792D}" type="slidenum">
              <a:rPr lang="en-US" smtClean="0"/>
              <a:t>11</a:t>
            </a:fld>
            <a:endParaRPr lang="en-US"/>
          </a:p>
        </p:txBody>
      </p:sp>
    </p:spTree>
    <p:extLst>
      <p:ext uri="{BB962C8B-B14F-4D97-AF65-F5344CB8AC3E}">
        <p14:creationId xmlns:p14="http://schemas.microsoft.com/office/powerpoint/2010/main" val="4026032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extLst>
              <a:ext uri="{28A0092B-C50C-407E-A947-70E740481C1C}">
                <a14:useLocalDpi xmlns:a14="http://schemas.microsoft.com/office/drawing/2010/main" val="0"/>
              </a:ext>
            </a:extLst>
          </a:blip>
          <a:srcRect l="3753" r="3753"/>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704" r="16704"/>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837" r="3837"/>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37" r="3837"/>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nps.gov/nama/index.htm"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nationalmall.org/building/restore-improve/progress/completed-projects/turf-restoration-phase-i" TargetMode="External"/><Relationship Id="rId2" Type="http://schemas.openxmlformats.org/officeDocument/2006/relationships/hyperlink" Target="http://www.earthcam.com/usa/dc/washingtonmonument/?cam=wamo" TargetMode="External"/><Relationship Id="rId1" Type="http://schemas.openxmlformats.org/officeDocument/2006/relationships/slideLayout" Target="../slideLayouts/slideLayout9.xml"/><Relationship Id="rId4" Type="http://schemas.openxmlformats.org/officeDocument/2006/relationships/hyperlink" Target="http://nationalmall.org/turf-phasei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48614"/>
            <a:ext cx="7772400" cy="903249"/>
          </a:xfrm>
        </p:spPr>
        <p:txBody>
          <a:bodyPr>
            <a:noAutofit/>
          </a:bodyPr>
          <a:lstStyle/>
          <a:p>
            <a:r>
              <a:rPr lang="en-US" sz="4000" b="1" kern="200" dirty="0"/>
              <a:t>Managing</a:t>
            </a:r>
            <a:r>
              <a:rPr lang="en-US" sz="4000" b="1" kern="200" baseline="0" dirty="0"/>
              <a:t> </a:t>
            </a:r>
            <a:r>
              <a:rPr lang="en-US" sz="4000" b="1" kern="200" dirty="0"/>
              <a:t>Monuments and Memorials at the National Mall</a:t>
            </a:r>
            <a:r>
              <a:rPr lang="en-US" sz="4000" b="1" kern="200" baseline="0" dirty="0"/>
              <a:t> </a:t>
            </a:r>
            <a:br>
              <a:rPr lang="en-US" sz="4000" b="1" dirty="0"/>
            </a:br>
            <a:endParaRPr lang="en-GB" sz="4000" dirty="0"/>
          </a:p>
        </p:txBody>
      </p:sp>
      <p:sp>
        <p:nvSpPr>
          <p:cNvPr id="3" name="Subtitle 2"/>
          <p:cNvSpPr>
            <a:spLocks noGrp="1"/>
          </p:cNvSpPr>
          <p:nvPr>
            <p:ph type="subTitle" idx="1"/>
          </p:nvPr>
        </p:nvSpPr>
        <p:spPr>
          <a:xfrm>
            <a:off x="685800" y="5620214"/>
            <a:ext cx="7741920" cy="691063"/>
          </a:xfrm>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552660" y="156465"/>
            <a:ext cx="8038681" cy="5486400"/>
          </a:xfrm>
          <a:prstGeom prst="rect">
            <a:avLst/>
          </a:prstGeom>
        </p:spPr>
      </p:pic>
    </p:spTree>
    <p:extLst>
      <p:ext uri="{BB962C8B-B14F-4D97-AF65-F5344CB8AC3E}">
        <p14:creationId xmlns:p14="http://schemas.microsoft.com/office/powerpoint/2010/main" val="296801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stretch>
            <a:fillRect/>
          </a:stretch>
        </p:blipFill>
        <p:spPr>
          <a:xfrm>
            <a:off x="2178558" y="178768"/>
            <a:ext cx="4786884" cy="5486400"/>
          </a:xfrm>
          <a:prstGeom prst="rect">
            <a:avLst/>
          </a:prstGeom>
        </p:spPr>
      </p:pic>
    </p:spTree>
    <p:extLst>
      <p:ext uri="{BB962C8B-B14F-4D97-AF65-F5344CB8AC3E}">
        <p14:creationId xmlns:p14="http://schemas.microsoft.com/office/powerpoint/2010/main" val="231753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3040027" y="1139960"/>
            <a:ext cx="3151905" cy="4102964"/>
          </a:xfrm>
          <a:prstGeom prst="rect">
            <a:avLst/>
          </a:prstGeom>
        </p:spPr>
      </p:pic>
      <p:sp>
        <p:nvSpPr>
          <p:cNvPr id="3" name="Title 2"/>
          <p:cNvSpPr>
            <a:spLocks noGrp="1"/>
          </p:cNvSpPr>
          <p:nvPr>
            <p:ph type="title"/>
          </p:nvPr>
        </p:nvSpPr>
        <p:spPr>
          <a:xfrm>
            <a:off x="1017912" y="274638"/>
            <a:ext cx="7196137" cy="997743"/>
          </a:xfrm>
        </p:spPr>
        <p:txBody>
          <a:bodyPr/>
          <a:lstStyle/>
          <a:p>
            <a:pPr algn="ctr"/>
            <a:r>
              <a:rPr lang="en-GB" dirty="0">
                <a:hlinkClick r:id="rId3"/>
              </a:rPr>
              <a:t>National Mall and Memorial Parks</a:t>
            </a:r>
            <a:endParaRPr lang="en-GB" dirty="0"/>
          </a:p>
        </p:txBody>
      </p:sp>
      <p:sp>
        <p:nvSpPr>
          <p:cNvPr id="2" name="Rectangle 1"/>
          <p:cNvSpPr/>
          <p:nvPr/>
        </p:nvSpPr>
        <p:spPr>
          <a:xfrm>
            <a:off x="2702987" y="5318062"/>
            <a:ext cx="3825984" cy="369332"/>
          </a:xfrm>
          <a:prstGeom prst="rect">
            <a:avLst/>
          </a:prstGeom>
        </p:spPr>
        <p:txBody>
          <a:bodyPr wrap="none">
            <a:spAutoFit/>
          </a:bodyPr>
          <a:lstStyle/>
          <a:p>
            <a:r>
              <a:rPr lang="en-US" dirty="0"/>
              <a:t>https://www.nps.gov/nama/index.htm</a:t>
            </a:r>
          </a:p>
        </p:txBody>
      </p:sp>
    </p:spTree>
    <p:extLst>
      <p:ext uri="{BB962C8B-B14F-4D97-AF65-F5344CB8AC3E}">
        <p14:creationId xmlns:p14="http://schemas.microsoft.com/office/powerpoint/2010/main" val="187890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148576"/>
            <a:ext cx="7196137" cy="4672361"/>
          </a:xfrm>
        </p:spPr>
        <p:txBody>
          <a:bodyPr>
            <a:normAutofit fontScale="92500" lnSpcReduction="10000"/>
          </a:bodyPr>
          <a:lstStyle/>
          <a:p>
            <a:r>
              <a:rPr lang="en-GB" sz="3500" dirty="0"/>
              <a:t>25 million + visits per year</a:t>
            </a:r>
          </a:p>
          <a:p>
            <a:endParaRPr lang="en-GB" sz="3000" dirty="0"/>
          </a:p>
          <a:p>
            <a:r>
              <a:rPr lang="en-GB" sz="3500" dirty="0"/>
              <a:t>Visits to monuments and memorials</a:t>
            </a:r>
          </a:p>
          <a:p>
            <a:endParaRPr lang="en-GB" sz="3000" dirty="0"/>
          </a:p>
          <a:p>
            <a:r>
              <a:rPr lang="en-GB" sz="3500" dirty="0"/>
              <a:t>Festival attendance</a:t>
            </a:r>
          </a:p>
          <a:p>
            <a:endParaRPr lang="en-GB" sz="3000" dirty="0"/>
          </a:p>
          <a:p>
            <a:r>
              <a:rPr lang="en-GB" sz="3500" dirty="0"/>
              <a:t>Recreation and exercise</a:t>
            </a:r>
          </a:p>
          <a:p>
            <a:endParaRPr lang="en-GB" sz="3000" dirty="0"/>
          </a:p>
          <a:p>
            <a:r>
              <a:rPr lang="en-GB" sz="3500" dirty="0"/>
              <a:t>Rallies, demonstrations, and protests</a:t>
            </a:r>
          </a:p>
          <a:p>
            <a:endParaRPr lang="en-GB" dirty="0"/>
          </a:p>
          <a:p>
            <a:endParaRPr lang="en-GB" dirty="0"/>
          </a:p>
        </p:txBody>
      </p:sp>
      <p:sp>
        <p:nvSpPr>
          <p:cNvPr id="3" name="Title 2"/>
          <p:cNvSpPr>
            <a:spLocks noGrp="1"/>
          </p:cNvSpPr>
          <p:nvPr>
            <p:ph type="title"/>
          </p:nvPr>
        </p:nvSpPr>
        <p:spPr/>
        <p:txBody>
          <a:bodyPr/>
          <a:lstStyle/>
          <a:p>
            <a:r>
              <a:rPr lang="en-GB" dirty="0"/>
              <a:t>Intensive Use</a:t>
            </a:r>
          </a:p>
        </p:txBody>
      </p:sp>
    </p:spTree>
    <p:extLst>
      <p:ext uri="{BB962C8B-B14F-4D97-AF65-F5344CB8AC3E}">
        <p14:creationId xmlns:p14="http://schemas.microsoft.com/office/powerpoint/2010/main" val="172994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a:t>Impacts to resources: </a:t>
            </a:r>
            <a:r>
              <a:rPr lang="en-US" dirty="0"/>
              <a:t>Soil, vegetation, historical/cultural</a:t>
            </a:r>
          </a:p>
          <a:p>
            <a:endParaRPr lang="en-US" dirty="0"/>
          </a:p>
          <a:p>
            <a:r>
              <a:rPr lang="en-US" dirty="0"/>
              <a:t>Impacts to experience: Crowding, conflict</a:t>
            </a:r>
          </a:p>
          <a:p>
            <a:endParaRPr lang="en-US" dirty="0"/>
          </a:p>
          <a:p>
            <a:r>
              <a:rPr lang="en-US" dirty="0"/>
              <a:t>Impacts to facilities/services: Attraction sites, trails, roads/parking, interpretive facilities/programs</a:t>
            </a:r>
          </a:p>
          <a:p>
            <a:endParaRPr lang="en-US"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323738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Management strategies: Limit use, increase supply, </a:t>
            </a:r>
            <a:r>
              <a:rPr lang="en-US" dirty="0"/>
              <a:t>reduce the impact of use, harden resource</a:t>
            </a:r>
          </a:p>
          <a:p>
            <a:endParaRPr lang="en-GB" dirty="0"/>
          </a:p>
          <a:p>
            <a:r>
              <a:rPr lang="en-GB" dirty="0"/>
              <a:t>Management practices: Facility development/site design/maintenance, </a:t>
            </a:r>
            <a:r>
              <a:rPr lang="en-US" dirty="0"/>
              <a:t>information/education, rules/regulations, rationing/allocation, law enforcement</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03731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5" y="1505415"/>
            <a:ext cx="7876586" cy="4482790"/>
          </a:xfrm>
        </p:spPr>
        <p:txBody>
          <a:bodyPr>
            <a:normAutofit/>
          </a:bodyPr>
          <a:lstStyle/>
          <a:p>
            <a:r>
              <a:rPr lang="en-GB" dirty="0"/>
              <a:t>Multipurpose facilities</a:t>
            </a:r>
          </a:p>
          <a:p>
            <a:endParaRPr lang="en-GB" dirty="0"/>
          </a:p>
          <a:p>
            <a:r>
              <a:rPr lang="en-GB" dirty="0"/>
              <a:t>High capacity restrooms</a:t>
            </a:r>
          </a:p>
          <a:p>
            <a:endParaRPr lang="en-GB" dirty="0"/>
          </a:p>
          <a:p>
            <a:r>
              <a:rPr lang="en-GB" dirty="0"/>
              <a:t>Separated bicycle, pedestrian, vehicle paths</a:t>
            </a:r>
          </a:p>
          <a:p>
            <a:endParaRPr lang="en-GB" dirty="0"/>
          </a:p>
          <a:p>
            <a:r>
              <a:rPr lang="en-GB" dirty="0"/>
              <a:t>Wider, paved walkways</a:t>
            </a:r>
          </a:p>
        </p:txBody>
      </p:sp>
      <p:sp>
        <p:nvSpPr>
          <p:cNvPr id="3" name="Title 2"/>
          <p:cNvSpPr>
            <a:spLocks noGrp="1"/>
          </p:cNvSpPr>
          <p:nvPr>
            <p:ph type="title"/>
          </p:nvPr>
        </p:nvSpPr>
        <p:spPr>
          <a:xfrm>
            <a:off x="1189356" y="274638"/>
            <a:ext cx="7464314" cy="997743"/>
          </a:xfrm>
        </p:spPr>
        <p:txBody>
          <a:bodyPr/>
          <a:lstStyle/>
          <a:p>
            <a:r>
              <a:rPr lang="en-GB" dirty="0"/>
              <a:t>Facility Development/Site Design/Maintenance</a:t>
            </a:r>
          </a:p>
        </p:txBody>
      </p:sp>
    </p:spTree>
    <p:extLst>
      <p:ext uri="{BB962C8B-B14F-4D97-AF65-F5344CB8AC3E}">
        <p14:creationId xmlns:p14="http://schemas.microsoft.com/office/powerpoint/2010/main" val="81548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5" y="1460809"/>
            <a:ext cx="7876586" cy="4527395"/>
          </a:xfrm>
        </p:spPr>
        <p:txBody>
          <a:bodyPr>
            <a:normAutofit/>
          </a:bodyPr>
          <a:lstStyle/>
          <a:p>
            <a:r>
              <a:rPr lang="en-GB" dirty="0"/>
              <a:t>Turf grass restoration </a:t>
            </a:r>
          </a:p>
          <a:p>
            <a:r>
              <a:rPr lang="en-GB" dirty="0"/>
              <a:t>	Durable grass species</a:t>
            </a:r>
          </a:p>
          <a:p>
            <a:r>
              <a:rPr lang="en-GB" dirty="0"/>
              <a:t>	Compaction-resistant, engineered soils</a:t>
            </a:r>
          </a:p>
          <a:p>
            <a:r>
              <a:rPr lang="en-GB" dirty="0"/>
              <a:t>	Drainage system</a:t>
            </a:r>
          </a:p>
          <a:p>
            <a:r>
              <a:rPr lang="en-GB" dirty="0"/>
              <a:t>	Underground cisterns 	</a:t>
            </a:r>
          </a:p>
        </p:txBody>
      </p:sp>
      <p:sp>
        <p:nvSpPr>
          <p:cNvPr id="3" name="Title 2"/>
          <p:cNvSpPr>
            <a:spLocks noGrp="1"/>
          </p:cNvSpPr>
          <p:nvPr>
            <p:ph type="title"/>
          </p:nvPr>
        </p:nvSpPr>
        <p:spPr>
          <a:xfrm>
            <a:off x="1189356" y="274638"/>
            <a:ext cx="7490818" cy="997743"/>
          </a:xfrm>
        </p:spPr>
        <p:txBody>
          <a:bodyPr/>
          <a:lstStyle/>
          <a:p>
            <a:r>
              <a:rPr lang="en-GB" dirty="0"/>
              <a:t>Facility Development/Site Design/maintenance</a:t>
            </a:r>
          </a:p>
        </p:txBody>
      </p:sp>
    </p:spTree>
    <p:extLst>
      <p:ext uri="{BB962C8B-B14F-4D97-AF65-F5344CB8AC3E}">
        <p14:creationId xmlns:p14="http://schemas.microsoft.com/office/powerpoint/2010/main" val="3589494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5" y="1272381"/>
            <a:ext cx="3873299" cy="4459346"/>
          </a:xfrm>
        </p:spPr>
        <p:txBody>
          <a:bodyPr>
            <a:normAutofit fontScale="92500" lnSpcReduction="10000"/>
          </a:bodyPr>
          <a:lstStyle/>
          <a:p>
            <a:r>
              <a:rPr lang="en-GB" dirty="0"/>
              <a:t>Park website</a:t>
            </a:r>
          </a:p>
          <a:p>
            <a:endParaRPr lang="en-GB" dirty="0"/>
          </a:p>
          <a:p>
            <a:r>
              <a:rPr lang="en-GB" dirty="0"/>
              <a:t>Mobile apps</a:t>
            </a:r>
          </a:p>
          <a:p>
            <a:endParaRPr lang="en-GB" dirty="0"/>
          </a:p>
          <a:p>
            <a:r>
              <a:rPr lang="en-GB" dirty="0"/>
              <a:t>Interpretive programs and exhibits</a:t>
            </a:r>
          </a:p>
          <a:p>
            <a:endParaRPr lang="en-GB" dirty="0"/>
          </a:p>
          <a:p>
            <a:r>
              <a:rPr lang="en-GB" dirty="0"/>
              <a:t>Roving docents</a:t>
            </a:r>
          </a:p>
          <a:p>
            <a:r>
              <a:rPr lang="en-GB" dirty="0"/>
              <a:t>	</a:t>
            </a:r>
          </a:p>
        </p:txBody>
      </p:sp>
      <p:sp>
        <p:nvSpPr>
          <p:cNvPr id="3" name="Title 2"/>
          <p:cNvSpPr>
            <a:spLocks noGrp="1"/>
          </p:cNvSpPr>
          <p:nvPr>
            <p:ph type="title"/>
          </p:nvPr>
        </p:nvSpPr>
        <p:spPr/>
        <p:txBody>
          <a:bodyPr/>
          <a:lstStyle/>
          <a:p>
            <a:r>
              <a:rPr lang="en-GB" dirty="0"/>
              <a:t>Information/Education</a:t>
            </a:r>
          </a:p>
        </p:txBody>
      </p:sp>
      <p:pic>
        <p:nvPicPr>
          <p:cNvPr id="4" name="Picture 3"/>
          <p:cNvPicPr>
            <a:picLocks noChangeAspect="1"/>
          </p:cNvPicPr>
          <p:nvPr/>
        </p:nvPicPr>
        <p:blipFill>
          <a:blip r:embed="rId2"/>
          <a:stretch>
            <a:fillRect/>
          </a:stretch>
        </p:blipFill>
        <p:spPr>
          <a:xfrm>
            <a:off x="5186861" y="1115121"/>
            <a:ext cx="3074425" cy="4348976"/>
          </a:xfrm>
          <a:prstGeom prst="rect">
            <a:avLst/>
          </a:prstGeom>
        </p:spPr>
      </p:pic>
    </p:spTree>
    <p:extLst>
      <p:ext uri="{BB962C8B-B14F-4D97-AF65-F5344CB8AC3E}">
        <p14:creationId xmlns:p14="http://schemas.microsoft.com/office/powerpoint/2010/main" val="3762239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a:t>NO tree climbing, remote model airplanes, kites with non-biodegradable string</a:t>
            </a:r>
          </a:p>
          <a:p>
            <a:endParaRPr lang="en-US" dirty="0"/>
          </a:p>
          <a:p>
            <a:r>
              <a:rPr lang="en-US" dirty="0"/>
              <a:t>NO jogging, picnicking, rollerblading, skating, skateboarding, bicycling, scooters at certain memorials</a:t>
            </a:r>
          </a:p>
          <a:p>
            <a:endParaRPr lang="en-US" dirty="0"/>
          </a:p>
        </p:txBody>
      </p:sp>
      <p:sp>
        <p:nvSpPr>
          <p:cNvPr id="3" name="Title 2"/>
          <p:cNvSpPr>
            <a:spLocks noGrp="1"/>
          </p:cNvSpPr>
          <p:nvPr>
            <p:ph type="title"/>
          </p:nvPr>
        </p:nvSpPr>
        <p:spPr/>
        <p:txBody>
          <a:bodyPr/>
          <a:lstStyle/>
          <a:p>
            <a:r>
              <a:rPr lang="en-US" dirty="0"/>
              <a:t>Rules/Regulations</a:t>
            </a:r>
          </a:p>
        </p:txBody>
      </p:sp>
    </p:spTree>
    <p:extLst>
      <p:ext uri="{BB962C8B-B14F-4D97-AF65-F5344CB8AC3E}">
        <p14:creationId xmlns:p14="http://schemas.microsoft.com/office/powerpoint/2010/main" val="116669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1,000 acres of green spaces and cultural sites in Washington D.C.</a:t>
            </a:r>
          </a:p>
          <a:p>
            <a:endParaRPr lang="en-GB" dirty="0"/>
          </a:p>
          <a:p>
            <a:r>
              <a:rPr lang="en-GB" dirty="0"/>
              <a:t>City planner Pierre L’Enfant (1791)</a:t>
            </a:r>
          </a:p>
          <a:p>
            <a:endParaRPr lang="en-GB" dirty="0"/>
          </a:p>
          <a:p>
            <a:r>
              <a:rPr lang="en-GB" dirty="0"/>
              <a:t>McMillan plan, US Bicentennial, Extending the Legacy plan</a:t>
            </a:r>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National Mall and Memorial Parks</a:t>
            </a:r>
          </a:p>
        </p:txBody>
      </p:sp>
    </p:spTree>
    <p:extLst>
      <p:ext uri="{BB962C8B-B14F-4D97-AF65-F5344CB8AC3E}">
        <p14:creationId xmlns:p14="http://schemas.microsoft.com/office/powerpoint/2010/main" val="38755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Permits for organized events</a:t>
            </a:r>
          </a:p>
          <a:p>
            <a:endParaRPr lang="en-US" dirty="0"/>
          </a:p>
          <a:p>
            <a:r>
              <a:rPr lang="en-US" dirty="0"/>
              <a:t>First-come, first-served</a:t>
            </a:r>
          </a:p>
          <a:p>
            <a:endParaRPr lang="en-US" dirty="0"/>
          </a:p>
          <a:p>
            <a:r>
              <a:rPr lang="en-US" dirty="0"/>
              <a:t>4,000 to 6,000 permits per year</a:t>
            </a:r>
          </a:p>
          <a:p>
            <a:endParaRPr lang="en-US" dirty="0"/>
          </a:p>
        </p:txBody>
      </p:sp>
      <p:sp>
        <p:nvSpPr>
          <p:cNvPr id="3" name="Title 2"/>
          <p:cNvSpPr>
            <a:spLocks noGrp="1"/>
          </p:cNvSpPr>
          <p:nvPr>
            <p:ph type="title"/>
          </p:nvPr>
        </p:nvSpPr>
        <p:spPr/>
        <p:txBody>
          <a:bodyPr/>
          <a:lstStyle/>
          <a:p>
            <a:r>
              <a:rPr lang="en-US" dirty="0"/>
              <a:t>Rationing/Allocation</a:t>
            </a:r>
          </a:p>
        </p:txBody>
      </p:sp>
    </p:spTree>
    <p:extLst>
      <p:ext uri="{BB962C8B-B14F-4D97-AF65-F5344CB8AC3E}">
        <p14:creationId xmlns:p14="http://schemas.microsoft.com/office/powerpoint/2010/main" val="221796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a:t>National Park Service, US Capitol Police, Metropolitan Police, Secret Service</a:t>
            </a:r>
          </a:p>
          <a:p>
            <a:endParaRPr lang="en-US" dirty="0"/>
          </a:p>
          <a:p>
            <a:r>
              <a:rPr lang="en-US" dirty="0"/>
              <a:t>Monetary bond for expenses</a:t>
            </a:r>
          </a:p>
          <a:p>
            <a:endParaRPr lang="en-US" dirty="0"/>
          </a:p>
          <a:p>
            <a:r>
              <a:rPr lang="en-US" dirty="0"/>
              <a:t>Cost Recovery Program for damages</a:t>
            </a:r>
          </a:p>
          <a:p>
            <a:endParaRPr lang="en-US" dirty="0"/>
          </a:p>
        </p:txBody>
      </p:sp>
      <p:sp>
        <p:nvSpPr>
          <p:cNvPr id="3" name="Title 2"/>
          <p:cNvSpPr>
            <a:spLocks noGrp="1"/>
          </p:cNvSpPr>
          <p:nvPr>
            <p:ph type="title"/>
          </p:nvPr>
        </p:nvSpPr>
        <p:spPr/>
        <p:txBody>
          <a:bodyPr/>
          <a:lstStyle/>
          <a:p>
            <a:r>
              <a:rPr lang="en-US" dirty="0"/>
              <a:t>Law Enforcement</a:t>
            </a:r>
          </a:p>
        </p:txBody>
      </p:sp>
    </p:spTree>
    <p:extLst>
      <p:ext uri="{BB962C8B-B14F-4D97-AF65-F5344CB8AC3E}">
        <p14:creationId xmlns:p14="http://schemas.microsoft.com/office/powerpoint/2010/main" val="3397257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1"/>
            <a:ext cx="7196137" cy="3487397"/>
          </a:xfrm>
        </p:spPr>
        <p:txBody>
          <a:bodyPr>
            <a:normAutofit/>
          </a:bodyPr>
          <a:lstStyle/>
          <a:p>
            <a:r>
              <a:rPr lang="en-US" dirty="0">
                <a:hlinkClick r:id="rId2"/>
              </a:rPr>
              <a:t>Washington Monument </a:t>
            </a:r>
            <a:r>
              <a:rPr lang="en-US" dirty="0" err="1">
                <a:hlinkClick r:id="rId2"/>
              </a:rPr>
              <a:t>EarthCam</a:t>
            </a:r>
            <a:endParaRPr lang="en-US" dirty="0"/>
          </a:p>
          <a:p>
            <a:endParaRPr lang="en-US" dirty="0"/>
          </a:p>
          <a:p>
            <a:r>
              <a:rPr lang="en-US" dirty="0">
                <a:hlinkClick r:id="rId3"/>
              </a:rPr>
              <a:t>Turf Restoration - Phase I</a:t>
            </a:r>
            <a:endParaRPr lang="en-US" dirty="0"/>
          </a:p>
          <a:p>
            <a:endParaRPr lang="en-US" dirty="0"/>
          </a:p>
          <a:p>
            <a:r>
              <a:rPr lang="en-US" dirty="0">
                <a:hlinkClick r:id="rId4"/>
              </a:rPr>
              <a:t>Turf Restoration - Phase II</a:t>
            </a:r>
            <a:endParaRPr lang="en-US" dirty="0"/>
          </a:p>
          <a:p>
            <a:endParaRPr lang="en-US" dirty="0"/>
          </a:p>
          <a:p>
            <a:endParaRPr lang="en-US" dirty="0"/>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189356" y="1791385"/>
            <a:ext cx="6939642" cy="369332"/>
          </a:xfrm>
          <a:prstGeom prst="rect">
            <a:avLst/>
          </a:prstGeom>
        </p:spPr>
        <p:txBody>
          <a:bodyPr wrap="square">
            <a:spAutoFit/>
          </a:bodyPr>
          <a:lstStyle/>
          <a:p>
            <a:r>
              <a:rPr lang="en-US" dirty="0"/>
              <a:t>http://www.earthcam.com/usa/dc/washingtonmonument/?cam=wamo</a:t>
            </a:r>
          </a:p>
        </p:txBody>
      </p:sp>
      <p:sp>
        <p:nvSpPr>
          <p:cNvPr id="5" name="Rectangle 4"/>
          <p:cNvSpPr/>
          <p:nvPr/>
        </p:nvSpPr>
        <p:spPr>
          <a:xfrm>
            <a:off x="1249137" y="2967335"/>
            <a:ext cx="7984670" cy="646331"/>
          </a:xfrm>
          <a:prstGeom prst="rect">
            <a:avLst/>
          </a:prstGeom>
        </p:spPr>
        <p:txBody>
          <a:bodyPr wrap="square">
            <a:spAutoFit/>
          </a:bodyPr>
          <a:lstStyle/>
          <a:p>
            <a:r>
              <a:rPr lang="en-US" dirty="0"/>
              <a:t>http://nationalmall.org/building/restore-improve/progress/completed-projects/turf-restoration-phase-i</a:t>
            </a:r>
          </a:p>
        </p:txBody>
      </p:sp>
      <p:sp>
        <p:nvSpPr>
          <p:cNvPr id="6" name="Rectangle 5"/>
          <p:cNvSpPr/>
          <p:nvPr/>
        </p:nvSpPr>
        <p:spPr>
          <a:xfrm>
            <a:off x="1251712" y="4235618"/>
            <a:ext cx="3535712" cy="369332"/>
          </a:xfrm>
          <a:prstGeom prst="rect">
            <a:avLst/>
          </a:prstGeom>
        </p:spPr>
        <p:txBody>
          <a:bodyPr wrap="none">
            <a:spAutoFit/>
          </a:bodyPr>
          <a:lstStyle/>
          <a:p>
            <a:r>
              <a:rPr lang="en-US" dirty="0"/>
              <a:t>http://nationalmall.org/turf-phaseii</a:t>
            </a:r>
          </a:p>
        </p:txBody>
      </p:sp>
    </p:spTree>
    <p:extLst>
      <p:ext uri="{BB962C8B-B14F-4D97-AF65-F5344CB8AC3E}">
        <p14:creationId xmlns:p14="http://schemas.microsoft.com/office/powerpoint/2010/main" val="63602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US Capitol, Lincoln Memorial, Washington Monument, White House</a:t>
            </a:r>
          </a:p>
          <a:p>
            <a:endParaRPr lang="en-GB" dirty="0"/>
          </a:p>
          <a:p>
            <a:r>
              <a:rPr lang="en-GB" dirty="0"/>
              <a:t>Smithsonian Institute museums</a:t>
            </a:r>
          </a:p>
          <a:p>
            <a:endParaRPr lang="en-GB" dirty="0"/>
          </a:p>
          <a:p>
            <a:r>
              <a:rPr lang="en-GB" dirty="0"/>
              <a:t>Lawns, gardens, thousands of trees</a:t>
            </a:r>
          </a:p>
          <a:p>
            <a:endParaRPr lang="en-GB" dirty="0"/>
          </a:p>
          <a:p>
            <a:endParaRPr lang="en-GB" dirty="0"/>
          </a:p>
        </p:txBody>
      </p:sp>
      <p:sp>
        <p:nvSpPr>
          <p:cNvPr id="3" name="Title 2"/>
          <p:cNvSpPr>
            <a:spLocks noGrp="1"/>
          </p:cNvSpPr>
          <p:nvPr>
            <p:ph type="title"/>
          </p:nvPr>
        </p:nvSpPr>
        <p:spPr/>
        <p:txBody>
          <a:bodyPr/>
          <a:lstStyle/>
          <a:p>
            <a:r>
              <a:rPr lang="en-GB" dirty="0"/>
              <a:t>National Mall</a:t>
            </a:r>
          </a:p>
        </p:txBody>
      </p:sp>
    </p:spTree>
    <p:extLst>
      <p:ext uri="{BB962C8B-B14F-4D97-AF65-F5344CB8AC3E}">
        <p14:creationId xmlns:p14="http://schemas.microsoft.com/office/powerpoint/2010/main" val="167347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3"/>
          <a:stretch>
            <a:fillRect/>
          </a:stretch>
        </p:blipFill>
        <p:spPr>
          <a:xfrm>
            <a:off x="677271" y="189571"/>
            <a:ext cx="7789459" cy="5486400"/>
          </a:xfrm>
          <a:prstGeom prst="rect">
            <a:avLst/>
          </a:prstGeom>
        </p:spPr>
      </p:pic>
    </p:spTree>
    <p:extLst>
      <p:ext uri="{BB962C8B-B14F-4D97-AF65-F5344CB8AC3E}">
        <p14:creationId xmlns:p14="http://schemas.microsoft.com/office/powerpoint/2010/main" val="44347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a:srcRect t="5051" r="7195" b="8081"/>
          <a:stretch/>
        </p:blipFill>
        <p:spPr>
          <a:xfrm>
            <a:off x="0" y="613316"/>
            <a:ext cx="9144000" cy="4795025"/>
          </a:xfrm>
          <a:prstGeom prst="rect">
            <a:avLst/>
          </a:prstGeom>
        </p:spPr>
      </p:pic>
    </p:spTree>
    <p:extLst>
      <p:ext uri="{BB962C8B-B14F-4D97-AF65-F5344CB8AC3E}">
        <p14:creationId xmlns:p14="http://schemas.microsoft.com/office/powerpoint/2010/main" val="190817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914401" y="178419"/>
            <a:ext cx="7315199" cy="5486400"/>
          </a:xfrm>
          <a:prstGeom prst="rect">
            <a:avLst/>
          </a:prstGeom>
        </p:spPr>
      </p:pic>
    </p:spTree>
    <p:extLst>
      <p:ext uri="{BB962C8B-B14F-4D97-AF65-F5344CB8AC3E}">
        <p14:creationId xmlns:p14="http://schemas.microsoft.com/office/powerpoint/2010/main" val="428764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914401" y="178767"/>
            <a:ext cx="7315199" cy="5486400"/>
          </a:xfrm>
          <a:prstGeom prst="rect">
            <a:avLst/>
          </a:prstGeom>
        </p:spPr>
      </p:pic>
    </p:spTree>
    <p:extLst>
      <p:ext uri="{BB962C8B-B14F-4D97-AF65-F5344CB8AC3E}">
        <p14:creationId xmlns:p14="http://schemas.microsoft.com/office/powerpoint/2010/main" val="64632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446888" y="111860"/>
            <a:ext cx="8250225" cy="5486400"/>
          </a:xfrm>
          <a:prstGeom prst="rect">
            <a:avLst/>
          </a:prstGeom>
        </p:spPr>
      </p:pic>
    </p:spTree>
    <p:extLst>
      <p:ext uri="{BB962C8B-B14F-4D97-AF65-F5344CB8AC3E}">
        <p14:creationId xmlns:p14="http://schemas.microsoft.com/office/powerpoint/2010/main" val="148782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914401" y="178767"/>
            <a:ext cx="7315199" cy="5486400"/>
          </a:xfrm>
          <a:prstGeom prst="rect">
            <a:avLst/>
          </a:prstGeom>
        </p:spPr>
      </p:pic>
    </p:spTree>
    <p:extLst>
      <p:ext uri="{BB962C8B-B14F-4D97-AF65-F5344CB8AC3E}">
        <p14:creationId xmlns:p14="http://schemas.microsoft.com/office/powerpoint/2010/main" val="587587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8dd7c1c-4333-446f-aac1-2085e198f311" ContentTypeId="0x010100B73AEB2BC9FE5343B1F3C335A1578D9438"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CCA640-930D-40CB-90E6-83585633B98F}">
  <ds:schemaRefs>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0b29e85d-e4df-4a6d-ba7c-01bf11944fc3"/>
    <ds:schemaRef ds:uri="d07fce95-64a3-45e0-8e78-c550b935440d"/>
    <ds:schemaRef ds:uri="http://www.w3.org/XML/1998/namespace"/>
    <ds:schemaRef ds:uri="http://purl.org/dc/dcmitype/"/>
  </ds:schemaRefs>
</ds:datastoreItem>
</file>

<file path=customXml/itemProps2.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4.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5.xml><?xml version="1.0" encoding="utf-8"?>
<ds:datastoreItem xmlns:ds="http://schemas.openxmlformats.org/officeDocument/2006/customXml" ds:itemID="{2856268C-66FF-45B5-8B74-F56EDECDDB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2220</TotalTime>
  <Words>386</Words>
  <Application>Microsoft Office PowerPoint</Application>
  <PresentationFormat>On-screen Show (4:3)</PresentationFormat>
  <Paragraphs>89</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Managing Monuments and Memorials at the National Mall  </vt:lpstr>
      <vt:lpstr>National Mall and Memorial Parks</vt:lpstr>
      <vt:lpstr>National Mall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Mall and Memorial Parks</vt:lpstr>
      <vt:lpstr>Intensive Use</vt:lpstr>
      <vt:lpstr>Problems</vt:lpstr>
      <vt:lpstr>Strategies and Practices</vt:lpstr>
      <vt:lpstr>Facility Development/Site Design/Maintenance</vt:lpstr>
      <vt:lpstr>Facility Development/Site Design/maintenance</vt:lpstr>
      <vt:lpstr>Information/Education</vt:lpstr>
      <vt:lpstr>Rules/Regulations</vt:lpstr>
      <vt:lpstr>Rationing/Allocation</vt:lpstr>
      <vt:lpstr>Law Enforcement</vt:lpstr>
      <vt:lpstr>Video</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92</cp:revision>
  <dcterms:created xsi:type="dcterms:W3CDTF">2014-12-08T12:01:41Z</dcterms:created>
  <dcterms:modified xsi:type="dcterms:W3CDTF">2019-07-30T14:33:41Z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