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3"/>
  </p:notesMasterIdLst>
  <p:sldIdLst>
    <p:sldId id="263" r:id="rId7"/>
    <p:sldId id="266" r:id="rId8"/>
    <p:sldId id="287" r:id="rId9"/>
    <p:sldId id="300" r:id="rId10"/>
    <p:sldId id="272" r:id="rId11"/>
    <p:sldId id="273" r:id="rId12"/>
    <p:sldId id="301" r:id="rId13"/>
    <p:sldId id="277" r:id="rId14"/>
    <p:sldId id="280" r:id="rId15"/>
    <p:sldId id="284" r:id="rId16"/>
    <p:sldId id="289" r:id="rId17"/>
    <p:sldId id="297" r:id="rId18"/>
    <p:sldId id="302" r:id="rId19"/>
    <p:sldId id="293" r:id="rId20"/>
    <p:sldId id="296"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586" autoAdjust="0"/>
  </p:normalViewPr>
  <p:slideViewPr>
    <p:cSldViewPr snapToGrid="0" snapToObjects="1">
      <p:cViewPr varScale="1">
        <p:scale>
          <a:sx n="76" d="100"/>
          <a:sy n="76" d="100"/>
        </p:scale>
        <p:origin x="1272" y="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3729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3820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8</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9</a:t>
            </a:fld>
            <a:endParaRPr lang="en-US"/>
          </a:p>
        </p:txBody>
      </p:sp>
    </p:spTree>
    <p:extLst>
      <p:ext uri="{BB962C8B-B14F-4D97-AF65-F5344CB8AC3E}">
        <p14:creationId xmlns:p14="http://schemas.microsoft.com/office/powerpoint/2010/main" val="173644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ps.gov/grca/index.htm"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channel/UC8jf0seie_pM_rsPp27aBgA"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Buzz from Above at Grand Canyon</a:t>
            </a:r>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3211154" y="1376724"/>
            <a:ext cx="3151905" cy="4102964"/>
          </a:xfrm>
          <a:prstGeom prst="rect">
            <a:avLst/>
          </a:prstGeom>
        </p:spPr>
      </p:pic>
      <p:sp>
        <p:nvSpPr>
          <p:cNvPr id="3" name="Title 2"/>
          <p:cNvSpPr>
            <a:spLocks noGrp="1"/>
          </p:cNvSpPr>
          <p:nvPr>
            <p:ph type="title"/>
          </p:nvPr>
        </p:nvSpPr>
        <p:spPr/>
        <p:txBody>
          <a:bodyPr/>
          <a:lstStyle/>
          <a:p>
            <a:pPr algn="ctr"/>
            <a:r>
              <a:rPr lang="en-GB" dirty="0">
                <a:hlinkClick r:id="rId3"/>
              </a:rPr>
              <a:t>Grand Canyon National Park</a:t>
            </a:r>
            <a:endParaRPr lang="en-GB" dirty="0"/>
          </a:p>
        </p:txBody>
      </p:sp>
      <p:sp>
        <p:nvSpPr>
          <p:cNvPr id="2" name="Rectangle 1"/>
          <p:cNvSpPr/>
          <p:nvPr/>
        </p:nvSpPr>
        <p:spPr>
          <a:xfrm>
            <a:off x="2943684" y="5399365"/>
            <a:ext cx="3686843" cy="369332"/>
          </a:xfrm>
          <a:prstGeom prst="rect">
            <a:avLst/>
          </a:prstGeom>
        </p:spPr>
        <p:txBody>
          <a:bodyPr wrap="none">
            <a:spAutoFit/>
          </a:bodyPr>
          <a:lstStyle/>
          <a:p>
            <a:r>
              <a:rPr lang="en-US" dirty="0"/>
              <a:t>https://www.nps.gov/grca/index.htm</a:t>
            </a:r>
          </a:p>
        </p:txBody>
      </p:sp>
    </p:spTree>
    <p:extLst>
      <p:ext uri="{BB962C8B-B14F-4D97-AF65-F5344CB8AC3E}">
        <p14:creationId xmlns:p14="http://schemas.microsoft.com/office/powerpoint/2010/main" val="187890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Soundscape, wildlife</a:t>
            </a:r>
          </a:p>
          <a:p>
            <a:endParaRPr lang="en-GB" dirty="0"/>
          </a:p>
          <a:p>
            <a:r>
              <a:rPr lang="en-GB" dirty="0"/>
              <a:t>Impacts to experience: Conflict</a:t>
            </a:r>
          </a:p>
          <a:p>
            <a:endParaRPr lang="en-GB" dirty="0"/>
          </a:p>
          <a:p>
            <a:r>
              <a:rPr lang="en-GB" dirty="0"/>
              <a:t>Impacts to facilities/services: Attraction sites, trails, campgrounds, interpretive facilities/programs</a:t>
            </a:r>
            <a:endParaRPr lang="en-US" dirty="0"/>
          </a:p>
          <a:p>
            <a:endParaRPr lang="en-GB"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7708459" cy="4313237"/>
          </a:xfrm>
        </p:spPr>
        <p:txBody>
          <a:bodyPr/>
          <a:lstStyle/>
          <a:p>
            <a:r>
              <a:rPr lang="en-GB" dirty="0"/>
              <a:t>Management strategies: Limit use, </a:t>
            </a:r>
            <a:r>
              <a:rPr lang="en-US" dirty="0"/>
              <a:t>reduce impact of use</a:t>
            </a:r>
          </a:p>
          <a:p>
            <a:endParaRPr lang="en-GB" dirty="0"/>
          </a:p>
          <a:p>
            <a:r>
              <a:rPr lang="en-GB" dirty="0"/>
              <a:t>Management practices: Rationing/allocation, rules/regulations, zoning</a:t>
            </a:r>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40190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7" y="1272381"/>
            <a:ext cx="7196136" cy="4313237"/>
          </a:xfrm>
        </p:spPr>
        <p:txBody>
          <a:bodyPr>
            <a:normAutofit/>
          </a:bodyPr>
          <a:lstStyle/>
          <a:p>
            <a:r>
              <a:rPr lang="en-GB" dirty="0"/>
              <a:t>Number of air tours allowed to operate each year is limited</a:t>
            </a:r>
          </a:p>
          <a:p>
            <a:endParaRPr lang="en-GB" dirty="0"/>
          </a:p>
          <a:p>
            <a:r>
              <a:rPr lang="en-GB" dirty="0"/>
              <a:t>An annual allocation of 93,971 flights is permitted; this number reflects the total number of flights that occurred over a one year period in 1997–1998</a:t>
            </a:r>
          </a:p>
        </p:txBody>
      </p:sp>
      <p:sp>
        <p:nvSpPr>
          <p:cNvPr id="3" name="Title 2"/>
          <p:cNvSpPr>
            <a:spLocks noGrp="1"/>
          </p:cNvSpPr>
          <p:nvPr>
            <p:ph type="title"/>
          </p:nvPr>
        </p:nvSpPr>
        <p:spPr/>
        <p:txBody>
          <a:bodyPr/>
          <a:lstStyle/>
          <a:p>
            <a:r>
              <a:rPr lang="en-GB" dirty="0"/>
              <a:t>Rationing/Allocation</a:t>
            </a:r>
          </a:p>
        </p:txBody>
      </p:sp>
    </p:spTree>
    <p:extLst>
      <p:ext uri="{BB962C8B-B14F-4D97-AF65-F5344CB8AC3E}">
        <p14:creationId xmlns:p14="http://schemas.microsoft.com/office/powerpoint/2010/main" val="378985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7" y="1272381"/>
            <a:ext cx="7196136" cy="4313237"/>
          </a:xfrm>
        </p:spPr>
        <p:txBody>
          <a:bodyPr>
            <a:normAutofit fontScale="85000" lnSpcReduction="20000"/>
          </a:bodyPr>
          <a:lstStyle/>
          <a:p>
            <a:r>
              <a:rPr lang="en-GB" dirty="0"/>
              <a:t>Special Flights Rules Area established</a:t>
            </a:r>
          </a:p>
          <a:p>
            <a:endParaRPr lang="en-GB" dirty="0"/>
          </a:p>
          <a:p>
            <a:r>
              <a:rPr lang="en-GB" dirty="0"/>
              <a:t>Designated routes for tour aircraft</a:t>
            </a:r>
          </a:p>
          <a:p>
            <a:endParaRPr lang="en-GB" dirty="0"/>
          </a:p>
          <a:p>
            <a:r>
              <a:rPr lang="en-GB" dirty="0"/>
              <a:t>Four Flight Free Zones prohibit flights below certain altitudes</a:t>
            </a:r>
          </a:p>
          <a:p>
            <a:endParaRPr lang="en-GB" dirty="0"/>
          </a:p>
          <a:p>
            <a:r>
              <a:rPr lang="en-GB" dirty="0"/>
              <a:t>Within travel corridors on the park’s east end, operations are limited from 8 a.m. to 6 p.m. from May to September, and from 9 a.m. to 5 p.m. from October through April</a:t>
            </a:r>
          </a:p>
        </p:txBody>
      </p:sp>
      <p:sp>
        <p:nvSpPr>
          <p:cNvPr id="3" name="Title 2"/>
          <p:cNvSpPr>
            <a:spLocks noGrp="1"/>
          </p:cNvSpPr>
          <p:nvPr>
            <p:ph type="title"/>
          </p:nvPr>
        </p:nvSpPr>
        <p:spPr/>
        <p:txBody>
          <a:bodyPr/>
          <a:lstStyle/>
          <a:p>
            <a:r>
              <a:rPr lang="en-GB" dirty="0"/>
              <a:t>Rules/Regulations and Zoning</a:t>
            </a:r>
          </a:p>
        </p:txBody>
      </p:sp>
    </p:spTree>
    <p:extLst>
      <p:ext uri="{BB962C8B-B14F-4D97-AF65-F5344CB8AC3E}">
        <p14:creationId xmlns:p14="http://schemas.microsoft.com/office/powerpoint/2010/main" val="319385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Grand Canyon’s very own YouTube Channel </a:t>
            </a:r>
            <a:r>
              <a:rPr lang="en-US" dirty="0"/>
              <a:t>(multiple videos)</a:t>
            </a:r>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6" y="2270124"/>
            <a:ext cx="6430644" cy="369332"/>
          </a:xfrm>
          <a:prstGeom prst="rect">
            <a:avLst/>
          </a:prstGeom>
        </p:spPr>
        <p:txBody>
          <a:bodyPr wrap="square">
            <a:spAutoFit/>
          </a:bodyPr>
          <a:lstStyle/>
          <a:p>
            <a:r>
              <a:rPr lang="en-US" dirty="0"/>
              <a:t>https://www.youtube.com/channel/UC8jf0seie_pM_rsPp27aBgA</a:t>
            </a:r>
          </a:p>
        </p:txBody>
      </p:sp>
    </p:spTree>
    <p:extLst>
      <p:ext uri="{BB962C8B-B14F-4D97-AF65-F5344CB8AC3E}">
        <p14:creationId xmlns:p14="http://schemas.microsoft.com/office/powerpoint/2010/main" val="63602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r>
              <a:rPr lang="en-GB" dirty="0"/>
              <a:t>Established as National Park in 1919</a:t>
            </a:r>
          </a:p>
          <a:p>
            <a:r>
              <a:rPr lang="en-GB" dirty="0"/>
              <a:t>Over 1.2 million acres</a:t>
            </a:r>
            <a:endParaRPr lang="en-US" dirty="0"/>
          </a:p>
          <a:p>
            <a:r>
              <a:rPr lang="en-US" dirty="0"/>
              <a:t>Northern Arizona</a:t>
            </a:r>
          </a:p>
          <a:p>
            <a:r>
              <a:rPr lang="en-US" dirty="0"/>
              <a:t>Includes over 1.1 million acres of proposed Wilderness</a:t>
            </a:r>
          </a:p>
          <a:p>
            <a:r>
              <a:rPr lang="en-US" dirty="0"/>
              <a:t>First recorded air tour occurred prior to park designation</a:t>
            </a:r>
          </a:p>
          <a:p>
            <a:r>
              <a:rPr lang="en-GB" dirty="0"/>
              <a:t>Complex relationship between FAA and NPS</a:t>
            </a:r>
          </a:p>
          <a:p>
            <a:endParaRPr lang="en-GB" dirty="0"/>
          </a:p>
          <a:p>
            <a:endParaRPr lang="en-GB" dirty="0"/>
          </a:p>
          <a:p>
            <a:endParaRPr lang="en-GB" dirty="0"/>
          </a:p>
        </p:txBody>
      </p:sp>
      <p:sp>
        <p:nvSpPr>
          <p:cNvPr id="3" name="Title 2"/>
          <p:cNvSpPr>
            <a:spLocks noGrp="1"/>
          </p:cNvSpPr>
          <p:nvPr>
            <p:ph type="title"/>
          </p:nvPr>
        </p:nvSpPr>
        <p:spPr/>
        <p:txBody>
          <a:bodyPr/>
          <a:lstStyle/>
          <a:p>
            <a:r>
              <a:rPr lang="en-GB"/>
              <a:t>Grand Canyon </a:t>
            </a:r>
            <a:r>
              <a:rPr lang="en-GB" dirty="0"/>
              <a:t>National Park</a:t>
            </a:r>
          </a:p>
        </p:txBody>
      </p:sp>
    </p:spTree>
    <p:extLst>
      <p:ext uri="{BB962C8B-B14F-4D97-AF65-F5344CB8AC3E}">
        <p14:creationId xmlns:p14="http://schemas.microsoft.com/office/powerpoint/2010/main" val="387559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30815" y="0"/>
            <a:ext cx="4262594" cy="5746535"/>
          </a:xfrm>
          <a:prstGeom prst="rect">
            <a:avLst/>
          </a:prstGeom>
        </p:spPr>
      </p:pic>
    </p:spTree>
    <p:extLst>
      <p:ext uri="{BB962C8B-B14F-4D97-AF65-F5344CB8AC3E}">
        <p14:creationId xmlns:p14="http://schemas.microsoft.com/office/powerpoint/2010/main" val="329571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016" y="-18288"/>
            <a:ext cx="8869680" cy="5787466"/>
          </a:xfrm>
          <a:prstGeom prst="rect">
            <a:avLst/>
          </a:prstGeom>
        </p:spPr>
      </p:pic>
    </p:spTree>
    <p:extLst>
      <p:ext uri="{BB962C8B-B14F-4D97-AF65-F5344CB8AC3E}">
        <p14:creationId xmlns:p14="http://schemas.microsoft.com/office/powerpoint/2010/main" val="421987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60170"/>
            <a:ext cx="9144000" cy="2894076"/>
          </a:xfrm>
          <a:prstGeom prst="rect">
            <a:avLst/>
          </a:prstGeom>
        </p:spPr>
      </p:pic>
    </p:spTree>
    <p:extLst>
      <p:ext uri="{BB962C8B-B14F-4D97-AF65-F5344CB8AC3E}">
        <p14:creationId xmlns:p14="http://schemas.microsoft.com/office/powerpoint/2010/main" val="24280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592" y="0"/>
            <a:ext cx="8833104" cy="5753141"/>
          </a:xfrm>
          <a:prstGeom prst="rect">
            <a:avLst/>
          </a:prstGeom>
        </p:spPr>
      </p:pic>
    </p:spTree>
    <p:extLst>
      <p:ext uri="{BB962C8B-B14F-4D97-AF65-F5344CB8AC3E}">
        <p14:creationId xmlns:p14="http://schemas.microsoft.com/office/powerpoint/2010/main" val="232348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1085088"/>
            <a:ext cx="5486400" cy="3736848"/>
          </a:xfrm>
          <a:prstGeom prst="rect">
            <a:avLst/>
          </a:prstGeom>
        </p:spPr>
      </p:pic>
    </p:spTree>
    <p:extLst>
      <p:ext uri="{BB962C8B-B14F-4D97-AF65-F5344CB8AC3E}">
        <p14:creationId xmlns:p14="http://schemas.microsoft.com/office/powerpoint/2010/main" val="407891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4016" y="0"/>
            <a:ext cx="4315968" cy="5754624"/>
          </a:xfrm>
          <a:prstGeom prst="rect">
            <a:avLst/>
          </a:prstGeom>
        </p:spPr>
      </p:pic>
    </p:spTree>
    <p:extLst>
      <p:ext uri="{BB962C8B-B14F-4D97-AF65-F5344CB8AC3E}">
        <p14:creationId xmlns:p14="http://schemas.microsoft.com/office/powerpoint/2010/main" val="234706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281" y="44826"/>
            <a:ext cx="8505262" cy="5670174"/>
          </a:xfrm>
          <a:prstGeom prst="rect">
            <a:avLst/>
          </a:prstGeom>
        </p:spPr>
      </p:pic>
    </p:spTree>
    <p:extLst>
      <p:ext uri="{BB962C8B-B14F-4D97-AF65-F5344CB8AC3E}">
        <p14:creationId xmlns:p14="http://schemas.microsoft.com/office/powerpoint/2010/main" val="24922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d8dd7c1c-4333-446f-aac1-2085e198f311" ContentTypeId="0x010100B73AEB2BC9FE5343B1F3C335A1578D9438" PreviousValue="false"/>
</file>

<file path=customXml/item4.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Props1.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2.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3.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4.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1CCA640-930D-40CB-90E6-83585633B98F}">
  <ds:schemaRefs>
    <ds:schemaRef ds:uri="http://schemas.openxmlformats.org/package/2006/metadata/core-properties"/>
    <ds:schemaRef ds:uri="0b29e85d-e4df-4a6d-ba7c-01bf11944fc3"/>
    <ds:schemaRef ds:uri="http://schemas.microsoft.com/office/infopath/2007/PartnerControl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d07fce95-64a3-45e0-8e78-c550b935440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1488</TotalTime>
  <Words>347</Words>
  <Application>Microsoft Office PowerPoint</Application>
  <PresentationFormat>On-screen Show (4:3)</PresentationFormat>
  <Paragraphs>45</Paragraphs>
  <Slides>16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The Buzz from Above at Grand Canyon</vt:lpstr>
      <vt:lpstr>Grand Canyon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Grand Canyon National Park</vt:lpstr>
      <vt:lpstr>Problems</vt:lpstr>
      <vt:lpstr>Strategies and Practices</vt:lpstr>
      <vt:lpstr>Rationing/Allocation</vt:lpstr>
      <vt:lpstr>Rules/Regulations and Zoning</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117</cp:revision>
  <dcterms:created xsi:type="dcterms:W3CDTF">2014-12-08T12:01:41Z</dcterms:created>
  <dcterms:modified xsi:type="dcterms:W3CDTF">2019-07-30T14:33:50Z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