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sldIdLst>
    <p:sldId id="263" r:id="rId7"/>
    <p:sldId id="266" r:id="rId8"/>
    <p:sldId id="286" r:id="rId9"/>
    <p:sldId id="287" r:id="rId10"/>
    <p:sldId id="272" r:id="rId11"/>
    <p:sldId id="276" r:id="rId12"/>
    <p:sldId id="277" r:id="rId13"/>
    <p:sldId id="280" r:id="rId14"/>
    <p:sldId id="288" r:id="rId15"/>
    <p:sldId id="297" r:id="rId16"/>
    <p:sldId id="298" r:id="rId17"/>
    <p:sldId id="289" r:id="rId18"/>
    <p:sldId id="290" r:id="rId19"/>
    <p:sldId id="291" r:id="rId20"/>
    <p:sldId id="295" r:id="rId21"/>
    <p:sldId id="293" r:id="rId22"/>
    <p:sldId id="299" r:id="rId23"/>
    <p:sldId id="300" r:id="rId24"/>
    <p:sldId id="301" r:id="rId25"/>
    <p:sldId id="302"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varScale="1">
        <p:scale>
          <a:sx n="72" d="100"/>
          <a:sy n="72" d="100"/>
        </p:scale>
        <p:origin x="948" y="7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7</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8GrXNA6XE" TargetMode="External"/><Relationship Id="rId2" Type="http://schemas.openxmlformats.org/officeDocument/2006/relationships/hyperlink" Target="http://www.youtube.com/watch?v=lEpjUqU_GbQ" TargetMode="External"/><Relationship Id="rId1" Type="http://schemas.openxmlformats.org/officeDocument/2006/relationships/slideLayout" Target="../slideLayouts/slideLayout9.xml"/><Relationship Id="rId4" Type="http://schemas.openxmlformats.org/officeDocument/2006/relationships/hyperlink" Target="http://www.taiwannews.com.tw/etn/news_content.php?id=182817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www.nps.gov/grca/index.htm" TargetMode="External"/><Relationship Id="rId4" Type="http://schemas.openxmlformats.org/officeDocument/2006/relationships/hyperlink" Target="http://www.nps.gov/yose/index.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Mountain with Handrails at Yosemite</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170877"/>
            <a:ext cx="9067800" cy="46909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10–12 demanding hours</a:t>
            </a:r>
          </a:p>
          <a:p>
            <a:r>
              <a:rPr lang="en-US" dirty="0"/>
              <a:t>Route polished by hiking boots</a:t>
            </a:r>
          </a:p>
          <a:p>
            <a:r>
              <a:rPr lang="en-US" dirty="0"/>
              <a:t>Altitude sickness</a:t>
            </a:r>
          </a:p>
          <a:p>
            <a:r>
              <a:rPr lang="en-US" dirty="0"/>
              <a:t>Vertigo</a:t>
            </a:r>
          </a:p>
          <a:p>
            <a:r>
              <a:rPr lang="en-US" dirty="0"/>
              <a:t>“Everything in my body was shaking. I felt like I was going to vomit.”</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372126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360449"/>
            <a:ext cx="9067800" cy="45013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Inadequate preparation</a:t>
            </a:r>
          </a:p>
          <a:p>
            <a:r>
              <a:rPr lang="en-US" dirty="0"/>
              <a:t>Increasing number of accidents requiring SAR</a:t>
            </a:r>
          </a:p>
          <a:p>
            <a:r>
              <a:rPr lang="en-US" dirty="0"/>
              <a:t>Deaths in 1985, 2007, and 2009</a:t>
            </a:r>
          </a:p>
          <a:p>
            <a:r>
              <a:rPr lang="en-US" dirty="0"/>
              <a:t>Half Dome is in designated wilderness</a:t>
            </a:r>
          </a:p>
          <a:p>
            <a:r>
              <a:rPr lang="en-US" dirty="0"/>
              <a:t>Mandatory permit system instituted in 2010</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409289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Impacts to experiences: Crowding </a:t>
            </a:r>
          </a:p>
          <a:p>
            <a:endParaRPr lang="en-US" dirty="0"/>
          </a:p>
          <a:p>
            <a:r>
              <a:rPr lang="en-US" dirty="0"/>
              <a:t>Impacts to facilities</a:t>
            </a:r>
            <a:r>
              <a:rPr lang="en-US" altLang="zh-CN" dirty="0"/>
              <a:t>/service: </a:t>
            </a:r>
            <a:r>
              <a:rPr lang="en-US" dirty="0"/>
              <a:t>Impacts to trails; impacts to attractions</a:t>
            </a:r>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676348" cy="4313237"/>
          </a:xfrm>
        </p:spPr>
        <p:txBody>
          <a:bodyPr/>
          <a:lstStyle/>
          <a:p>
            <a:r>
              <a:rPr lang="en-US" dirty="0"/>
              <a:t>Management Strategies: Limit use</a:t>
            </a:r>
          </a:p>
          <a:p>
            <a:endParaRPr lang="en-US" dirty="0"/>
          </a:p>
          <a:p>
            <a:r>
              <a:rPr lang="en-US" dirty="0"/>
              <a:t>Management Practices: Rationing/allocation; rules and regulations; law enforcement</a:t>
            </a:r>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Rationing/Allocation</a:t>
            </a:r>
          </a:p>
        </p:txBody>
      </p:sp>
      <p:sp>
        <p:nvSpPr>
          <p:cNvPr id="5" name="Content Placeholder 4"/>
          <p:cNvSpPr>
            <a:spLocks noGrp="1"/>
          </p:cNvSpPr>
          <p:nvPr>
            <p:ph sz="quarter" idx="13"/>
          </p:nvPr>
        </p:nvSpPr>
        <p:spPr/>
        <p:txBody>
          <a:bodyPr>
            <a:normAutofit/>
          </a:bodyPr>
          <a:lstStyle/>
          <a:p>
            <a:pPr marL="457200" lvl="1" indent="0">
              <a:buNone/>
            </a:pPr>
            <a:r>
              <a:rPr lang="en-US" dirty="0"/>
              <a:t>A maximum of 300 hikers are allowed (about 225 day hikers and 75 backpackers) each day</a:t>
            </a:r>
          </a:p>
          <a:p>
            <a:pPr marL="457200" lvl="1" indent="0">
              <a:buNone/>
            </a:pPr>
            <a:r>
              <a:rPr lang="en-US" dirty="0"/>
              <a:t>Preseason lottery for hiking permits in March (225 permits/day)</a:t>
            </a:r>
          </a:p>
          <a:p>
            <a:pPr marL="457200" lvl="1" indent="0">
              <a:buNone/>
            </a:pPr>
            <a:r>
              <a:rPr lang="en-US" dirty="0"/>
              <a:t>Daily Lottery (50 permits/day)</a:t>
            </a:r>
          </a:p>
          <a:p>
            <a:pPr marL="457200" lvl="1" indent="0">
              <a:buNone/>
            </a:pPr>
            <a:r>
              <a:rPr lang="en-US" dirty="0"/>
              <a:t>Cost for permits is $8.00 (plus $4.50 per group processing fee)</a:t>
            </a:r>
          </a:p>
          <a:p>
            <a:endParaRPr lang="en-US" dirty="0"/>
          </a:p>
          <a:p>
            <a:endParaRPr lang="en-US" dirty="0"/>
          </a:p>
        </p:txBody>
      </p:sp>
    </p:spTree>
    <p:extLst>
      <p:ext uri="{BB962C8B-B14F-4D97-AF65-F5344CB8AC3E}">
        <p14:creationId xmlns:p14="http://schemas.microsoft.com/office/powerpoint/2010/main" val="161493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Rules and Regulations</a:t>
            </a:r>
          </a:p>
        </p:txBody>
      </p:sp>
      <p:sp>
        <p:nvSpPr>
          <p:cNvPr id="5" name="Content Placeholder 4"/>
          <p:cNvSpPr>
            <a:spLocks noGrp="1"/>
          </p:cNvSpPr>
          <p:nvPr>
            <p:ph sz="quarter" idx="13"/>
          </p:nvPr>
        </p:nvSpPr>
        <p:spPr/>
        <p:txBody>
          <a:bodyPr>
            <a:normAutofit/>
          </a:bodyPr>
          <a:lstStyle/>
          <a:p>
            <a:r>
              <a:rPr lang="en-GB" dirty="0"/>
              <a:t>Mandatory permit system instituted in 2010</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3299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1" indent="0">
              <a:buNone/>
            </a:pPr>
            <a:r>
              <a:rPr lang="en-US" dirty="0"/>
              <a:t>Permit must be presented to a park ranger at the cables</a:t>
            </a:r>
          </a:p>
          <a:p>
            <a:pPr marL="457200" lvl="1" indent="0">
              <a:buNone/>
            </a:pPr>
            <a:r>
              <a:rPr lang="en-US" dirty="0"/>
              <a:t>Fine may be applied if hikers do not have permits at the cables</a:t>
            </a:r>
            <a:endParaRPr lang="en-GB" dirty="0"/>
          </a:p>
        </p:txBody>
      </p:sp>
      <p:sp>
        <p:nvSpPr>
          <p:cNvPr id="3" name="Title 2"/>
          <p:cNvSpPr>
            <a:spLocks noGrp="1"/>
          </p:cNvSpPr>
          <p:nvPr>
            <p:ph type="title"/>
          </p:nvPr>
        </p:nvSpPr>
        <p:spPr/>
        <p:txBody>
          <a:bodyPr/>
          <a:lstStyle/>
          <a:p>
            <a:r>
              <a:rPr lang="en-GB" dirty="0"/>
              <a:t>Law Enforcement</a:t>
            </a:r>
          </a:p>
        </p:txBody>
      </p:sp>
    </p:spTree>
    <p:extLst>
      <p:ext uri="{BB962C8B-B14F-4D97-AF65-F5344CB8AC3E}">
        <p14:creationId xmlns:p14="http://schemas.microsoft.com/office/powerpoint/2010/main" val="319385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360449"/>
            <a:ext cx="9067800" cy="45013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Permits on Craigslist for as much as $100</a:t>
            </a:r>
          </a:p>
          <a:p>
            <a:r>
              <a:rPr lang="en-US" dirty="0"/>
              <a:t>Research on crowding</a:t>
            </a:r>
          </a:p>
          <a:p>
            <a:r>
              <a:rPr lang="en-US" dirty="0"/>
              <a:t>When more than 30 people on the cables, some visitors move outside the cables</a:t>
            </a:r>
          </a:p>
          <a:p>
            <a:r>
              <a:rPr lang="en-US" dirty="0"/>
              <a:t>Computer simulation model</a:t>
            </a:r>
          </a:p>
          <a:p>
            <a:r>
              <a:rPr lang="en-US" dirty="0"/>
              <a:t>This Page Intentionally Left Blank</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34110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lf dome cabl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4017" y="0"/>
            <a:ext cx="3692983" cy="5531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8874" y="5532864"/>
            <a:ext cx="1818126" cy="246221"/>
          </a:xfrm>
          <a:prstGeom prst="rect">
            <a:avLst/>
          </a:prstGeom>
          <a:noFill/>
        </p:spPr>
        <p:txBody>
          <a:bodyPr wrap="none" rtlCol="0">
            <a:spAutoFit/>
          </a:bodyPr>
          <a:lstStyle/>
          <a:p>
            <a:r>
              <a:rPr lang="en-US" sz="1000" dirty="0"/>
              <a:t>Photo Credit: </a:t>
            </a:r>
            <a:r>
              <a:rPr lang="en-US" sz="1000" dirty="0" err="1"/>
              <a:t>Bonzo</a:t>
            </a:r>
            <a:r>
              <a:rPr lang="en-US" sz="1000" dirty="0"/>
              <a:t> </a:t>
            </a:r>
            <a:r>
              <a:rPr lang="en-US" sz="1000" dirty="0" err="1"/>
              <a:t>McGrue</a:t>
            </a:r>
            <a:endParaRPr lang="en-US" sz="1000" dirty="0"/>
          </a:p>
        </p:txBody>
      </p:sp>
    </p:spTree>
    <p:extLst>
      <p:ext uri="{BB962C8B-B14F-4D97-AF65-F5344CB8AC3E}">
        <p14:creationId xmlns:p14="http://schemas.microsoft.com/office/powerpoint/2010/main" val="71954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lf dome cab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883" y="0"/>
            <a:ext cx="8077200" cy="5389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9405" y="5486400"/>
            <a:ext cx="1729961" cy="246221"/>
          </a:xfrm>
          <a:prstGeom prst="rect">
            <a:avLst/>
          </a:prstGeom>
          <a:noFill/>
        </p:spPr>
        <p:txBody>
          <a:bodyPr wrap="none" rtlCol="0">
            <a:spAutoFit/>
          </a:bodyPr>
          <a:lstStyle/>
          <a:p>
            <a:r>
              <a:rPr lang="en-US" sz="1000" dirty="0"/>
              <a:t>Photo Credit: Alex </a:t>
            </a:r>
            <a:r>
              <a:rPr lang="en-US" sz="1000" dirty="0" err="1"/>
              <a:t>Proimos</a:t>
            </a:r>
            <a:endParaRPr lang="en-US" sz="1000" dirty="0"/>
          </a:p>
        </p:txBody>
      </p:sp>
    </p:spTree>
    <p:extLst>
      <p:ext uri="{BB962C8B-B14F-4D97-AF65-F5344CB8AC3E}">
        <p14:creationId xmlns:p14="http://schemas.microsoft.com/office/powerpoint/2010/main" val="323034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US" dirty="0"/>
              <a:t>Yosemite National Park</a:t>
            </a:r>
          </a:p>
          <a:p>
            <a:r>
              <a:rPr lang="en-US" dirty="0"/>
              <a:t>1890</a:t>
            </a:r>
          </a:p>
          <a:p>
            <a:r>
              <a:rPr lang="en-US" dirty="0"/>
              <a:t>A “crown jewel” park</a:t>
            </a:r>
          </a:p>
          <a:p>
            <a:r>
              <a:rPr lang="en-US" dirty="0"/>
              <a:t>John Muir</a:t>
            </a:r>
          </a:p>
          <a:p>
            <a:r>
              <a:rPr lang="en-US" dirty="0"/>
              <a:t>1,200 square miles</a:t>
            </a:r>
          </a:p>
          <a:p>
            <a:r>
              <a:rPr lang="en-US" dirty="0"/>
              <a:t>Sierra Nevada Mountains</a:t>
            </a:r>
          </a:p>
          <a:p>
            <a:r>
              <a:rPr lang="en-US" dirty="0"/>
              <a:t>Half Dome is legendary in the climbing community</a:t>
            </a:r>
          </a:p>
          <a:p>
            <a:r>
              <a:rPr lang="en-US" dirty="0"/>
              <a:t>First technical ascent of the vertical north face was in 1957 via a route pioneered by Royal Robbins and others</a:t>
            </a:r>
          </a:p>
          <a:p>
            <a:endParaRPr lang="en-GB" dirty="0"/>
          </a:p>
          <a:p>
            <a:endParaRPr lang="en-GB" dirty="0"/>
          </a:p>
        </p:txBody>
      </p:sp>
      <p:sp>
        <p:nvSpPr>
          <p:cNvPr id="3" name="Title 2"/>
          <p:cNvSpPr>
            <a:spLocks noGrp="1"/>
          </p:cNvSpPr>
          <p:nvPr>
            <p:ph type="title"/>
          </p:nvPr>
        </p:nvSpPr>
        <p:spPr/>
        <p:txBody>
          <a:bodyPr/>
          <a:lstStyle/>
          <a:p>
            <a:r>
              <a:rPr lang="en-GB" dirty="0"/>
              <a:t>A Mountain with Handrails at Yosemite</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1694" y="1125423"/>
            <a:ext cx="8254092" cy="3275127"/>
          </a:xfrm>
        </p:spPr>
        <p:txBody>
          <a:bodyPr/>
          <a:lstStyle/>
          <a:p>
            <a:pPr>
              <a:lnSpc>
                <a:spcPct val="150000"/>
              </a:lnSpc>
            </a:pPr>
            <a:r>
              <a:rPr lang="en-US" dirty="0">
                <a:hlinkClick r:id="rId2"/>
              </a:rPr>
              <a:t>Half Dome: Know Before You Go</a:t>
            </a:r>
            <a:r>
              <a:rPr lang="en-US" dirty="0"/>
              <a:t> (6:04)</a:t>
            </a:r>
            <a:endParaRPr lang="en-US" dirty="0">
              <a:hlinkClick r:id="rId3"/>
            </a:endParaRPr>
          </a:p>
          <a:p>
            <a:pPr>
              <a:lnSpc>
                <a:spcPct val="150000"/>
              </a:lnSpc>
            </a:pPr>
            <a:r>
              <a:rPr lang="en-US" dirty="0">
                <a:hlinkClick r:id="rId3"/>
              </a:rPr>
              <a:t>Hike up Half Dome</a:t>
            </a:r>
            <a:r>
              <a:rPr lang="en-US" dirty="0"/>
              <a:t> (6:43)</a:t>
            </a:r>
          </a:p>
          <a:p>
            <a:pPr>
              <a:lnSpc>
                <a:spcPct val="150000"/>
              </a:lnSpc>
              <a:spcBef>
                <a:spcPts val="1200"/>
              </a:spcBef>
            </a:pPr>
            <a:r>
              <a:rPr lang="en-US" dirty="0">
                <a:hlinkClick r:id="rId4"/>
              </a:rPr>
              <a:t>Yosemite plan means fewer hikers on Half Dome</a:t>
            </a:r>
            <a:r>
              <a:rPr lang="en-US" dirty="0"/>
              <a:t> (Associated Press)</a:t>
            </a:r>
          </a:p>
        </p:txBody>
      </p:sp>
      <p:sp>
        <p:nvSpPr>
          <p:cNvPr id="3" name="Title 2"/>
          <p:cNvSpPr>
            <a:spLocks noGrp="1"/>
          </p:cNvSpPr>
          <p:nvPr>
            <p:ph type="title"/>
          </p:nvPr>
        </p:nvSpPr>
        <p:spPr/>
        <p:txBody>
          <a:bodyPr/>
          <a:lstStyle/>
          <a:p>
            <a:r>
              <a:rPr lang="en-US" dirty="0"/>
              <a:t>A Mountain with Handrails at Yosemite</a:t>
            </a:r>
          </a:p>
        </p:txBody>
      </p:sp>
      <p:sp>
        <p:nvSpPr>
          <p:cNvPr id="4" name="Rectangle 3"/>
          <p:cNvSpPr/>
          <p:nvPr/>
        </p:nvSpPr>
        <p:spPr>
          <a:xfrm>
            <a:off x="481694" y="1757240"/>
            <a:ext cx="5053693" cy="369332"/>
          </a:xfrm>
          <a:prstGeom prst="rect">
            <a:avLst/>
          </a:prstGeom>
        </p:spPr>
        <p:txBody>
          <a:bodyPr wrap="square">
            <a:spAutoFit/>
          </a:bodyPr>
          <a:lstStyle/>
          <a:p>
            <a:r>
              <a:rPr lang="en-US" dirty="0"/>
              <a:t>http://www.youtube.com/watch?v=lEpjUqU_GbQ</a:t>
            </a:r>
          </a:p>
        </p:txBody>
      </p:sp>
      <p:sp>
        <p:nvSpPr>
          <p:cNvPr id="5" name="Rectangle 4"/>
          <p:cNvSpPr/>
          <p:nvPr/>
        </p:nvSpPr>
        <p:spPr>
          <a:xfrm>
            <a:off x="481694" y="2623002"/>
            <a:ext cx="4874079" cy="369332"/>
          </a:xfrm>
          <a:prstGeom prst="rect">
            <a:avLst/>
          </a:prstGeom>
        </p:spPr>
        <p:txBody>
          <a:bodyPr wrap="square">
            <a:spAutoFit/>
          </a:bodyPr>
          <a:lstStyle/>
          <a:p>
            <a:r>
              <a:rPr lang="en-US" dirty="0"/>
              <a:t>http://www.youtube.com/watch?v=-T8GrXNA6XE</a:t>
            </a:r>
          </a:p>
        </p:txBody>
      </p:sp>
      <p:sp>
        <p:nvSpPr>
          <p:cNvPr id="6" name="Rectangle 5"/>
          <p:cNvSpPr/>
          <p:nvPr/>
        </p:nvSpPr>
        <p:spPr>
          <a:xfrm>
            <a:off x="481694" y="4215884"/>
            <a:ext cx="6694714" cy="369332"/>
          </a:xfrm>
          <a:prstGeom prst="rect">
            <a:avLst/>
          </a:prstGeom>
        </p:spPr>
        <p:txBody>
          <a:bodyPr wrap="square">
            <a:spAutoFit/>
          </a:bodyPr>
          <a:lstStyle/>
          <a:p>
            <a:r>
              <a:rPr lang="en-US" dirty="0"/>
              <a:t>http://www.taiwannews.com.tw/etn/news_content.php?id=1828170</a:t>
            </a:r>
          </a:p>
        </p:txBody>
      </p:sp>
    </p:spTree>
    <p:extLst>
      <p:ext uri="{BB962C8B-B14F-4D97-AF65-F5344CB8AC3E}">
        <p14:creationId xmlns:p14="http://schemas.microsoft.com/office/powerpoint/2010/main" val="49789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5563" y="299"/>
            <a:ext cx="3704875" cy="577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49298" y="0"/>
            <a:ext cx="6385668" cy="5742878"/>
            <a:chOff x="1270563" y="685800"/>
            <a:chExt cx="6464403" cy="5867400"/>
          </a:xfrm>
        </p:grpSpPr>
        <p:pic>
          <p:nvPicPr>
            <p:cNvPr id="7" name="Picture 2" descr="https://upload.wikimedia.org/wikipedia/commons/thumb/f/f7/Karte_Yosemite-Nationalpark.jpg/800px-Karte_Yosemite-Nationalpark.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70563" y="685800"/>
              <a:ext cx="6464403" cy="58674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rot="20700000">
              <a:off x="4408967" y="5029200"/>
              <a:ext cx="228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71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Image result for El Capitan mead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902" y="0"/>
            <a:ext cx="8391297" cy="5585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93021" y="5585618"/>
            <a:ext cx="1646178" cy="246221"/>
          </a:xfrm>
          <a:prstGeom prst="rect">
            <a:avLst/>
          </a:prstGeom>
          <a:noFill/>
        </p:spPr>
        <p:txBody>
          <a:bodyPr wrap="square" rtlCol="0">
            <a:spAutoFit/>
          </a:bodyPr>
          <a:lstStyle/>
          <a:p>
            <a:r>
              <a:rPr lang="en-US" sz="1000" dirty="0"/>
              <a:t>Photo Credit: Rainer Marks</a:t>
            </a:r>
          </a:p>
        </p:txBody>
      </p:sp>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https://upload.wikimedia.org/wikipedia/commons/b/b9/Yosemite_Valley_Tunnel_Vie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208" y="-2867"/>
            <a:ext cx="8949515" cy="5406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9322" y="5488257"/>
            <a:ext cx="1640193" cy="246221"/>
          </a:xfrm>
          <a:prstGeom prst="rect">
            <a:avLst/>
          </a:prstGeom>
          <a:noFill/>
        </p:spPr>
        <p:txBody>
          <a:bodyPr wrap="none" rtlCol="0">
            <a:spAutoFit/>
          </a:bodyPr>
          <a:lstStyle/>
          <a:p>
            <a:r>
              <a:rPr lang="en-US" sz="1000" dirty="0"/>
              <a:t>Photo Credit: John </a:t>
            </a:r>
            <a:r>
              <a:rPr lang="en-US" sz="1000" dirty="0" err="1"/>
              <a:t>Viirok</a:t>
            </a:r>
            <a:endParaRPr lang="en-US" sz="1000" dirty="0"/>
          </a:p>
        </p:txBody>
      </p:sp>
    </p:spTree>
    <p:extLst>
      <p:ext uri="{BB962C8B-B14F-4D97-AF65-F5344CB8AC3E}">
        <p14:creationId xmlns:p14="http://schemas.microsoft.com/office/powerpoint/2010/main" val="57048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Image result for half dome from glacier 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110" y="0"/>
            <a:ext cx="7686907" cy="576297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5250" y="1070913"/>
            <a:ext cx="3151550" cy="4103866"/>
          </a:xfrm>
          <a:prstGeom prst="rect">
            <a:avLst/>
          </a:prstGeom>
        </p:spPr>
      </p:pic>
      <p:sp>
        <p:nvSpPr>
          <p:cNvPr id="7" name="Title 3"/>
          <p:cNvSpPr>
            <a:spLocks noGrp="1"/>
          </p:cNvSpPr>
          <p:nvPr>
            <p:ph type="title"/>
          </p:nvPr>
        </p:nvSpPr>
        <p:spPr>
          <a:xfrm>
            <a:off x="152400" y="370784"/>
            <a:ext cx="8839200" cy="592606"/>
          </a:xfrm>
        </p:spPr>
        <p:txBody>
          <a:bodyPr>
            <a:normAutofit/>
          </a:bodyPr>
          <a:lstStyle/>
          <a:p>
            <a:pPr algn="ctr"/>
            <a:r>
              <a:rPr lang="en-US" dirty="0">
                <a:hlinkClick r:id="rId4"/>
              </a:rPr>
              <a:t>Yosemite National Park</a:t>
            </a:r>
            <a:endParaRPr lang="en-US" dirty="0">
              <a:hlinkClick r:id="rId5"/>
            </a:endParaRPr>
          </a:p>
        </p:txBody>
      </p:sp>
      <p:sp>
        <p:nvSpPr>
          <p:cNvPr id="2" name="Rectangle 1"/>
          <p:cNvSpPr/>
          <p:nvPr/>
        </p:nvSpPr>
        <p:spPr>
          <a:xfrm>
            <a:off x="2751776" y="5174779"/>
            <a:ext cx="3638497" cy="369332"/>
          </a:xfrm>
          <a:prstGeom prst="rect">
            <a:avLst/>
          </a:prstGeom>
        </p:spPr>
        <p:txBody>
          <a:bodyPr wrap="none">
            <a:spAutoFit/>
          </a:bodyPr>
          <a:lstStyle/>
          <a:p>
            <a:r>
              <a:rPr lang="en-US" dirty="0"/>
              <a:t>http://www.nps.gov/yose/index.htm</a:t>
            </a:r>
          </a:p>
        </p:txBody>
      </p:sp>
    </p:spTree>
    <p:extLst>
      <p:ext uri="{BB962C8B-B14F-4D97-AF65-F5344CB8AC3E}">
        <p14:creationId xmlns:p14="http://schemas.microsoft.com/office/powerpoint/2010/main" val="2492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756429"/>
            <a:ext cx="9067800" cy="510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Nearly 50 climbing routes today</a:t>
            </a:r>
          </a:p>
          <a:p>
            <a:r>
              <a:rPr lang="en-US" dirty="0"/>
              <a:t>John Muir Trail to Half Dome Trail</a:t>
            </a:r>
          </a:p>
          <a:p>
            <a:r>
              <a:rPr lang="en-US" dirty="0"/>
              <a:t>“Cables route”</a:t>
            </a:r>
          </a:p>
          <a:p>
            <a:r>
              <a:rPr lang="en-US" dirty="0"/>
              <a:t>Cables were installed in 1919 to increase visitation</a:t>
            </a:r>
          </a:p>
          <a:p>
            <a:r>
              <a:rPr lang="en-US" dirty="0"/>
              <a:t>400 vertical feet, 100% grade, 9,000 feet above sea level, exposed on all sides</a:t>
            </a:r>
          </a:p>
          <a:p>
            <a:r>
              <a:rPr lang="en-US" dirty="0"/>
              <a:t>“Half Dome is the ultimate Yosemite day hike – the one you can’t die without doing, and the one you’re most likely to die while doing.”</a:t>
            </a:r>
          </a:p>
          <a:p>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406880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BI.potx" id="{87B8C1C9-66F8-4BD5-AF67-7A9B07C0239F}" vid="{6FC34D9E-74DB-4516-929A-0551750D0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8dd7c1c-4333-446f-aac1-2085e198f311" ContentTypeId="0x010100B73AEB2BC9FE5343B1F3C335A1578D9438" PreviousValue="false"/>
</file>

<file path=customXml/itemProps1.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61CCA640-930D-40CB-90E6-83585633B98F}">
  <ds:schemaRefs>
    <ds:schemaRef ds:uri="d07fce95-64a3-45e0-8e78-c550b935440d"/>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purl.org/dc/elements/1.1/"/>
    <ds:schemaRef ds:uri="0b29e85d-e4df-4a6d-ba7c-01bf11944fc3"/>
    <ds:schemaRef ds:uri="http://www.w3.org/XML/1998/namespace"/>
    <ds:schemaRef ds:uri="http://purl.org/dc/dcmitype/"/>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09D32EB-CBA0-48A3-A7FA-AC73987F3C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472</TotalTime>
  <Words>589</Words>
  <Application>Microsoft Office PowerPoint</Application>
  <PresentationFormat>On-screen Show (4:3)</PresentationFormat>
  <Paragraphs>85</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宋体</vt:lpstr>
      <vt:lpstr>Arial</vt:lpstr>
      <vt:lpstr>Calibri</vt:lpstr>
      <vt:lpstr>Office Theme</vt:lpstr>
      <vt:lpstr>A Mountain with Handrails at Yosemite</vt:lpstr>
      <vt:lpstr>A Mountain with Handrails at Yosemite</vt:lpstr>
      <vt:lpstr>PowerPoint Presentation</vt:lpstr>
      <vt:lpstr>PowerPoint Presentation</vt:lpstr>
      <vt:lpstr>PowerPoint Presentation</vt:lpstr>
      <vt:lpstr>PowerPoint Presentation</vt:lpstr>
      <vt:lpstr>PowerPoint Presentation</vt:lpstr>
      <vt:lpstr>Yosemite National Park</vt:lpstr>
      <vt:lpstr>PowerPoint Presentation</vt:lpstr>
      <vt:lpstr>PowerPoint Presentation</vt:lpstr>
      <vt:lpstr>PowerPoint Presentation</vt:lpstr>
      <vt:lpstr>Problems</vt:lpstr>
      <vt:lpstr>Strategies and Practices</vt:lpstr>
      <vt:lpstr>Rationing/Allocation</vt:lpstr>
      <vt:lpstr>Rules and Regulations</vt:lpstr>
      <vt:lpstr>Law Enforcement</vt:lpstr>
      <vt:lpstr>PowerPoint Presentation</vt:lpstr>
      <vt:lpstr>PowerPoint Presentation</vt:lpstr>
      <vt:lpstr>PowerPoint Presentation</vt:lpstr>
      <vt:lpstr>A Mountain with Handrails at Yosemite</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49</cp:revision>
  <dcterms:created xsi:type="dcterms:W3CDTF">2014-12-08T12:01:41Z</dcterms:created>
  <dcterms:modified xsi:type="dcterms:W3CDTF">2019-07-30T14:34:14Z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