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28"/>
  </p:notesMasterIdLst>
  <p:sldIdLst>
    <p:sldId id="263" r:id="rId7"/>
    <p:sldId id="266" r:id="rId8"/>
    <p:sldId id="286" r:id="rId9"/>
    <p:sldId id="310" r:id="rId10"/>
    <p:sldId id="331" r:id="rId11"/>
    <p:sldId id="330" r:id="rId12"/>
    <p:sldId id="329" r:id="rId13"/>
    <p:sldId id="332" r:id="rId14"/>
    <p:sldId id="284" r:id="rId15"/>
    <p:sldId id="288" r:id="rId16"/>
    <p:sldId id="315" r:id="rId17"/>
    <p:sldId id="323" r:id="rId18"/>
    <p:sldId id="325" r:id="rId19"/>
    <p:sldId id="290" r:id="rId20"/>
    <p:sldId id="294" r:id="rId21"/>
    <p:sldId id="309" r:id="rId22"/>
    <p:sldId id="334" r:id="rId23"/>
    <p:sldId id="335" r:id="rId24"/>
    <p:sldId id="336" r:id="rId25"/>
    <p:sldId id="296" r:id="rId26"/>
    <p:sldId id="27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750"/>
    <a:srgbClr val="ECEBE7"/>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52" autoAdjust="0"/>
    <p:restoredTop sz="94586" autoAdjust="0"/>
  </p:normalViewPr>
  <p:slideViewPr>
    <p:cSldViewPr snapToGrid="0" snapToObjects="1">
      <p:cViewPr varScale="1">
        <p:scale>
          <a:sx n="72" d="100"/>
          <a:sy n="72" d="100"/>
        </p:scale>
        <p:origin x="948" y="7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EA0CE-37A6-4C3C-A158-8D508D3276B4}"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BC256-5F45-4D98-94A5-0F94A4AC792D}" type="slidenum">
              <a:rPr lang="en-US" smtClean="0"/>
              <a:t>‹#›</a:t>
            </a:fld>
            <a:endParaRPr lang="en-US"/>
          </a:p>
        </p:txBody>
      </p:sp>
    </p:spTree>
    <p:extLst>
      <p:ext uri="{BB962C8B-B14F-4D97-AF65-F5344CB8AC3E}">
        <p14:creationId xmlns:p14="http://schemas.microsoft.com/office/powerpoint/2010/main" val="385919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maps</a:t>
            </a:r>
          </a:p>
        </p:txBody>
      </p:sp>
      <p:sp>
        <p:nvSpPr>
          <p:cNvPr id="4" name="Slide Number Placeholder 3"/>
          <p:cNvSpPr>
            <a:spLocks noGrp="1"/>
          </p:cNvSpPr>
          <p:nvPr>
            <p:ph type="sldNum" sz="quarter" idx="10"/>
          </p:nvPr>
        </p:nvSpPr>
        <p:spPr/>
        <p:txBody>
          <a:bodyPr/>
          <a:lstStyle/>
          <a:p>
            <a:fld id="{025BC256-5F45-4D98-94A5-0F94A4AC792D}" type="slidenum">
              <a:rPr lang="en-US" smtClean="0"/>
              <a:t>3</a:t>
            </a:fld>
            <a:endParaRPr lang="en-US"/>
          </a:p>
        </p:txBody>
      </p:sp>
    </p:spTree>
    <p:extLst>
      <p:ext uri="{BB962C8B-B14F-4D97-AF65-F5344CB8AC3E}">
        <p14:creationId xmlns:p14="http://schemas.microsoft.com/office/powerpoint/2010/main" val="311247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https://www.usgs.gov/media/images/invasive-spiny-water-flea</a:t>
            </a:r>
          </a:p>
        </p:txBody>
      </p:sp>
      <p:sp>
        <p:nvSpPr>
          <p:cNvPr id="4" name="Slide Number Placeholder 3"/>
          <p:cNvSpPr>
            <a:spLocks noGrp="1"/>
          </p:cNvSpPr>
          <p:nvPr>
            <p:ph type="sldNum" sz="quarter" idx="10"/>
          </p:nvPr>
        </p:nvSpPr>
        <p:spPr/>
        <p:txBody>
          <a:bodyPr/>
          <a:lstStyle/>
          <a:p>
            <a:fld id="{025BC256-5F45-4D98-94A5-0F94A4AC792D}" type="slidenum">
              <a:rPr lang="en-US" smtClean="0"/>
              <a:t>11</a:t>
            </a:fld>
            <a:endParaRPr lang="en-US"/>
          </a:p>
        </p:txBody>
      </p:sp>
    </p:spTree>
    <p:extLst>
      <p:ext uri="{BB962C8B-B14F-4D97-AF65-F5344CB8AC3E}">
        <p14:creationId xmlns:p14="http://schemas.microsoft.com/office/powerpoint/2010/main" val="1248198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http://www.seagrant.umn.edu/ais/images_rustycrayfish  (Jeff Gunderson)</a:t>
            </a:r>
          </a:p>
        </p:txBody>
      </p:sp>
      <p:sp>
        <p:nvSpPr>
          <p:cNvPr id="4" name="Slide Number Placeholder 3"/>
          <p:cNvSpPr>
            <a:spLocks noGrp="1"/>
          </p:cNvSpPr>
          <p:nvPr>
            <p:ph type="sldNum" sz="quarter" idx="10"/>
          </p:nvPr>
        </p:nvSpPr>
        <p:spPr/>
        <p:txBody>
          <a:bodyPr/>
          <a:lstStyle/>
          <a:p>
            <a:fld id="{025BC256-5F45-4D98-94A5-0F94A4AC792D}" type="slidenum">
              <a:rPr lang="en-US" smtClean="0"/>
              <a:t>12</a:t>
            </a:fld>
            <a:endParaRPr lang="en-US"/>
          </a:p>
        </p:txBody>
      </p:sp>
    </p:spTree>
    <p:extLst>
      <p:ext uri="{BB962C8B-B14F-4D97-AF65-F5344CB8AC3E}">
        <p14:creationId xmlns:p14="http://schemas.microsoft.com/office/powerpoint/2010/main" val="252775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userDrawn="1"/>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14" name="Content Placeholder 5"/>
          <p:cNvGraphicFramePr>
            <a:graphicFrameLocks/>
          </p:cNvGraphicFramePr>
          <p:nvPr userDrawn="1">
            <p:extLst>
              <p:ext uri="{D42A27DB-BD31-4B8C-83A1-F6EECF244321}">
                <p14:modId xmlns:p14="http://schemas.microsoft.com/office/powerpoint/2010/main" val="779560563"/>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val="20000"/>
                    </a:ext>
                  </a:extLst>
                </a:gridCol>
                <a:gridCol w="778933">
                  <a:extLst>
                    <a:ext uri="{9D8B030D-6E8A-4147-A177-3AD203B41FA5}">
                      <a16:colId xmlns:a16="http://schemas.microsoft.com/office/drawing/2014/main" val="20001"/>
                    </a:ext>
                  </a:extLst>
                </a:gridCol>
                <a:gridCol w="778933">
                  <a:extLst>
                    <a:ext uri="{9D8B030D-6E8A-4147-A177-3AD203B41FA5}">
                      <a16:colId xmlns:a16="http://schemas.microsoft.com/office/drawing/2014/main" val="20002"/>
                    </a:ext>
                  </a:extLst>
                </a:gridCol>
                <a:gridCol w="778933">
                  <a:extLst>
                    <a:ext uri="{9D8B030D-6E8A-4147-A177-3AD203B41FA5}">
                      <a16:colId xmlns:a16="http://schemas.microsoft.com/office/drawing/2014/main" val="20003"/>
                    </a:ext>
                  </a:extLst>
                </a:gridCol>
                <a:gridCol w="778933">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pic>
        <p:nvPicPr>
          <p:cNvPr id="15" name="Picture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768258"/>
          </a:xfrm>
          <a:prstGeom prst="rect">
            <a:avLst/>
          </a:prstGeom>
        </p:spPr>
      </p:pic>
      <p:sp>
        <p:nvSpPr>
          <p:cNvPr id="9" name="Rectangle 8"/>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GB" dirty="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MARKETING TOOLS</a:t>
            </a:r>
          </a:p>
        </p:txBody>
      </p:sp>
      <p:sp>
        <p:nvSpPr>
          <p:cNvPr id="15" name="Text Placeholder 14"/>
          <p:cNvSpPr>
            <a:spLocks noGrp="1"/>
          </p:cNvSpPr>
          <p:nvPr>
            <p:ph type="body" sz="quarter" idx="10" hasCustomPrompt="1"/>
          </p:nvPr>
        </p:nvSpPr>
        <p:spPr>
          <a:xfrm>
            <a:off x="1311263" y="1249680"/>
            <a:ext cx="7162800" cy="4312919"/>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Text here, block or bullets. text here, block or bullets. text here, block or bullets. text here, block or bullets. text here, block or bullets. text here, block or bullets. text here, block or bullets. </a:t>
            </a:r>
          </a:p>
          <a:p>
            <a:pPr lvl="0"/>
            <a:endParaRPr lang="en-GB" dirty="0"/>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userDrawn="1">
            <p:extLst>
              <p:ext uri="{D42A27DB-BD31-4B8C-83A1-F6EECF244321}">
                <p14:modId xmlns:p14="http://schemas.microsoft.com/office/powerpoint/2010/main" val="3475472070"/>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val="20000"/>
                    </a:ext>
                  </a:extLst>
                </a:gridCol>
                <a:gridCol w="1308314">
                  <a:extLst>
                    <a:ext uri="{9D8B030D-6E8A-4147-A177-3AD203B41FA5}">
                      <a16:colId xmlns:a16="http://schemas.microsoft.com/office/drawing/2014/main" val="20001"/>
                    </a:ext>
                  </a:extLst>
                </a:gridCol>
                <a:gridCol w="1308314">
                  <a:extLst>
                    <a:ext uri="{9D8B030D-6E8A-4147-A177-3AD203B41FA5}">
                      <a16:colId xmlns:a16="http://schemas.microsoft.com/office/drawing/2014/main" val="20002"/>
                    </a:ext>
                  </a:extLst>
                </a:gridCol>
                <a:gridCol w="1308314">
                  <a:extLst>
                    <a:ext uri="{9D8B030D-6E8A-4147-A177-3AD203B41FA5}">
                      <a16:colId xmlns:a16="http://schemas.microsoft.com/office/drawing/2014/main" val="20003"/>
                    </a:ext>
                  </a:extLst>
                </a:gridCol>
                <a:gridCol w="1308314">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10"/>
                  </a:ext>
                </a:extLst>
              </a:tr>
            </a:tbl>
          </a:graphicData>
        </a:graphic>
      </p:graphicFrame>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50107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40055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6" r:id="rId6"/>
    <p:sldLayoutId id="2147483662" r:id="rId7"/>
    <p:sldLayoutId id="2147483663" r:id="rId8"/>
    <p:sldLayoutId id="2147483664" r:id="rId9"/>
    <p:sldLayoutId id="2147483665" r:id="rId10"/>
    <p:sldLayoutId id="21474836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hyperlink" Target="https://www.nps.gov/media/video/view.htm?id=2912C03E-ADF8-1529-7D5DDACBAAF959B6"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nps.gov/voya/index.htm" TargetMode="External"/><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Don’t Pick Up Aquatic Hitchhikers in Voyageurs</a:t>
            </a:r>
            <a:r>
              <a:rPr lang="en-US" sz="4000" b="1" baseline="0" dirty="0"/>
              <a:t> </a:t>
            </a:r>
            <a:br>
              <a:rPr lang="en-US" sz="4000" b="1" dirty="0"/>
            </a:br>
            <a:endParaRPr lang="en-GB" sz="4000" dirty="0"/>
          </a:p>
        </p:txBody>
      </p:sp>
      <p:sp>
        <p:nvSpPr>
          <p:cNvPr id="3" name="Subtitle 2"/>
          <p:cNvSpPr>
            <a:spLocks noGrp="1"/>
          </p:cNvSpPr>
          <p:nvPr>
            <p:ph type="subTitle" idx="1"/>
          </p:nvPr>
        </p:nvSpPr>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307549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GB" dirty="0"/>
              <a:t>Numerous examples in Great Lakes region</a:t>
            </a:r>
          </a:p>
          <a:p>
            <a:endParaRPr lang="en-GB" dirty="0"/>
          </a:p>
          <a:p>
            <a:r>
              <a:rPr lang="en-GB" dirty="0"/>
              <a:t>Consequences: Altered ecosystems, disrupted food webs, decline in biodiversity</a:t>
            </a:r>
          </a:p>
          <a:p>
            <a:endParaRPr lang="en-GB" dirty="0"/>
          </a:p>
          <a:p>
            <a:r>
              <a:rPr lang="en-GB" dirty="0"/>
              <a:t>Removal can be challenging; focus on prevention</a:t>
            </a:r>
          </a:p>
        </p:txBody>
      </p:sp>
      <p:sp>
        <p:nvSpPr>
          <p:cNvPr id="3" name="Title 2"/>
          <p:cNvSpPr>
            <a:spLocks noGrp="1"/>
          </p:cNvSpPr>
          <p:nvPr>
            <p:ph type="title"/>
          </p:nvPr>
        </p:nvSpPr>
        <p:spPr/>
        <p:txBody>
          <a:bodyPr/>
          <a:lstStyle/>
          <a:p>
            <a:r>
              <a:rPr lang="en-GB" dirty="0"/>
              <a:t>Aquatic Invasive Species</a:t>
            </a:r>
          </a:p>
        </p:txBody>
      </p:sp>
    </p:spTree>
    <p:extLst>
      <p:ext uri="{BB962C8B-B14F-4D97-AF65-F5344CB8AC3E}">
        <p14:creationId xmlns:p14="http://schemas.microsoft.com/office/powerpoint/2010/main" val="4068802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Spiny water flea</a:t>
            </a:r>
          </a:p>
        </p:txBody>
      </p:sp>
      <p:pic>
        <p:nvPicPr>
          <p:cNvPr id="6" name="Content Placeholder 5"/>
          <p:cNvPicPr>
            <a:picLocks noGrp="1" noChangeAspect="1"/>
          </p:cNvPicPr>
          <p:nvPr>
            <p:ph sz="quarter" idx="13"/>
          </p:nvPr>
        </p:nvPicPr>
        <p:blipFill>
          <a:blip r:embed="rId3"/>
          <a:stretch>
            <a:fillRect/>
          </a:stretch>
        </p:blipFill>
        <p:spPr>
          <a:xfrm>
            <a:off x="0" y="2089609"/>
            <a:ext cx="9144000" cy="2409985"/>
          </a:xfrm>
          <a:prstGeom prst="rect">
            <a:avLst/>
          </a:prstGeom>
        </p:spPr>
      </p:pic>
    </p:spTree>
    <p:extLst>
      <p:ext uri="{BB962C8B-B14F-4D97-AF65-F5344CB8AC3E}">
        <p14:creationId xmlns:p14="http://schemas.microsoft.com/office/powerpoint/2010/main" val="2519573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Rusty crayfish</a:t>
            </a:r>
          </a:p>
        </p:txBody>
      </p:sp>
      <p:pic>
        <p:nvPicPr>
          <p:cNvPr id="5" name="Content Placeholder 4"/>
          <p:cNvPicPr>
            <a:picLocks noGrp="1" noChangeAspect="1"/>
          </p:cNvPicPr>
          <p:nvPr>
            <p:ph sz="quarter" idx="13"/>
          </p:nvPr>
        </p:nvPicPr>
        <p:blipFill>
          <a:blip r:embed="rId3"/>
          <a:stretch>
            <a:fillRect/>
          </a:stretch>
        </p:blipFill>
        <p:spPr>
          <a:xfrm>
            <a:off x="1911615" y="1271588"/>
            <a:ext cx="5750982" cy="4313237"/>
          </a:xfrm>
          <a:prstGeom prst="rect">
            <a:avLst/>
          </a:prstGeom>
        </p:spPr>
      </p:pic>
    </p:spTree>
    <p:extLst>
      <p:ext uri="{BB962C8B-B14F-4D97-AF65-F5344CB8AC3E}">
        <p14:creationId xmlns:p14="http://schemas.microsoft.com/office/powerpoint/2010/main" val="4065156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Impacts to resources: Water, </a:t>
            </a:r>
            <a:r>
              <a:rPr lang="en-US" dirty="0"/>
              <a:t>wildlife</a:t>
            </a:r>
          </a:p>
          <a:p>
            <a:endParaRPr lang="en-US" dirty="0"/>
          </a:p>
          <a:p>
            <a:endParaRPr lang="en-GB" dirty="0"/>
          </a:p>
        </p:txBody>
      </p:sp>
      <p:sp>
        <p:nvSpPr>
          <p:cNvPr id="3" name="Title 2"/>
          <p:cNvSpPr>
            <a:spLocks noGrp="1"/>
          </p:cNvSpPr>
          <p:nvPr>
            <p:ph type="title"/>
          </p:nvPr>
        </p:nvSpPr>
        <p:spPr/>
        <p:txBody>
          <a:bodyPr/>
          <a:lstStyle/>
          <a:p>
            <a:r>
              <a:rPr lang="en-GB" dirty="0"/>
              <a:t>Problems</a:t>
            </a:r>
          </a:p>
        </p:txBody>
      </p:sp>
    </p:spTree>
    <p:extLst>
      <p:ext uri="{BB962C8B-B14F-4D97-AF65-F5344CB8AC3E}">
        <p14:creationId xmlns:p14="http://schemas.microsoft.com/office/powerpoint/2010/main" val="3237388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dirty="0"/>
              <a:t>Management strategies: </a:t>
            </a:r>
            <a:r>
              <a:rPr lang="en-US" dirty="0"/>
              <a:t>Reduce the impact of use</a:t>
            </a:r>
          </a:p>
          <a:p>
            <a:endParaRPr lang="en-GB" dirty="0"/>
          </a:p>
          <a:p>
            <a:r>
              <a:rPr lang="en-GB" dirty="0"/>
              <a:t>Management practices: </a:t>
            </a:r>
            <a:r>
              <a:rPr lang="en-US" dirty="0"/>
              <a:t>Rules/regulations, information/education, law enforcement</a:t>
            </a:r>
            <a:endParaRPr lang="en-GB" dirty="0"/>
          </a:p>
        </p:txBody>
      </p:sp>
      <p:sp>
        <p:nvSpPr>
          <p:cNvPr id="3" name="Title 2"/>
          <p:cNvSpPr>
            <a:spLocks noGrp="1"/>
          </p:cNvSpPr>
          <p:nvPr>
            <p:ph type="title"/>
          </p:nvPr>
        </p:nvSpPr>
        <p:spPr/>
        <p:txBody>
          <a:bodyPr/>
          <a:lstStyle/>
          <a:p>
            <a:r>
              <a:rPr lang="en-GB" dirty="0"/>
              <a:t>Strategies and Practices</a:t>
            </a:r>
          </a:p>
        </p:txBody>
      </p:sp>
    </p:spTree>
    <p:extLst>
      <p:ext uri="{BB962C8B-B14F-4D97-AF65-F5344CB8AC3E}">
        <p14:creationId xmlns:p14="http://schemas.microsoft.com/office/powerpoint/2010/main" val="1037319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5" y="1272381"/>
            <a:ext cx="7876586" cy="4715824"/>
          </a:xfrm>
        </p:spPr>
        <p:txBody>
          <a:bodyPr>
            <a:normAutofit/>
          </a:bodyPr>
          <a:lstStyle/>
          <a:p>
            <a:r>
              <a:rPr lang="en-GB" dirty="0"/>
              <a:t>2010 Boating and Fishing Regulations</a:t>
            </a:r>
          </a:p>
          <a:p>
            <a:r>
              <a:rPr lang="en-GB" dirty="0"/>
              <a:t>	Interior lakes</a:t>
            </a:r>
          </a:p>
          <a:p>
            <a:r>
              <a:rPr lang="en-GB" dirty="0"/>
              <a:t>	Private watercraft prohibited</a:t>
            </a:r>
          </a:p>
          <a:p>
            <a:r>
              <a:rPr lang="en-GB" dirty="0"/>
              <a:t>	No float plane landings</a:t>
            </a:r>
          </a:p>
          <a:p>
            <a:r>
              <a:rPr lang="en-GB" dirty="0"/>
              <a:t>	Artificial bait only</a:t>
            </a:r>
          </a:p>
          <a:p>
            <a:r>
              <a:rPr lang="en-GB" dirty="0"/>
              <a:t> </a:t>
            </a:r>
          </a:p>
        </p:txBody>
      </p:sp>
      <p:sp>
        <p:nvSpPr>
          <p:cNvPr id="3" name="Title 2"/>
          <p:cNvSpPr>
            <a:spLocks noGrp="1"/>
          </p:cNvSpPr>
          <p:nvPr>
            <p:ph type="title"/>
          </p:nvPr>
        </p:nvSpPr>
        <p:spPr/>
        <p:txBody>
          <a:bodyPr/>
          <a:lstStyle/>
          <a:p>
            <a:r>
              <a:rPr lang="en-GB" dirty="0"/>
              <a:t>Rules/Regulations</a:t>
            </a:r>
          </a:p>
        </p:txBody>
      </p:sp>
    </p:spTree>
    <p:extLst>
      <p:ext uri="{BB962C8B-B14F-4D97-AF65-F5344CB8AC3E}">
        <p14:creationId xmlns:p14="http://schemas.microsoft.com/office/powerpoint/2010/main" val="815483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5" y="1272381"/>
            <a:ext cx="7765073" cy="4459346"/>
          </a:xfrm>
        </p:spPr>
        <p:txBody>
          <a:bodyPr>
            <a:normAutofit/>
          </a:bodyPr>
          <a:lstStyle/>
          <a:p>
            <a:r>
              <a:rPr lang="en-GB" dirty="0"/>
              <a:t>Best Management Practices</a:t>
            </a:r>
          </a:p>
          <a:p>
            <a:r>
              <a:rPr lang="en-GB" dirty="0"/>
              <a:t>	Separate gear for interior and large lakes</a:t>
            </a:r>
          </a:p>
          <a:p>
            <a:r>
              <a:rPr lang="en-GB" dirty="0"/>
              <a:t>	Dry gear for 5+ days</a:t>
            </a:r>
          </a:p>
          <a:p>
            <a:r>
              <a:rPr lang="en-GB" dirty="0"/>
              <a:t>	Wash gear in hot water for 1 min+</a:t>
            </a:r>
          </a:p>
          <a:p>
            <a:r>
              <a:rPr lang="en-GB" dirty="0"/>
              <a:t>	Remove materials from fishing equipment</a:t>
            </a:r>
          </a:p>
          <a:p>
            <a:r>
              <a:rPr lang="en-GB" dirty="0"/>
              <a:t>	Inspect boats, drain water</a:t>
            </a:r>
          </a:p>
        </p:txBody>
      </p:sp>
      <p:sp>
        <p:nvSpPr>
          <p:cNvPr id="3" name="Title 2"/>
          <p:cNvSpPr>
            <a:spLocks noGrp="1"/>
          </p:cNvSpPr>
          <p:nvPr>
            <p:ph type="title"/>
          </p:nvPr>
        </p:nvSpPr>
        <p:spPr/>
        <p:txBody>
          <a:bodyPr/>
          <a:lstStyle/>
          <a:p>
            <a:r>
              <a:rPr lang="en-GB" dirty="0"/>
              <a:t>Information/Education</a:t>
            </a:r>
          </a:p>
        </p:txBody>
      </p:sp>
    </p:spTree>
    <p:extLst>
      <p:ext uri="{BB962C8B-B14F-4D97-AF65-F5344CB8AC3E}">
        <p14:creationId xmlns:p14="http://schemas.microsoft.com/office/powerpoint/2010/main" val="3762239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r>
              <a:rPr lang="en-US" dirty="0"/>
              <a:t>Boat docks, visitor center, park website, social media, boat tours</a:t>
            </a:r>
          </a:p>
          <a:p>
            <a:endParaRPr lang="en-US" dirty="0"/>
          </a:p>
          <a:p>
            <a:r>
              <a:rPr lang="en-US" dirty="0"/>
              <a:t>Portable interactive kiosk</a:t>
            </a:r>
          </a:p>
          <a:p>
            <a:endParaRPr lang="en-US" dirty="0"/>
          </a:p>
          <a:p>
            <a:r>
              <a:rPr lang="en-US" dirty="0"/>
              <a:t>Minnesota DNR publications</a:t>
            </a:r>
          </a:p>
          <a:p>
            <a:endParaRPr lang="en-US" dirty="0"/>
          </a:p>
          <a:p>
            <a:r>
              <a:rPr lang="en-US" dirty="0"/>
              <a:t>EPA Great Lake’s Restoration Initiative interpreter</a:t>
            </a:r>
          </a:p>
          <a:p>
            <a:endParaRPr lang="en-US" dirty="0"/>
          </a:p>
          <a:p>
            <a:endParaRPr lang="en-US" dirty="0"/>
          </a:p>
        </p:txBody>
      </p:sp>
      <p:sp>
        <p:nvSpPr>
          <p:cNvPr id="3" name="Title 2"/>
          <p:cNvSpPr>
            <a:spLocks noGrp="1"/>
          </p:cNvSpPr>
          <p:nvPr>
            <p:ph type="title"/>
          </p:nvPr>
        </p:nvSpPr>
        <p:spPr/>
        <p:txBody>
          <a:bodyPr/>
          <a:lstStyle/>
          <a:p>
            <a:r>
              <a:rPr lang="en-US" dirty="0"/>
              <a:t>Information/Education</a:t>
            </a:r>
          </a:p>
        </p:txBody>
      </p:sp>
    </p:spTree>
    <p:extLst>
      <p:ext uri="{BB962C8B-B14F-4D97-AF65-F5344CB8AC3E}">
        <p14:creationId xmlns:p14="http://schemas.microsoft.com/office/powerpoint/2010/main" val="1166693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screen">
            <a:extLst>
              <a:ext uri="{28A0092B-C50C-407E-A947-70E740481C1C}">
                <a14:useLocalDpi xmlns:a14="http://schemas.microsoft.com/office/drawing/2010/main"/>
              </a:ext>
            </a:extLst>
          </a:blip>
          <a:stretch>
            <a:fillRect/>
          </a:stretch>
        </p:blipFill>
        <p:spPr>
          <a:xfrm>
            <a:off x="2513801" y="134163"/>
            <a:ext cx="4116399" cy="5486400"/>
          </a:xfrm>
        </p:spPr>
      </p:pic>
    </p:spTree>
    <p:extLst>
      <p:ext uri="{BB962C8B-B14F-4D97-AF65-F5344CB8AC3E}">
        <p14:creationId xmlns:p14="http://schemas.microsoft.com/office/powerpoint/2010/main" val="723481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dirty="0"/>
              <a:t>Fines for violating interior lakes regulations</a:t>
            </a:r>
          </a:p>
          <a:p>
            <a:endParaRPr lang="en-US" dirty="0"/>
          </a:p>
          <a:p>
            <a:r>
              <a:rPr lang="en-US" dirty="0"/>
              <a:t>Minnesota state invasive species law</a:t>
            </a:r>
          </a:p>
          <a:p>
            <a:endParaRPr lang="en-US" dirty="0"/>
          </a:p>
          <a:p>
            <a:r>
              <a:rPr lang="en-US" dirty="0"/>
              <a:t>Periodic boat inspections by  MN DNR</a:t>
            </a:r>
          </a:p>
          <a:p>
            <a:endParaRPr lang="en-US" dirty="0"/>
          </a:p>
          <a:p>
            <a:endParaRPr lang="en-US" dirty="0"/>
          </a:p>
        </p:txBody>
      </p:sp>
      <p:sp>
        <p:nvSpPr>
          <p:cNvPr id="3" name="Title 2"/>
          <p:cNvSpPr>
            <a:spLocks noGrp="1"/>
          </p:cNvSpPr>
          <p:nvPr>
            <p:ph type="title"/>
          </p:nvPr>
        </p:nvSpPr>
        <p:spPr/>
        <p:txBody>
          <a:bodyPr/>
          <a:lstStyle/>
          <a:p>
            <a:r>
              <a:rPr lang="en-US" dirty="0"/>
              <a:t>Law Enforcement</a:t>
            </a:r>
          </a:p>
        </p:txBody>
      </p:sp>
    </p:spTree>
    <p:extLst>
      <p:ext uri="{BB962C8B-B14F-4D97-AF65-F5344CB8AC3E}">
        <p14:creationId xmlns:p14="http://schemas.microsoft.com/office/powerpoint/2010/main" val="3397257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GB" dirty="0"/>
              <a:t>Established 1975</a:t>
            </a:r>
          </a:p>
          <a:p>
            <a:endParaRPr lang="en-GB" dirty="0"/>
          </a:p>
          <a:p>
            <a:r>
              <a:rPr lang="en-GB" dirty="0"/>
              <a:t>French Canadian fur traders</a:t>
            </a:r>
          </a:p>
          <a:p>
            <a:endParaRPr lang="en-GB" dirty="0"/>
          </a:p>
          <a:p>
            <a:r>
              <a:rPr lang="en-GB" dirty="0"/>
              <a:t>218,000 acres of lakes, upland forest, and rocky shoreline</a:t>
            </a:r>
          </a:p>
          <a:p>
            <a:endParaRPr lang="en-GB" dirty="0"/>
          </a:p>
          <a:p>
            <a:r>
              <a:rPr lang="en-GB" dirty="0"/>
              <a:t>4 large lakes, 26 interior lakes</a:t>
            </a:r>
          </a:p>
          <a:p>
            <a:endParaRPr lang="en-GB" dirty="0"/>
          </a:p>
        </p:txBody>
      </p:sp>
      <p:sp>
        <p:nvSpPr>
          <p:cNvPr id="3" name="Title 2"/>
          <p:cNvSpPr>
            <a:spLocks noGrp="1"/>
          </p:cNvSpPr>
          <p:nvPr>
            <p:ph type="title"/>
          </p:nvPr>
        </p:nvSpPr>
        <p:spPr/>
        <p:txBody>
          <a:bodyPr/>
          <a:lstStyle/>
          <a:p>
            <a:r>
              <a:rPr lang="en-GB" dirty="0"/>
              <a:t>Voyageurs National Park</a:t>
            </a:r>
          </a:p>
        </p:txBody>
      </p:sp>
    </p:spTree>
    <p:extLst>
      <p:ext uri="{BB962C8B-B14F-4D97-AF65-F5344CB8AC3E}">
        <p14:creationId xmlns:p14="http://schemas.microsoft.com/office/powerpoint/2010/main" val="387559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272382"/>
            <a:ext cx="7196137" cy="972798"/>
          </a:xfrm>
        </p:spPr>
        <p:txBody>
          <a:bodyPr/>
          <a:lstStyle/>
          <a:p>
            <a:r>
              <a:rPr lang="en-US" dirty="0">
                <a:hlinkClick r:id="rId2"/>
              </a:rPr>
              <a:t>Spiny Water Flea </a:t>
            </a:r>
            <a:r>
              <a:rPr lang="en-US" dirty="0"/>
              <a:t>(7:07)</a:t>
            </a:r>
          </a:p>
          <a:p>
            <a:endParaRPr lang="en-US" dirty="0"/>
          </a:p>
        </p:txBody>
      </p:sp>
      <p:sp>
        <p:nvSpPr>
          <p:cNvPr id="3" name="Title 2"/>
          <p:cNvSpPr>
            <a:spLocks noGrp="1"/>
          </p:cNvSpPr>
          <p:nvPr>
            <p:ph type="title"/>
          </p:nvPr>
        </p:nvSpPr>
        <p:spPr/>
        <p:txBody>
          <a:bodyPr/>
          <a:lstStyle/>
          <a:p>
            <a:r>
              <a:rPr lang="en-US" dirty="0"/>
              <a:t>Video</a:t>
            </a:r>
          </a:p>
        </p:txBody>
      </p:sp>
      <p:sp>
        <p:nvSpPr>
          <p:cNvPr id="4" name="Rectangle 3"/>
          <p:cNvSpPr/>
          <p:nvPr/>
        </p:nvSpPr>
        <p:spPr>
          <a:xfrm>
            <a:off x="138793" y="1895583"/>
            <a:ext cx="8866415" cy="369332"/>
          </a:xfrm>
          <a:prstGeom prst="rect">
            <a:avLst/>
          </a:prstGeom>
        </p:spPr>
        <p:txBody>
          <a:bodyPr wrap="square">
            <a:spAutoFit/>
          </a:bodyPr>
          <a:lstStyle/>
          <a:p>
            <a:r>
              <a:rPr lang="en-US" dirty="0"/>
              <a:t>https://www.nps.gov/media/video/view.htm?id=2912C03E-ADF8-1529-7D5DDACBAAF959B6</a:t>
            </a:r>
          </a:p>
        </p:txBody>
      </p:sp>
    </p:spTree>
    <p:extLst>
      <p:ext uri="{BB962C8B-B14F-4D97-AF65-F5344CB8AC3E}">
        <p14:creationId xmlns:p14="http://schemas.microsoft.com/office/powerpoint/2010/main" val="636022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87871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t="1059" b="11090"/>
          <a:stretch/>
        </p:blipFill>
        <p:spPr>
          <a:xfrm>
            <a:off x="0" y="0"/>
            <a:ext cx="9144000" cy="5765181"/>
          </a:xfrm>
          <a:prstGeom prst="rect">
            <a:avLst/>
          </a:prstGeom>
        </p:spPr>
      </p:pic>
    </p:spTree>
    <p:extLst>
      <p:ext uri="{BB962C8B-B14F-4D97-AF65-F5344CB8AC3E}">
        <p14:creationId xmlns:p14="http://schemas.microsoft.com/office/powerpoint/2010/main" val="443474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Content Placeholder 5"/>
          <p:cNvPicPr>
            <a:picLocks noGrp="1" noChangeAspect="1"/>
          </p:cNvPicPr>
          <p:nvPr>
            <p:ph sz="quarter" idx="13"/>
          </p:nvPr>
        </p:nvPicPr>
        <p:blipFill>
          <a:blip r:embed="rId2"/>
          <a:stretch>
            <a:fillRect/>
          </a:stretch>
        </p:blipFill>
        <p:spPr>
          <a:xfrm>
            <a:off x="914401" y="274638"/>
            <a:ext cx="7315199" cy="5486400"/>
          </a:xfrm>
          <a:prstGeom prst="rect">
            <a:avLst/>
          </a:prstGeom>
        </p:spPr>
      </p:pic>
    </p:spTree>
    <p:extLst>
      <p:ext uri="{BB962C8B-B14F-4D97-AF65-F5344CB8AC3E}">
        <p14:creationId xmlns:p14="http://schemas.microsoft.com/office/powerpoint/2010/main" val="2066921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914401" y="274638"/>
            <a:ext cx="7315199" cy="5486400"/>
          </a:xfrm>
          <a:prstGeom prst="rect">
            <a:avLst/>
          </a:prstGeom>
        </p:spPr>
      </p:pic>
    </p:spTree>
    <p:extLst>
      <p:ext uri="{BB962C8B-B14F-4D97-AF65-F5344CB8AC3E}">
        <p14:creationId xmlns:p14="http://schemas.microsoft.com/office/powerpoint/2010/main" val="3276843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914401" y="274638"/>
            <a:ext cx="7315199" cy="5486400"/>
          </a:xfrm>
          <a:prstGeom prst="rect">
            <a:avLst/>
          </a:prstGeom>
        </p:spPr>
      </p:pic>
    </p:spTree>
    <p:extLst>
      <p:ext uri="{BB962C8B-B14F-4D97-AF65-F5344CB8AC3E}">
        <p14:creationId xmlns:p14="http://schemas.microsoft.com/office/powerpoint/2010/main" val="3507155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914401" y="274638"/>
            <a:ext cx="7315199" cy="5486400"/>
          </a:xfrm>
          <a:prstGeom prst="rect">
            <a:avLst/>
          </a:prstGeom>
        </p:spPr>
      </p:pic>
    </p:spTree>
    <p:extLst>
      <p:ext uri="{BB962C8B-B14F-4D97-AF65-F5344CB8AC3E}">
        <p14:creationId xmlns:p14="http://schemas.microsoft.com/office/powerpoint/2010/main" val="523384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454627" y="274638"/>
            <a:ext cx="8234746" cy="5486400"/>
          </a:xfrm>
          <a:prstGeom prst="rect">
            <a:avLst/>
          </a:prstGeom>
        </p:spPr>
      </p:pic>
    </p:spTree>
    <p:extLst>
      <p:ext uri="{BB962C8B-B14F-4D97-AF65-F5344CB8AC3E}">
        <p14:creationId xmlns:p14="http://schemas.microsoft.com/office/powerpoint/2010/main" val="2499704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2827432" y="1131795"/>
            <a:ext cx="3151905" cy="4102964"/>
          </a:xfrm>
          <a:prstGeom prst="rect">
            <a:avLst/>
          </a:prstGeom>
        </p:spPr>
      </p:pic>
      <p:sp>
        <p:nvSpPr>
          <p:cNvPr id="3" name="Title 2"/>
          <p:cNvSpPr>
            <a:spLocks noGrp="1"/>
          </p:cNvSpPr>
          <p:nvPr>
            <p:ph type="title"/>
          </p:nvPr>
        </p:nvSpPr>
        <p:spPr>
          <a:xfrm>
            <a:off x="993413" y="274638"/>
            <a:ext cx="7196137" cy="997743"/>
          </a:xfrm>
        </p:spPr>
        <p:txBody>
          <a:bodyPr/>
          <a:lstStyle/>
          <a:p>
            <a:pPr algn="ctr"/>
            <a:r>
              <a:rPr lang="en-GB" dirty="0">
                <a:hlinkClick r:id="rId3"/>
              </a:rPr>
              <a:t>Voyageurs National Park</a:t>
            </a:r>
            <a:endParaRPr lang="en-GB" dirty="0"/>
          </a:p>
        </p:txBody>
      </p:sp>
      <p:sp>
        <p:nvSpPr>
          <p:cNvPr id="2" name="Rectangle 1"/>
          <p:cNvSpPr/>
          <p:nvPr/>
        </p:nvSpPr>
        <p:spPr>
          <a:xfrm>
            <a:off x="2537071" y="5234759"/>
            <a:ext cx="3732625" cy="369332"/>
          </a:xfrm>
          <a:prstGeom prst="rect">
            <a:avLst/>
          </a:prstGeom>
        </p:spPr>
        <p:txBody>
          <a:bodyPr wrap="none">
            <a:spAutoFit/>
          </a:bodyPr>
          <a:lstStyle/>
          <a:p>
            <a:r>
              <a:rPr lang="en-US" dirty="0"/>
              <a:t>https://www.nps.gov/voya/index.htm</a:t>
            </a:r>
          </a:p>
        </p:txBody>
      </p:sp>
    </p:spTree>
    <p:extLst>
      <p:ext uri="{BB962C8B-B14F-4D97-AF65-F5344CB8AC3E}">
        <p14:creationId xmlns:p14="http://schemas.microsoft.com/office/powerpoint/2010/main" val="1878905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SBN xmlns="0b29e85d-e4df-4a6d-ba7c-01bf11944fc3" xsi:nil="true"/>
    <p52d2a15856145b6a82e28472153071d xmlns="0b29e85d-e4df-4a6d-ba7c-01bf11944fc3">
      <Terms xmlns="http://schemas.microsoft.com/office/infopath/2007/PartnerControls"/>
    </p52d2a15856145b6a82e28472153071d>
    <Year xmlns="0b29e85d-e4df-4a6d-ba7c-01bf11944fc3">2016</Year>
    <TaxCatchAll xmlns="0b29e85d-e4df-4a6d-ba7c-01bf11944fc3"/>
    <_dlc_DocId xmlns="d07fce95-64a3-45e0-8e78-c550b935440d">EDRFEEQ4MS6M-13-11705</_dlc_DocId>
    <_dlc_DocIdUrl xmlns="d07fce95-64a3-45e0-8e78-c550b935440d">
      <Url>http://teams.cabi.org/function/editorial/books/_layouts/15/DocIdRedir.aspx?ID=EDRFEEQ4MS6M-13-11705</Url>
      <Description>EDRFEEQ4MS6M-13-11705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CABI Publishing Document" ma:contentTypeID="0x010100B73AEB2BC9FE5343B1F3C335A1578D9438003995077E1015F040B0E24329BE275DF3" ma:contentTypeVersion="30" ma:contentTypeDescription="" ma:contentTypeScope="" ma:versionID="84f8fbb6dd0edb19f89ee4d2dd668f2e">
  <xsd:schema xmlns:xsd="http://www.w3.org/2001/XMLSchema" xmlns:xs="http://www.w3.org/2001/XMLSchema" xmlns:p="http://schemas.microsoft.com/office/2006/metadata/properties" xmlns:ns2="d07fce95-64a3-45e0-8e78-c550b935440d" xmlns:ns3="0b29e85d-e4df-4a6d-ba7c-01bf11944fc3" targetNamespace="http://schemas.microsoft.com/office/2006/metadata/properties" ma:root="true" ma:fieldsID="3280aa6ace604f9c4c48e98b9d77b7a1" ns2:_="" ns3:_="">
    <xsd:import namespace="d07fce95-64a3-45e0-8e78-c550b935440d"/>
    <xsd:import namespace="0b29e85d-e4df-4a6d-ba7c-01bf11944fc3"/>
    <xsd:element name="properties">
      <xsd:complexType>
        <xsd:sequence>
          <xsd:element name="documentManagement">
            <xsd:complexType>
              <xsd:all>
                <xsd:element ref="ns2:_dlc_DocId" minOccurs="0"/>
                <xsd:element ref="ns2:_dlc_DocIdUrl" minOccurs="0"/>
                <xsd:element ref="ns2:_dlc_DocIdPersistId" minOccurs="0"/>
                <xsd:element ref="ns3:TaxCatchAll" minOccurs="0"/>
                <xsd:element ref="ns3:Year" minOccurs="0"/>
                <xsd:element ref="ns3:TaxCatchAllLabel" minOccurs="0"/>
                <xsd:element ref="ns3:ISBN" minOccurs="0"/>
                <xsd:element ref="ns3:p52d2a15856145b6a82e28472153071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fce95-64a3-45e0-8e78-c550b935440d"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b29e85d-e4df-4a6d-ba7c-01bf11944fc3" elementFormDefault="qualified">
    <xsd:import namespace="http://schemas.microsoft.com/office/2006/documentManagement/types"/>
    <xsd:import namespace="http://schemas.microsoft.com/office/infopath/2007/PartnerControls"/>
    <xsd:element name="TaxCatchAll" ma:index="7" nillable="true" ma:displayName="Taxonomy Catch All Column" ma:description="" ma:hidden="true" ma:list="{d20632ca-f775-4fe3-b87f-f592633c52d2}" ma:internalName="TaxCatchAll" ma:showField="CatchAllData"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Year" ma:index="8" nillable="true" ma:displayName="Year" ma:format="Dropdown" ma:internalName="Year">
      <xsd:simpleType>
        <xsd:restriction base="dms:Choice">
          <xsd:enumeration value="2010"/>
          <xsd:enumeration value="2011"/>
          <xsd:enumeration value="2012"/>
          <xsd:enumeration value="2013"/>
          <xsd:enumeration value="2014"/>
          <xsd:enumeration value="2015"/>
          <xsd:enumeration value="2016"/>
          <xsd:enumeration value="2017"/>
        </xsd:restriction>
      </xsd:simpleType>
    </xsd:element>
    <xsd:element name="TaxCatchAllLabel" ma:index="9" nillable="true" ma:displayName="Taxonomy Catch All Column1" ma:description="" ma:hidden="true" ma:list="{d20632ca-f775-4fe3-b87f-f592633c52d2}" ma:internalName="TaxCatchAllLabel" ma:readOnly="true" ma:showField="CatchAllDataLabel"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ISBN" ma:index="10" nillable="true" ma:displayName="ISBN" ma:internalName="ISBN" ma:readOnly="false">
      <xsd:simpleType>
        <xsd:restriction base="dms:Text">
          <xsd:maxLength value="255"/>
        </xsd:restriction>
      </xsd:simpleType>
    </xsd:element>
    <xsd:element name="p52d2a15856145b6a82e28472153071d" ma:index="11" nillable="true" ma:taxonomy="true" ma:internalName="p52d2a15856145b6a82e28472153071d" ma:taxonomyFieldName="PublishingDocType" ma:displayName="Book Project Doc Type" ma:default="" ma:fieldId="{952d2a15-8561-45b6-a82e-28472153071d}" ma:sspId="d8dd7c1c-4333-446f-aac1-2085e198f311" ma:termSetId="7ee2d5cf-4748-4b50-b9ae-598449825a5b" ma:anchorId="57dac553-970f-4487-b972-f5cd8d3241ce"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3" ma:displayName="Author"/>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d8dd7c1c-4333-446f-aac1-2085e198f311" ContentTypeId="0x010100B73AEB2BC9FE5343B1F3C335A1578D9438"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856268C-66FF-45B5-8B74-F56EDECDDBB9}">
  <ds:schemaRefs>
    <ds:schemaRef ds:uri="http://schemas.microsoft.com/sharepoint/v3/contenttype/forms"/>
  </ds:schemaRefs>
</ds:datastoreItem>
</file>

<file path=customXml/itemProps2.xml><?xml version="1.0" encoding="utf-8"?>
<ds:datastoreItem xmlns:ds="http://schemas.openxmlformats.org/officeDocument/2006/customXml" ds:itemID="{61CCA640-930D-40CB-90E6-83585633B98F}">
  <ds:schemaRefs>
    <ds:schemaRef ds:uri="http://schemas.openxmlformats.org/package/2006/metadata/core-properties"/>
    <ds:schemaRef ds:uri="http://www.w3.org/XML/1998/namespace"/>
    <ds:schemaRef ds:uri="http://purl.org/dc/dcmitype/"/>
    <ds:schemaRef ds:uri="http://schemas.microsoft.com/office/2006/documentManagement/types"/>
    <ds:schemaRef ds:uri="http://purl.org/dc/elements/1.1/"/>
    <ds:schemaRef ds:uri="0b29e85d-e4df-4a6d-ba7c-01bf11944fc3"/>
    <ds:schemaRef ds:uri="http://purl.org/dc/terms/"/>
    <ds:schemaRef ds:uri="http://schemas.microsoft.com/office/infopath/2007/PartnerControls"/>
    <ds:schemaRef ds:uri="d07fce95-64a3-45e0-8e78-c550b935440d"/>
    <ds:schemaRef ds:uri="http://schemas.microsoft.com/office/2006/metadata/properties"/>
  </ds:schemaRefs>
</ds:datastoreItem>
</file>

<file path=customXml/itemProps3.xml><?xml version="1.0" encoding="utf-8"?>
<ds:datastoreItem xmlns:ds="http://schemas.openxmlformats.org/officeDocument/2006/customXml" ds:itemID="{CDA3B108-B990-4CC3-90DA-A63E2DCF45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fce95-64a3-45e0-8e78-c550b935440d"/>
    <ds:schemaRef ds:uri="0b29e85d-e4df-4a6d-ba7c-01bf11944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09D32EB-CBA0-48A3-A7FA-AC73987F3CAE}">
  <ds:schemaRefs>
    <ds:schemaRef ds:uri="Microsoft.SharePoint.Taxonomy.ContentTypeSync"/>
  </ds:schemaRefs>
</ds:datastoreItem>
</file>

<file path=customXml/itemProps5.xml><?xml version="1.0" encoding="utf-8"?>
<ds:datastoreItem xmlns:ds="http://schemas.openxmlformats.org/officeDocument/2006/customXml" ds:itemID="{9BFE1F17-E9DA-4F49-AEA7-91821E4640F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819</TotalTime>
  <Words>254</Words>
  <Application>Microsoft Office PowerPoint</Application>
  <PresentationFormat>On-screen Show (4:3)</PresentationFormat>
  <Paragraphs>63</Paragraphs>
  <Slides>21</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Don’t Pick Up Aquatic Hitchhikers in Voyageurs  </vt:lpstr>
      <vt:lpstr>Voyageurs National Park</vt:lpstr>
      <vt:lpstr>PowerPoint Presentation</vt:lpstr>
      <vt:lpstr>PowerPoint Presentation</vt:lpstr>
      <vt:lpstr>PowerPoint Presentation</vt:lpstr>
      <vt:lpstr>PowerPoint Presentation</vt:lpstr>
      <vt:lpstr>PowerPoint Presentation</vt:lpstr>
      <vt:lpstr>PowerPoint Presentation</vt:lpstr>
      <vt:lpstr>Voyageurs National Park</vt:lpstr>
      <vt:lpstr>Aquatic Invasive Species</vt:lpstr>
      <vt:lpstr>Spiny water flea</vt:lpstr>
      <vt:lpstr>Rusty crayfish</vt:lpstr>
      <vt:lpstr>Problems</vt:lpstr>
      <vt:lpstr>Strategies and Practices</vt:lpstr>
      <vt:lpstr>Rules/Regulations</vt:lpstr>
      <vt:lpstr>Information/Education</vt:lpstr>
      <vt:lpstr>Information/Education</vt:lpstr>
      <vt:lpstr>PowerPoint Presentation</vt:lpstr>
      <vt:lpstr>Law Enforcement</vt:lpstr>
      <vt:lpstr>Video</vt:lpstr>
      <vt:lpstr>PowerPoint Presentation</vt:lpstr>
    </vt:vector>
  </TitlesOfParts>
  <Company>CABI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Manning</dc:creator>
  <cp:lastModifiedBy>Leigh-Ann Bard</cp:lastModifiedBy>
  <cp:revision>81</cp:revision>
  <dcterms:created xsi:type="dcterms:W3CDTF">2014-12-08T12:01:41Z</dcterms:created>
  <dcterms:modified xsi:type="dcterms:W3CDTF">2019-07-30T14:34:03Z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0x010100B73AEB2BC9FE5343B1F3C335A1578D9438003995077E1015F040B0E24329BE275DF3</vt:lpwstr>
  </property>
  <property fmtid="{D5CDD505-2E9C-101B-9397-08002B2CF9AE}" pid="3" name="PublishingDocType">
    <vt:lpwstr/>
  </property>
  <property fmtid="{D5CDD505-2E9C-101B-9397-08002B2CF9AE}" pid="4" name="_dlc_DocIdItemGuid">
    <vt:lpwstr>d9ab6b8d-4e69-40da-8a6a-8966830b36ed</vt:lpwstr>
  </property>
</Properties>
</file>