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4"/>
  </p:notesMasterIdLst>
  <p:sldIdLst>
    <p:sldId id="263" r:id="rId7"/>
    <p:sldId id="266" r:id="rId8"/>
    <p:sldId id="287" r:id="rId9"/>
    <p:sldId id="300" r:id="rId10"/>
    <p:sldId id="272" r:id="rId11"/>
    <p:sldId id="273" r:id="rId12"/>
    <p:sldId id="301" r:id="rId13"/>
    <p:sldId id="276" r:id="rId14"/>
    <p:sldId id="277" r:id="rId15"/>
    <p:sldId id="280" r:id="rId16"/>
    <p:sldId id="284" r:id="rId17"/>
    <p:sldId id="289" r:id="rId18"/>
    <p:sldId id="297" r:id="rId19"/>
    <p:sldId id="293" r:id="rId20"/>
    <p:sldId id="302" r:id="rId21"/>
    <p:sldId id="296"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586" autoAdjust="0"/>
  </p:normalViewPr>
  <p:slideViewPr>
    <p:cSldViewPr snapToGrid="0" snapToObjects="1">
      <p:cViewPr varScale="1">
        <p:scale>
          <a:sx n="76" d="100"/>
          <a:sy n="76" d="100"/>
        </p:scale>
        <p:origin x="1272"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3820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74721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9</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10</a:t>
            </a:fld>
            <a:endParaRPr lang="en-US"/>
          </a:p>
        </p:txBody>
      </p:sp>
    </p:spTree>
    <p:extLst>
      <p:ext uri="{BB962C8B-B14F-4D97-AF65-F5344CB8AC3E}">
        <p14:creationId xmlns:p14="http://schemas.microsoft.com/office/powerpoint/2010/main" val="173644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nps.gov/cave/index.htm"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nps.gov/media/photo/gallery.htm?id=D0D6F890-155D-451F-67AA7B66C2426F55" TargetMode="External"/><Relationship Id="rId2" Type="http://schemas.openxmlformats.org/officeDocument/2006/relationships/hyperlink" Target="https://www.nps.gov/media/photo/gallery.htm?id=FC3F3C1D-155D-451F-678F10C79C37264B" TargetMode="External"/><Relationship Id="rId1" Type="http://schemas.openxmlformats.org/officeDocument/2006/relationships/slideLayout" Target="../slideLayouts/slideLayout9.xml"/><Relationship Id="rId5" Type="http://schemas.openxmlformats.org/officeDocument/2006/relationships/hyperlink" Target="https://www.nps.gov/media/photo/gallery.htm?id=318A0C5A-155D-451F-6771B101D8195C02" TargetMode="External"/><Relationship Id="rId4" Type="http://schemas.openxmlformats.org/officeDocument/2006/relationships/hyperlink" Target="https://www.nps.gov/media/photo/gallery.htm?id=002834EA-155D-451F-6776BADA00BE0B7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Containing Contaminants at Carlsbad Caverns National Park</a:t>
            </a:r>
            <a:endParaRPr lang="en-US"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435" y="0"/>
            <a:ext cx="3847563" cy="577134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3770" y="0"/>
            <a:ext cx="3889245" cy="5771344"/>
          </a:xfrm>
          <a:prstGeom prst="rect">
            <a:avLst/>
          </a:prstGeom>
        </p:spPr>
      </p:pic>
    </p:spTree>
    <p:extLst>
      <p:ext uri="{BB962C8B-B14F-4D97-AF65-F5344CB8AC3E}">
        <p14:creationId xmlns:p14="http://schemas.microsoft.com/office/powerpoint/2010/main" val="2492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Carlsbad Caverns National Park</a:t>
            </a:r>
            <a:endParaRPr lang="en-GB" dirty="0"/>
          </a:p>
        </p:txBody>
      </p:sp>
      <p:sp>
        <p:nvSpPr>
          <p:cNvPr id="6" name="Rectangle 5"/>
          <p:cNvSpPr/>
          <p:nvPr/>
        </p:nvSpPr>
        <p:spPr>
          <a:xfrm>
            <a:off x="2920441" y="5399365"/>
            <a:ext cx="3714415"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https://www.nps.gov/cave/index.htm</a:t>
            </a:r>
          </a:p>
        </p:txBody>
      </p:sp>
    </p:spTree>
    <p:extLst>
      <p:ext uri="{BB962C8B-B14F-4D97-AF65-F5344CB8AC3E}">
        <p14:creationId xmlns:p14="http://schemas.microsoft.com/office/powerpoint/2010/main" val="187890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Water, air</a:t>
            </a:r>
          </a:p>
          <a:p>
            <a:endParaRPr lang="en-GB" dirty="0"/>
          </a:p>
          <a:p>
            <a:r>
              <a:rPr lang="en-US" dirty="0"/>
              <a:t>Impacts to facilities/services: Attraction sites</a:t>
            </a:r>
          </a:p>
          <a:p>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a:t>
            </a:r>
            <a:r>
              <a:rPr lang="en-US" dirty="0"/>
              <a:t>Reduce impact of use, limit use</a:t>
            </a:r>
          </a:p>
          <a:p>
            <a:endParaRPr lang="en-GB" dirty="0"/>
          </a:p>
          <a:p>
            <a:r>
              <a:rPr lang="en-GB" dirty="0"/>
              <a:t>Management practices: </a:t>
            </a:r>
            <a:r>
              <a:rPr lang="en-US" dirty="0"/>
              <a:t>Facility development/site design/maintenance, rules/regulations, rationing/allocation, zoning</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40190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fontScale="92500"/>
          </a:bodyPr>
          <a:lstStyle/>
          <a:p>
            <a:r>
              <a:rPr lang="en-GB" dirty="0"/>
              <a:t>Parking removed from above cavern and revegetated with tiered beds of native plants</a:t>
            </a:r>
          </a:p>
          <a:p>
            <a:endParaRPr lang="en-GB" dirty="0"/>
          </a:p>
          <a:p>
            <a:r>
              <a:rPr lang="en-GB" dirty="0"/>
              <a:t>Leaking below ground sewer lines replaced with above ground lines</a:t>
            </a:r>
          </a:p>
          <a:p>
            <a:endParaRPr lang="en-GB" dirty="0"/>
          </a:p>
          <a:p>
            <a:r>
              <a:rPr lang="en-GB" dirty="0"/>
              <a:t>Project awarded certification for sustainable landscape design in 2013</a:t>
            </a:r>
          </a:p>
        </p:txBody>
      </p:sp>
      <p:sp>
        <p:nvSpPr>
          <p:cNvPr id="3" name="Title 2"/>
          <p:cNvSpPr>
            <a:spLocks noGrp="1"/>
          </p:cNvSpPr>
          <p:nvPr>
            <p:ph type="title"/>
          </p:nvPr>
        </p:nvSpPr>
        <p:spPr>
          <a:xfrm>
            <a:off x="1189356" y="274638"/>
            <a:ext cx="7497444" cy="997743"/>
          </a:xfrm>
        </p:spPr>
        <p:txBody>
          <a:bodyPr/>
          <a:lstStyle/>
          <a:p>
            <a:r>
              <a:rPr lang="en-GB" dirty="0"/>
              <a:t>Facility Development/Site Design/Maintenance</a:t>
            </a:r>
          </a:p>
        </p:txBody>
      </p:sp>
    </p:spTree>
    <p:extLst>
      <p:ext uri="{BB962C8B-B14F-4D97-AF65-F5344CB8AC3E}">
        <p14:creationId xmlns:p14="http://schemas.microsoft.com/office/powerpoint/2010/main" val="319385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fontScale="92500" lnSpcReduction="20000"/>
          </a:bodyPr>
          <a:lstStyle/>
          <a:p>
            <a:r>
              <a:rPr lang="en-GB" dirty="0"/>
              <a:t>Group size limits: minimum of 3 for safety and maximum of 4–10 to minimize impact</a:t>
            </a:r>
          </a:p>
          <a:p>
            <a:endParaRPr lang="en-GB" dirty="0"/>
          </a:p>
          <a:p>
            <a:r>
              <a:rPr lang="en-GB" dirty="0"/>
              <a:t>Permits required for visiting wild caves and may require knowledge of vertical caving techniques and special equipment</a:t>
            </a:r>
          </a:p>
          <a:p>
            <a:endParaRPr lang="en-GB" dirty="0"/>
          </a:p>
          <a:p>
            <a:r>
              <a:rPr lang="en-GB" dirty="0"/>
              <a:t>Permits issue on first-come, first-served basis and visitation limits vary from 3 trips/week to 2 trips/month depending on the cave</a:t>
            </a:r>
          </a:p>
        </p:txBody>
      </p:sp>
      <p:sp>
        <p:nvSpPr>
          <p:cNvPr id="3" name="Title 2"/>
          <p:cNvSpPr>
            <a:spLocks noGrp="1"/>
          </p:cNvSpPr>
          <p:nvPr>
            <p:ph type="title"/>
          </p:nvPr>
        </p:nvSpPr>
        <p:spPr/>
        <p:txBody>
          <a:bodyPr/>
          <a:lstStyle/>
          <a:p>
            <a:r>
              <a:rPr lang="en-GB" dirty="0"/>
              <a:t>Rules/Regulations, Rationing/Allocation, and Zoning</a:t>
            </a:r>
          </a:p>
        </p:txBody>
      </p:sp>
    </p:spTree>
    <p:extLst>
      <p:ext uri="{BB962C8B-B14F-4D97-AF65-F5344CB8AC3E}">
        <p14:creationId xmlns:p14="http://schemas.microsoft.com/office/powerpoint/2010/main" val="378985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93506" y="1226214"/>
            <a:ext cx="7196137" cy="4313237"/>
          </a:xfrm>
        </p:spPr>
        <p:txBody>
          <a:bodyPr/>
          <a:lstStyle/>
          <a:p>
            <a:r>
              <a:rPr lang="en-US" dirty="0">
                <a:hlinkClick r:id="rId2"/>
              </a:rPr>
              <a:t>Big Room Trail</a:t>
            </a:r>
            <a:endParaRPr lang="en-US" dirty="0"/>
          </a:p>
          <a:p>
            <a:endParaRPr lang="en-US" dirty="0"/>
          </a:p>
          <a:p>
            <a:r>
              <a:rPr lang="en-US" dirty="0">
                <a:hlinkClick r:id="rId3"/>
              </a:rPr>
              <a:t>Natural Entrance Trail</a:t>
            </a:r>
            <a:endParaRPr lang="en-US" dirty="0"/>
          </a:p>
          <a:p>
            <a:endParaRPr lang="en-US" dirty="0"/>
          </a:p>
          <a:p>
            <a:r>
              <a:rPr lang="en-US" dirty="0">
                <a:hlinkClick r:id="rId4"/>
              </a:rPr>
              <a:t>Ranger-guided Tours</a:t>
            </a:r>
            <a:endParaRPr lang="en-US" dirty="0"/>
          </a:p>
          <a:p>
            <a:endParaRPr lang="en-US" dirty="0"/>
          </a:p>
          <a:p>
            <a:r>
              <a:rPr lang="en-US" dirty="0">
                <a:hlinkClick r:id="rId5"/>
              </a:rPr>
              <a:t>Lechuguilla Cave</a:t>
            </a:r>
            <a:endParaRPr lang="en-US" dirty="0"/>
          </a:p>
        </p:txBody>
      </p:sp>
      <p:sp>
        <p:nvSpPr>
          <p:cNvPr id="3" name="Title 2"/>
          <p:cNvSpPr>
            <a:spLocks noGrp="1"/>
          </p:cNvSpPr>
          <p:nvPr>
            <p:ph type="title"/>
          </p:nvPr>
        </p:nvSpPr>
        <p:spPr/>
        <p:txBody>
          <a:bodyPr/>
          <a:lstStyle/>
          <a:p>
            <a:r>
              <a:rPr lang="en-US" dirty="0"/>
              <a:t>Photo Gallery</a:t>
            </a:r>
          </a:p>
        </p:txBody>
      </p:sp>
      <p:sp>
        <p:nvSpPr>
          <p:cNvPr id="4" name="Rectangle 3"/>
          <p:cNvSpPr/>
          <p:nvPr/>
        </p:nvSpPr>
        <p:spPr>
          <a:xfrm>
            <a:off x="1189357" y="1708350"/>
            <a:ext cx="7534020"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https://www.nps.gov/media/photo/gallery.htm?id=FC3F3C1D-155D-451F-678F10C79C37264B</a:t>
            </a:r>
          </a:p>
        </p:txBody>
      </p:sp>
      <p:sp>
        <p:nvSpPr>
          <p:cNvPr id="5" name="Rectangle 4"/>
          <p:cNvSpPr/>
          <p:nvPr/>
        </p:nvSpPr>
        <p:spPr>
          <a:xfrm>
            <a:off x="1193506" y="2878993"/>
            <a:ext cx="7191987"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https://www.nps.gov/media/photo/gallery.htm?id=D0D6F890-155D-451F-67AA7B66C2426F55</a:t>
            </a:r>
          </a:p>
        </p:txBody>
      </p:sp>
      <p:sp>
        <p:nvSpPr>
          <p:cNvPr id="6" name="Rectangle 5"/>
          <p:cNvSpPr/>
          <p:nvPr/>
        </p:nvSpPr>
        <p:spPr>
          <a:xfrm>
            <a:off x="1189356" y="4045643"/>
            <a:ext cx="7196137"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https://www.nps.gov/media/photo/gallery.htm?id=002834EA-155D-451F-6776BADA00BE0B71</a:t>
            </a:r>
          </a:p>
        </p:txBody>
      </p:sp>
      <p:sp>
        <p:nvSpPr>
          <p:cNvPr id="7" name="Rectangle 6"/>
          <p:cNvSpPr/>
          <p:nvPr/>
        </p:nvSpPr>
        <p:spPr>
          <a:xfrm>
            <a:off x="1197655" y="5153279"/>
            <a:ext cx="7196137"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https://www.nps.gov/media/photo/gallery.htm?id=318A0C5A-155D-451F-6771B101D8195C02</a:t>
            </a:r>
          </a:p>
        </p:txBody>
      </p:sp>
    </p:spTree>
    <p:extLst>
      <p:ext uri="{BB962C8B-B14F-4D97-AF65-F5344CB8AC3E}">
        <p14:creationId xmlns:p14="http://schemas.microsoft.com/office/powerpoint/2010/main" val="63602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National Monument in 1923</a:t>
            </a:r>
          </a:p>
          <a:p>
            <a:r>
              <a:rPr lang="en-GB" dirty="0"/>
              <a:t>National Park in 1930</a:t>
            </a:r>
          </a:p>
          <a:p>
            <a:r>
              <a:rPr lang="en-US" dirty="0"/>
              <a:t>Southeastern New Mexico</a:t>
            </a:r>
          </a:p>
          <a:p>
            <a:r>
              <a:rPr lang="en-US" dirty="0"/>
              <a:t>Includes 33,000 acres of Wilderness</a:t>
            </a:r>
          </a:p>
          <a:p>
            <a:r>
              <a:rPr lang="en-US" dirty="0"/>
              <a:t>Includes ≈ 120 known caves</a:t>
            </a:r>
          </a:p>
          <a:p>
            <a:r>
              <a:rPr lang="en-US" dirty="0"/>
              <a:t>Caves formed by ‘sulfuric acid bath’</a:t>
            </a:r>
            <a:endParaRPr lang="en-GB" dirty="0"/>
          </a:p>
          <a:p>
            <a:r>
              <a:rPr lang="en-GB" dirty="0"/>
              <a:t>Diverse variety speleothems within caves</a:t>
            </a:r>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Carlsbad Caverns National Park</a:t>
            </a:r>
          </a:p>
        </p:txBody>
      </p:sp>
    </p:spTree>
    <p:extLst>
      <p:ext uri="{BB962C8B-B14F-4D97-AF65-F5344CB8AC3E}">
        <p14:creationId xmlns:p14="http://schemas.microsoft.com/office/powerpoint/2010/main" val="38755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1256" y="0"/>
            <a:ext cx="7633044" cy="5749093"/>
          </a:xfrm>
          <a:prstGeom prst="rect">
            <a:avLst/>
          </a:prstGeom>
        </p:spPr>
      </p:pic>
    </p:spTree>
    <p:extLst>
      <p:ext uri="{BB962C8B-B14F-4D97-AF65-F5344CB8AC3E}">
        <p14:creationId xmlns:p14="http://schemas.microsoft.com/office/powerpoint/2010/main" val="32957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4552" y="-38637"/>
            <a:ext cx="6885831" cy="5808372"/>
          </a:xfrm>
          <a:prstGeom prst="rect">
            <a:avLst/>
          </a:prstGeom>
        </p:spPr>
      </p:pic>
    </p:spTree>
    <p:extLst>
      <p:ext uri="{BB962C8B-B14F-4D97-AF65-F5344CB8AC3E}">
        <p14:creationId xmlns:p14="http://schemas.microsoft.com/office/powerpoint/2010/main" val="421987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649" y="0"/>
            <a:ext cx="8654603" cy="5769735"/>
          </a:xfrm>
          <a:prstGeom prst="rect">
            <a:avLst/>
          </a:prstGeom>
        </p:spPr>
      </p:pic>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091" y="-17748"/>
            <a:ext cx="8746968" cy="5783120"/>
          </a:xfrm>
          <a:prstGeom prst="rect">
            <a:avLst/>
          </a:prstGeom>
        </p:spPr>
      </p:pic>
    </p:spTree>
    <p:extLst>
      <p:ext uri="{BB962C8B-B14F-4D97-AF65-F5344CB8AC3E}">
        <p14:creationId xmlns:p14="http://schemas.microsoft.com/office/powerpoint/2010/main" val="232348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824" y="0"/>
            <a:ext cx="3858497" cy="576373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8447" y="-10938"/>
            <a:ext cx="3895682" cy="5785605"/>
          </a:xfrm>
          <a:prstGeom prst="rect">
            <a:avLst/>
          </a:prstGeom>
        </p:spPr>
      </p:pic>
    </p:spTree>
    <p:extLst>
      <p:ext uri="{BB962C8B-B14F-4D97-AF65-F5344CB8AC3E}">
        <p14:creationId xmlns:p14="http://schemas.microsoft.com/office/powerpoint/2010/main" val="407891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635" y="0"/>
            <a:ext cx="3808741" cy="576072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2954" y="0"/>
            <a:ext cx="3882085" cy="5760720"/>
          </a:xfrm>
          <a:prstGeom prst="rect">
            <a:avLst/>
          </a:prstGeom>
        </p:spPr>
      </p:pic>
    </p:spTree>
    <p:extLst>
      <p:ext uri="{BB962C8B-B14F-4D97-AF65-F5344CB8AC3E}">
        <p14:creationId xmlns:p14="http://schemas.microsoft.com/office/powerpoint/2010/main" val="57048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062" y="0"/>
            <a:ext cx="8731876" cy="5773141"/>
          </a:xfrm>
          <a:prstGeom prst="rect">
            <a:avLst/>
          </a:prstGeom>
        </p:spPr>
      </p:pic>
    </p:spTree>
    <p:extLst>
      <p:ext uri="{BB962C8B-B14F-4D97-AF65-F5344CB8AC3E}">
        <p14:creationId xmlns:p14="http://schemas.microsoft.com/office/powerpoint/2010/main" val="234706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d8dd7c1c-4333-446f-aac1-2085e198f311" ContentTypeId="0x010100B73AEB2BC9FE5343B1F3C335A1578D9438" PreviousValue="false"/>
</file>

<file path=customXml/itemProps1.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CCA640-930D-40CB-90E6-83585633B98F}">
  <ds:schemaRefs>
    <ds:schemaRef ds:uri="http://purl.org/dc/elements/1.1/"/>
    <ds:schemaRef ds:uri="http://purl.org/dc/terms/"/>
    <ds:schemaRef ds:uri="http://schemas.microsoft.com/office/infopath/2007/PartnerControls"/>
    <ds:schemaRef ds:uri="http://www.w3.org/XML/1998/namespace"/>
    <ds:schemaRef ds:uri="http://purl.org/dc/dcmitype/"/>
    <ds:schemaRef ds:uri="0b29e85d-e4df-4a6d-ba7c-01bf11944fc3"/>
    <ds:schemaRef ds:uri="http://schemas.openxmlformats.org/package/2006/metadata/core-properties"/>
    <ds:schemaRef ds:uri="http://schemas.microsoft.com/office/2006/metadata/properties"/>
    <ds:schemaRef ds:uri="d07fce95-64a3-45e0-8e78-c550b935440d"/>
    <ds:schemaRef ds:uri="http://schemas.microsoft.com/office/2006/documentManagement/types"/>
  </ds:schemaRefs>
</ds:datastoreItem>
</file>

<file path=customXml/itemProps3.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4.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5.xml><?xml version="1.0" encoding="utf-8"?>
<ds:datastoreItem xmlns:ds="http://schemas.openxmlformats.org/officeDocument/2006/customXml" ds:itemID="{A09D32EB-CBA0-48A3-A7FA-AC73987F3CA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838</TotalTime>
  <Words>419</Words>
  <Application>Microsoft Office PowerPoint</Application>
  <PresentationFormat>On-screen Show (4:3)</PresentationFormat>
  <Paragraphs>56</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Containing Contaminants at Carlsbad Caverns National Park</vt:lpstr>
      <vt:lpstr>Carlsbad Caverns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Carlsbad Caverns National Park</vt:lpstr>
      <vt:lpstr>Problems</vt:lpstr>
      <vt:lpstr>Strategies and Practices</vt:lpstr>
      <vt:lpstr>Facility Development/Site Design/Maintenance</vt:lpstr>
      <vt:lpstr>Rules/Regulations, Rationing/Allocation, and Zoning</vt:lpstr>
      <vt:lpstr>Photo Gallery</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91</cp:revision>
  <dcterms:created xsi:type="dcterms:W3CDTF">2014-12-08T12:01:41Z</dcterms:created>
  <dcterms:modified xsi:type="dcterms:W3CDTF">2019-07-30T14:33:02Z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