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453" r:id="rId2"/>
    <p:sldId id="444" r:id="rId3"/>
    <p:sldId id="384" r:id="rId4"/>
    <p:sldId id="443" r:id="rId5"/>
    <p:sldId id="428" r:id="rId6"/>
    <p:sldId id="429" r:id="rId7"/>
    <p:sldId id="430" r:id="rId8"/>
    <p:sldId id="431" r:id="rId9"/>
    <p:sldId id="436" r:id="rId10"/>
    <p:sldId id="441" r:id="rId11"/>
    <p:sldId id="446" r:id="rId12"/>
    <p:sldId id="332" r:id="rId13"/>
    <p:sldId id="440" r:id="rId14"/>
    <p:sldId id="447" r:id="rId15"/>
    <p:sldId id="326" r:id="rId16"/>
    <p:sldId id="448" r:id="rId17"/>
    <p:sldId id="445" r:id="rId18"/>
    <p:sldId id="449" r:id="rId19"/>
    <p:sldId id="450" r:id="rId20"/>
    <p:sldId id="370" r:id="rId21"/>
    <p:sldId id="451" r:id="rId22"/>
    <p:sldId id="452" r:id="rId23"/>
    <p:sldId id="435" r:id="rId24"/>
    <p:sldId id="454" r:id="rId25"/>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72" d="100"/>
          <a:sy n="72" d="100"/>
        </p:scale>
        <p:origin x="1488"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2120"/>
          </a:xfrm>
          <a:prstGeom prst="rect">
            <a:avLst/>
          </a:prstGeom>
        </p:spPr>
        <p:txBody>
          <a:bodyPr vert="horz" lIns="90573" tIns="45286" rIns="90573" bIns="45286" rtlCol="0"/>
          <a:lstStyle>
            <a:lvl1pPr algn="l">
              <a:defRPr sz="1100"/>
            </a:lvl1pPr>
          </a:lstStyle>
          <a:p>
            <a:endParaRPr lang="en-US"/>
          </a:p>
        </p:txBody>
      </p:sp>
      <p:sp>
        <p:nvSpPr>
          <p:cNvPr id="3" name="Date Placeholder 2"/>
          <p:cNvSpPr>
            <a:spLocks noGrp="1"/>
          </p:cNvSpPr>
          <p:nvPr>
            <p:ph type="dt" sz="quarter" idx="1"/>
          </p:nvPr>
        </p:nvSpPr>
        <p:spPr>
          <a:xfrm>
            <a:off x="3970339" y="0"/>
            <a:ext cx="3038476" cy="462120"/>
          </a:xfrm>
          <a:prstGeom prst="rect">
            <a:avLst/>
          </a:prstGeom>
        </p:spPr>
        <p:txBody>
          <a:bodyPr vert="horz" lIns="90573" tIns="45286" rIns="90573" bIns="45286" rtlCol="0"/>
          <a:lstStyle>
            <a:lvl1pPr algn="r">
              <a:defRPr sz="1100"/>
            </a:lvl1pPr>
          </a:lstStyle>
          <a:p>
            <a:fld id="{F2598017-BA5E-4704-B5AC-F3226DE408C7}" type="datetimeFigureOut">
              <a:rPr lang="en-US" smtClean="0"/>
              <a:pPr/>
              <a:t>7/30/2019</a:t>
            </a:fld>
            <a:endParaRPr lang="en-US"/>
          </a:p>
        </p:txBody>
      </p:sp>
      <p:sp>
        <p:nvSpPr>
          <p:cNvPr id="4" name="Footer Placeholder 3"/>
          <p:cNvSpPr>
            <a:spLocks noGrp="1"/>
          </p:cNvSpPr>
          <p:nvPr>
            <p:ph type="ftr" sz="quarter" idx="2"/>
          </p:nvPr>
        </p:nvSpPr>
        <p:spPr>
          <a:xfrm>
            <a:off x="0" y="8772378"/>
            <a:ext cx="3038476" cy="462120"/>
          </a:xfrm>
          <a:prstGeom prst="rect">
            <a:avLst/>
          </a:prstGeom>
        </p:spPr>
        <p:txBody>
          <a:bodyPr vert="horz" lIns="90573" tIns="45286" rIns="90573" bIns="45286" rtlCol="0" anchor="b"/>
          <a:lstStyle>
            <a:lvl1pPr algn="l">
              <a:defRPr sz="1100"/>
            </a:lvl1pPr>
          </a:lstStyle>
          <a:p>
            <a:endParaRPr lang="en-US"/>
          </a:p>
        </p:txBody>
      </p:sp>
      <p:sp>
        <p:nvSpPr>
          <p:cNvPr id="5" name="Slide Number Placeholder 4"/>
          <p:cNvSpPr>
            <a:spLocks noGrp="1"/>
          </p:cNvSpPr>
          <p:nvPr>
            <p:ph type="sldNum" sz="quarter" idx="3"/>
          </p:nvPr>
        </p:nvSpPr>
        <p:spPr>
          <a:xfrm>
            <a:off x="3970339" y="8772378"/>
            <a:ext cx="3038476" cy="462120"/>
          </a:xfrm>
          <a:prstGeom prst="rect">
            <a:avLst/>
          </a:prstGeom>
        </p:spPr>
        <p:txBody>
          <a:bodyPr vert="horz" lIns="90573" tIns="45286" rIns="90573" bIns="45286" rtlCol="0" anchor="b"/>
          <a:lstStyle>
            <a:lvl1pPr algn="r">
              <a:defRPr sz="1100"/>
            </a:lvl1pPr>
          </a:lstStyle>
          <a:p>
            <a:fld id="{2BF329E9-9021-4AAE-B89E-9DBDFDAA4400}" type="slidenum">
              <a:rPr lang="en-US" smtClean="0"/>
              <a:pPr/>
              <a:t>‹#›</a:t>
            </a:fld>
            <a:endParaRPr lang="en-US"/>
          </a:p>
        </p:txBody>
      </p:sp>
    </p:spTree>
    <p:extLst>
      <p:ext uri="{BB962C8B-B14F-4D97-AF65-F5344CB8AC3E}">
        <p14:creationId xmlns:p14="http://schemas.microsoft.com/office/powerpoint/2010/main" val="167867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294" tIns="46147" rIns="92294" bIns="46147" rtlCol="0"/>
          <a:lstStyle>
            <a:lvl1pPr algn="r">
              <a:defRPr sz="1100"/>
            </a:lvl1pPr>
          </a:lstStyle>
          <a:p>
            <a:fld id="{F30AA83B-4EA1-4B7F-A894-5BFE8D5AABC6}" type="datetimeFigureOut">
              <a:rPr lang="en-US" smtClean="0"/>
              <a:pPr/>
              <a:t>7/30/2019</a:t>
            </a:fld>
            <a:endParaRPr lang="en-US"/>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294" tIns="46147" rIns="92294" bIns="461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294" tIns="46147" rIns="92294" bIns="46147" rtlCol="0" anchor="b"/>
          <a:lstStyle>
            <a:lvl1pPr algn="r">
              <a:defRPr sz="1100"/>
            </a:lvl1pPr>
          </a:lstStyle>
          <a:p>
            <a:fld id="{5BC69FB5-8452-4713-8278-1DC1AB63FDEB}" type="slidenum">
              <a:rPr lang="en-US" smtClean="0"/>
              <a:pPr/>
              <a:t>‹#›</a:t>
            </a:fld>
            <a:endParaRPr lang="en-US"/>
          </a:p>
        </p:txBody>
      </p:sp>
    </p:spTree>
    <p:extLst>
      <p:ext uri="{BB962C8B-B14F-4D97-AF65-F5344CB8AC3E}">
        <p14:creationId xmlns:p14="http://schemas.microsoft.com/office/powerpoint/2010/main" val="4058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453571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aphicFrame>
        <p:nvGraphicFramePr>
          <p:cNvPr id="14" name="Content Placeholder 5"/>
          <p:cNvGraphicFramePr>
            <a:graphicFrameLocks/>
          </p:cNvGraphicFramePr>
          <p:nvPr>
            <p:extLst>
              <p:ext uri="{D42A27DB-BD31-4B8C-83A1-F6EECF244321}">
                <p14:modId xmlns:p14="http://schemas.microsoft.com/office/powerpoint/2010/main" val="189609480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20396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617328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534400" cy="1066800"/>
          </a:xfrm>
        </p:spPr>
        <p:txBody>
          <a:bodyPr/>
          <a:lstStyle/>
          <a:p>
            <a:r>
              <a:rPr lang="en-US" dirty="0"/>
              <a:t>Busing Among the Grizzlies at Denali</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9ACF3348-65A3-4802-ABD9-DBBA5491A0A8}"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3729174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F3348-65A3-4802-ABD9-DBBA5491A0A8}"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2125328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9ACF3348-65A3-4802-ABD9-DBBA5491A0A8}" type="datetimeFigureOut">
              <a:rPr lang="en-US" smtClean="0"/>
              <a:pPr/>
              <a:t>7/30/2019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235779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33997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76044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67194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30479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p:extLst>
              <p:ext uri="{D42A27DB-BD31-4B8C-83A1-F6EECF244321}">
                <p14:modId xmlns:p14="http://schemas.microsoft.com/office/powerpoint/2010/main" val="1390171443"/>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85316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 and Practices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3977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Problems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242551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a:t>Click to edit Master title style</a:t>
            </a:r>
            <a:endParaRPr lang="en-US"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19371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F3348-65A3-4802-ABD9-DBBA5491A0A8}"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33D13-E064-4A2D-8C3F-CF1C76E1670D}" type="slidenum">
              <a:rPr lang="en-US" smtClean="0"/>
              <a:pPr/>
              <a:t>‹#›</a:t>
            </a:fld>
            <a:endParaRPr lang="en-US"/>
          </a:p>
        </p:txBody>
      </p:sp>
    </p:spTree>
    <p:extLst>
      <p:ext uri="{BB962C8B-B14F-4D97-AF65-F5344CB8AC3E}">
        <p14:creationId xmlns:p14="http://schemas.microsoft.com/office/powerpoint/2010/main" val="18805740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nps.gov/seki/planyourvisit/whitney.htm" TargetMode="External"/><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hyperlink" Target="http://www.nps.gov/grca/index.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fs.usda.gov/recarea/inyo/recarea/?recid=20698" TargetMode="Externa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awD-BLPFquA" TargetMode="External"/><Relationship Id="rId2" Type="http://schemas.openxmlformats.org/officeDocument/2006/relationships/hyperlink" Target="http://www.youtube.com/watch?v=oLzUORzT6wc" TargetMode="External"/><Relationship Id="rId1" Type="http://schemas.openxmlformats.org/officeDocument/2006/relationships/slideLayout" Target="../slideLayouts/slideLayout9.xml"/><Relationship Id="rId5" Type="http://schemas.openxmlformats.org/officeDocument/2006/relationships/hyperlink" Target="http://www.cleanwaste.com/wag-bag" TargetMode="External"/><Relationship Id="rId4" Type="http://schemas.openxmlformats.org/officeDocument/2006/relationships/hyperlink" Target="http://www.fs.usda.gov/Internet/FSE_DOCUMENTS/stelprdb5333235.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What Goes Up Mt. Whitney Must Come Down</a:t>
            </a:r>
            <a:endParaRPr lang="en-GB" b="1"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299223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r>
              <a:rPr lang="en-US" sz="3000" dirty="0"/>
              <a:t>Mt. Whitney is the highest mountain in the “lower 48” at 14,505 feet</a:t>
            </a:r>
          </a:p>
          <a:p>
            <a:r>
              <a:rPr lang="en-US" sz="3000" dirty="0"/>
              <a:t>Mt. Whitney Trail – 22 miles and over 6,000 feet of elevation gain</a:t>
            </a:r>
          </a:p>
          <a:p>
            <a:r>
              <a:rPr lang="en-US" sz="3000" dirty="0"/>
              <a:t>Much of the trail is above tree line</a:t>
            </a:r>
          </a:p>
          <a:p>
            <a:r>
              <a:rPr lang="en-US" sz="3000" dirty="0"/>
              <a:t>Hundreds of visitors daily </a:t>
            </a:r>
            <a:r>
              <a:rPr lang="en-US" altLang="zh-CN" sz="3000" dirty="0"/>
              <a:t>before current management plan was implemented</a:t>
            </a:r>
            <a:endParaRPr lang="en-US" sz="3000" dirty="0"/>
          </a:p>
          <a:p>
            <a:endParaRPr lang="en-US" sz="3000" dirty="0"/>
          </a:p>
          <a:p>
            <a:endParaRPr lang="en-US" sz="3000" dirty="0"/>
          </a:p>
          <a:p>
            <a:endParaRPr lang="en-US" sz="3000" dirty="0"/>
          </a:p>
        </p:txBody>
      </p:sp>
    </p:spTree>
    <p:extLst>
      <p:ext uri="{BB962C8B-B14F-4D97-AF65-F5344CB8AC3E}">
        <p14:creationId xmlns:p14="http://schemas.microsoft.com/office/powerpoint/2010/main" val="349382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Lies partially in Sequoia National Park and adjacent to Inyo National Forest</a:t>
            </a:r>
          </a:p>
          <a:p>
            <a:r>
              <a:rPr lang="en-US" dirty="0"/>
              <a:t>Sequoia National Park (“land of the giants”)</a:t>
            </a:r>
          </a:p>
          <a:p>
            <a:r>
              <a:rPr lang="en-US" dirty="0"/>
              <a:t>Sequoia/Kings Canyon National Parks (856,964 acres)</a:t>
            </a:r>
          </a:p>
          <a:p>
            <a:r>
              <a:rPr lang="en-US" dirty="0"/>
              <a:t>Inyo National Forest (2 million acres; 9 wilderness areas)</a:t>
            </a:r>
          </a:p>
        </p:txBody>
      </p:sp>
    </p:spTree>
    <p:extLst>
      <p:ext uri="{BB962C8B-B14F-4D97-AF65-F5344CB8AC3E}">
        <p14:creationId xmlns:p14="http://schemas.microsoft.com/office/powerpoint/2010/main" val="248505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95250" y="1066800"/>
            <a:ext cx="3151550" cy="4103866"/>
          </a:xfrm>
          <a:prstGeom prst="rect">
            <a:avLst/>
          </a:prstGeom>
        </p:spPr>
      </p:pic>
      <p:sp>
        <p:nvSpPr>
          <p:cNvPr id="4" name="Title 3"/>
          <p:cNvSpPr>
            <a:spLocks noGrp="1"/>
          </p:cNvSpPr>
          <p:nvPr>
            <p:ph type="title" idx="4294967295"/>
          </p:nvPr>
        </p:nvSpPr>
        <p:spPr>
          <a:xfrm>
            <a:off x="0" y="304801"/>
            <a:ext cx="8839200" cy="685800"/>
          </a:xfrm>
        </p:spPr>
        <p:txBody>
          <a:bodyPr>
            <a:normAutofit fontScale="90000"/>
          </a:bodyPr>
          <a:lstStyle/>
          <a:p>
            <a:pPr algn="ctr"/>
            <a:r>
              <a:rPr lang="en-US" dirty="0">
                <a:hlinkClick r:id="rId3"/>
              </a:rPr>
              <a:t>Sequoia and Kings Canyon National Parks</a:t>
            </a:r>
            <a:endParaRPr lang="en-US" dirty="0">
              <a:hlinkClick r:id="rId4"/>
            </a:endParaRPr>
          </a:p>
        </p:txBody>
      </p:sp>
      <p:sp>
        <p:nvSpPr>
          <p:cNvPr id="2" name="Rectangle 1"/>
          <p:cNvSpPr/>
          <p:nvPr/>
        </p:nvSpPr>
        <p:spPr>
          <a:xfrm>
            <a:off x="1980225" y="5213568"/>
            <a:ext cx="5181600" cy="369332"/>
          </a:xfrm>
          <a:prstGeom prst="rect">
            <a:avLst/>
          </a:prstGeom>
        </p:spPr>
        <p:txBody>
          <a:bodyPr wrap="square">
            <a:spAutoFit/>
          </a:bodyPr>
          <a:lstStyle/>
          <a:p>
            <a:r>
              <a:rPr lang="en-US" dirty="0"/>
              <a:t>http://www.nps.gov/seki/planyourvisit/whitney.htm</a:t>
            </a:r>
          </a:p>
        </p:txBody>
      </p:sp>
    </p:spTree>
    <p:extLst>
      <p:ext uri="{BB962C8B-B14F-4D97-AF65-F5344CB8AC3E}">
        <p14:creationId xmlns:p14="http://schemas.microsoft.com/office/powerpoint/2010/main" val="3134072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4300" y="152400"/>
            <a:ext cx="8915400" cy="914400"/>
          </a:xfrm>
          <a:prstGeom prst="rect">
            <a:avLst/>
          </a:prstGeom>
        </p:spPr>
        <p:txBody>
          <a:bodyP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3600" dirty="0">
                <a:hlinkClick r:id="rId2"/>
              </a:rPr>
              <a:t>Eastern Sierra Interagency Visitor Center</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35250" y="1066800"/>
            <a:ext cx="3151550" cy="4103866"/>
          </a:xfrm>
          <a:prstGeom prst="rect">
            <a:avLst/>
          </a:prstGeom>
        </p:spPr>
      </p:pic>
      <p:pic>
        <p:nvPicPr>
          <p:cNvPr id="2050" name="Picture 2" descr="http://www.getoutdoors.com/goblog/uploads/Forest_Service_Logo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199" y="1143000"/>
            <a:ext cx="3638377"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00200" y="5276914"/>
            <a:ext cx="5943600" cy="369332"/>
          </a:xfrm>
          <a:prstGeom prst="rect">
            <a:avLst/>
          </a:prstGeom>
        </p:spPr>
        <p:txBody>
          <a:bodyPr wrap="square">
            <a:spAutoFit/>
          </a:bodyPr>
          <a:lstStyle/>
          <a:p>
            <a:r>
              <a:rPr lang="en-US" dirty="0"/>
              <a:t>http://www.fs.usda.gov/recarea/inyo/recarea/?recid=20698</a:t>
            </a:r>
          </a:p>
        </p:txBody>
      </p:sp>
    </p:spTree>
    <p:extLst>
      <p:ext uri="{BB962C8B-B14F-4D97-AF65-F5344CB8AC3E}">
        <p14:creationId xmlns:p14="http://schemas.microsoft.com/office/powerpoint/2010/main" val="300577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a:spcBef>
                <a:spcPts val="600"/>
              </a:spcBef>
              <a:spcAft>
                <a:spcPts val="600"/>
              </a:spcAft>
            </a:pPr>
            <a:r>
              <a:rPr lang="en-US" dirty="0"/>
              <a:t>Large numbers of hikers on the trails and summit</a:t>
            </a:r>
          </a:p>
          <a:p>
            <a:pPr>
              <a:spcBef>
                <a:spcPts val="600"/>
              </a:spcBef>
              <a:spcAft>
                <a:spcPts val="600"/>
              </a:spcAft>
            </a:pPr>
            <a:r>
              <a:rPr lang="en-US" dirty="0"/>
              <a:t>Use levels inappropriate for a wilderness setting</a:t>
            </a:r>
          </a:p>
          <a:p>
            <a:pPr>
              <a:spcBef>
                <a:spcPts val="600"/>
              </a:spcBef>
              <a:spcAft>
                <a:spcPts val="600"/>
              </a:spcAft>
            </a:pPr>
            <a:r>
              <a:rPr lang="en-US" dirty="0"/>
              <a:t>Improper disposal of human waste</a:t>
            </a:r>
          </a:p>
          <a:p>
            <a:endParaRPr lang="en-US" dirty="0"/>
          </a:p>
          <a:p>
            <a:endParaRPr lang="en-US" dirty="0"/>
          </a:p>
        </p:txBody>
      </p:sp>
    </p:spTree>
    <p:extLst>
      <p:ext uri="{BB962C8B-B14F-4D97-AF65-F5344CB8AC3E}">
        <p14:creationId xmlns:p14="http://schemas.microsoft.com/office/powerpoint/2010/main" val="147047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r>
              <a:rPr lang="en-US" sz="3200" dirty="0"/>
              <a:t>Impacts to resources: Soil and vegetation.</a:t>
            </a:r>
          </a:p>
          <a:p>
            <a:r>
              <a:rPr lang="en-US" sz="3200" dirty="0"/>
              <a:t>Impacts to experience: Crowding</a:t>
            </a:r>
          </a:p>
          <a:p>
            <a:r>
              <a:rPr lang="en-US" sz="3200" dirty="0"/>
              <a:t>Impacts to facilities</a:t>
            </a:r>
            <a:r>
              <a:rPr lang="en-US" altLang="zh-CN" sz="3200" dirty="0"/>
              <a:t>/service: Trails and attraction sites</a:t>
            </a:r>
            <a:endParaRPr lang="en-US" sz="3200" dirty="0"/>
          </a:p>
        </p:txBody>
      </p:sp>
    </p:spTree>
    <p:extLst>
      <p:ext uri="{BB962C8B-B14F-4D97-AF65-F5344CB8AC3E}">
        <p14:creationId xmlns:p14="http://schemas.microsoft.com/office/powerpoint/2010/main" val="1909415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a:spcBef>
                <a:spcPts val="600"/>
              </a:spcBef>
              <a:spcAft>
                <a:spcPts val="1200"/>
              </a:spcAft>
            </a:pPr>
            <a:r>
              <a:rPr lang="en-US" dirty="0"/>
              <a:t>Management Strategies: Limit use and reduce the impact of recreation</a:t>
            </a:r>
          </a:p>
          <a:p>
            <a:pPr>
              <a:spcBef>
                <a:spcPts val="600"/>
              </a:spcBef>
              <a:spcAft>
                <a:spcPts val="1200"/>
              </a:spcAft>
            </a:pPr>
            <a:r>
              <a:rPr lang="en-US" dirty="0"/>
              <a:t>Management Practices: Zoning; rationing/ allocation; rules and regulations; information/ education; law enforcement</a:t>
            </a:r>
          </a:p>
          <a:p>
            <a:endParaRPr lang="en-US" dirty="0"/>
          </a:p>
        </p:txBody>
      </p:sp>
    </p:spTree>
    <p:extLst>
      <p:ext uri="{BB962C8B-B14F-4D97-AF65-F5344CB8AC3E}">
        <p14:creationId xmlns:p14="http://schemas.microsoft.com/office/powerpoint/2010/main" val="140696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04863" y="990600"/>
            <a:ext cx="7196137" cy="4313237"/>
          </a:xfrm>
        </p:spPr>
        <p:txBody>
          <a:bodyPr>
            <a:normAutofit/>
          </a:bodyPr>
          <a:lstStyle/>
          <a:p>
            <a:pPr marL="457200" lvl="1" indent="0">
              <a:spcBef>
                <a:spcPts val="600"/>
              </a:spcBef>
              <a:spcAft>
                <a:spcPts val="600"/>
              </a:spcAft>
              <a:buNone/>
            </a:pPr>
            <a:r>
              <a:rPr lang="en-US" dirty="0"/>
              <a:t>Mt. Whitney Zone</a:t>
            </a:r>
          </a:p>
          <a:p>
            <a:pPr marL="457200" lvl="1" indent="0">
              <a:spcBef>
                <a:spcPts val="600"/>
              </a:spcBef>
              <a:spcAft>
                <a:spcPts val="600"/>
              </a:spcAft>
              <a:buNone/>
            </a:pPr>
            <a:endParaRPr lang="en-US" dirty="0"/>
          </a:p>
          <a:p>
            <a:pPr marL="457200" lvl="1" indent="0">
              <a:spcBef>
                <a:spcPts val="600"/>
              </a:spcBef>
              <a:spcAft>
                <a:spcPts val="600"/>
              </a:spcAft>
              <a:buNone/>
            </a:pPr>
            <a:r>
              <a:rPr lang="en-US" dirty="0"/>
              <a:t>Special management focus</a:t>
            </a:r>
          </a:p>
          <a:p>
            <a:pPr marL="457200" lvl="1" indent="0">
              <a:spcBef>
                <a:spcPts val="600"/>
              </a:spcBef>
              <a:spcAft>
                <a:spcPts val="600"/>
              </a:spcAft>
              <a:buNone/>
            </a:pPr>
            <a:endParaRPr lang="en-US" dirty="0"/>
          </a:p>
          <a:p>
            <a:pPr marL="457200" lvl="1" indent="0">
              <a:spcBef>
                <a:spcPts val="0"/>
              </a:spcBef>
              <a:buNone/>
            </a:pPr>
            <a:r>
              <a:rPr lang="en-US" dirty="0"/>
              <a:t>Cooperative effort between the National Park Service and U.S. Forest Service</a:t>
            </a:r>
          </a:p>
          <a:p>
            <a:pPr marL="457200" lvl="1" indent="0">
              <a:spcBef>
                <a:spcPts val="0"/>
              </a:spcBef>
              <a:buNone/>
            </a:pPr>
            <a:endParaRPr lang="en-US" dirty="0"/>
          </a:p>
          <a:p>
            <a:pPr marL="457200" lvl="1" indent="0">
              <a:spcBef>
                <a:spcPts val="600"/>
              </a:spcBef>
              <a:spcAft>
                <a:spcPts val="600"/>
              </a:spcAft>
              <a:buNone/>
            </a:pPr>
            <a:r>
              <a:rPr lang="en-US" dirty="0"/>
              <a:t>Eastern Sierra Interagency Visitor Center</a:t>
            </a:r>
          </a:p>
        </p:txBody>
      </p:sp>
      <p:sp>
        <p:nvSpPr>
          <p:cNvPr id="5" name="Title 4"/>
          <p:cNvSpPr>
            <a:spLocks noGrp="1"/>
          </p:cNvSpPr>
          <p:nvPr>
            <p:ph type="title"/>
          </p:nvPr>
        </p:nvSpPr>
        <p:spPr/>
        <p:txBody>
          <a:bodyPr/>
          <a:lstStyle/>
          <a:p>
            <a:r>
              <a:rPr lang="en-US" dirty="0"/>
              <a:t>Zoning</a:t>
            </a:r>
            <a:br>
              <a:rPr lang="en-US" dirty="0"/>
            </a:br>
            <a:endParaRPr lang="en-US" dirty="0"/>
          </a:p>
        </p:txBody>
      </p:sp>
    </p:spTree>
    <p:extLst>
      <p:ext uri="{BB962C8B-B14F-4D97-AF65-F5344CB8AC3E}">
        <p14:creationId xmlns:p14="http://schemas.microsoft.com/office/powerpoint/2010/main" val="96792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lvl="1" indent="0">
              <a:spcBef>
                <a:spcPts val="600"/>
              </a:spcBef>
              <a:spcAft>
                <a:spcPts val="600"/>
              </a:spcAft>
              <a:buNone/>
            </a:pPr>
            <a:r>
              <a:rPr lang="en-US" dirty="0"/>
              <a:t>Lottery system for permits</a:t>
            </a:r>
          </a:p>
          <a:p>
            <a:pPr marL="457200" lvl="1" indent="0">
              <a:spcBef>
                <a:spcPts val="600"/>
              </a:spcBef>
              <a:spcAft>
                <a:spcPts val="600"/>
              </a:spcAft>
              <a:buNone/>
            </a:pPr>
            <a:r>
              <a:rPr lang="en-US" dirty="0"/>
              <a:t>60 overnight and 100 day-use permits per day between May 1 and November 1</a:t>
            </a:r>
          </a:p>
        </p:txBody>
      </p:sp>
      <p:sp>
        <p:nvSpPr>
          <p:cNvPr id="5" name="Title 4"/>
          <p:cNvSpPr>
            <a:spLocks noGrp="1"/>
          </p:cNvSpPr>
          <p:nvPr>
            <p:ph type="title"/>
          </p:nvPr>
        </p:nvSpPr>
        <p:spPr>
          <a:xfrm>
            <a:off x="1676400" y="300658"/>
            <a:ext cx="7196137" cy="997743"/>
          </a:xfrm>
        </p:spPr>
        <p:txBody>
          <a:bodyPr/>
          <a:lstStyle/>
          <a:p>
            <a:r>
              <a:rPr lang="en-US" dirty="0"/>
              <a:t>Rationing and Allocation </a:t>
            </a:r>
            <a:br>
              <a:rPr lang="en-US" dirty="0"/>
            </a:br>
            <a:endParaRPr lang="en-US" dirty="0"/>
          </a:p>
        </p:txBody>
      </p:sp>
    </p:spTree>
    <p:extLst>
      <p:ext uri="{BB962C8B-B14F-4D97-AF65-F5344CB8AC3E}">
        <p14:creationId xmlns:p14="http://schemas.microsoft.com/office/powerpoint/2010/main" val="3843373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lvl="1" indent="0">
              <a:spcBef>
                <a:spcPts val="600"/>
              </a:spcBef>
              <a:spcAft>
                <a:spcPts val="600"/>
              </a:spcAft>
              <a:buNone/>
            </a:pPr>
            <a:r>
              <a:rPr lang="en-US" dirty="0"/>
              <a:t>Bear canisters</a:t>
            </a:r>
          </a:p>
          <a:p>
            <a:pPr marL="457200" lvl="1" indent="0">
              <a:spcBef>
                <a:spcPts val="600"/>
              </a:spcBef>
              <a:spcAft>
                <a:spcPts val="600"/>
              </a:spcAft>
              <a:buNone/>
            </a:pPr>
            <a:r>
              <a:rPr lang="en-US" dirty="0"/>
              <a:t>No food in cars</a:t>
            </a:r>
          </a:p>
          <a:p>
            <a:pPr marL="457200" lvl="1" indent="0">
              <a:spcBef>
                <a:spcPts val="600"/>
              </a:spcBef>
              <a:spcAft>
                <a:spcPts val="600"/>
              </a:spcAft>
              <a:buNone/>
            </a:pPr>
            <a:r>
              <a:rPr lang="en-US" dirty="0"/>
              <a:t>Visitors must pack out all solid human waste</a:t>
            </a:r>
          </a:p>
          <a:p>
            <a:pPr marL="457200" lvl="1" indent="0">
              <a:spcBef>
                <a:spcPts val="600"/>
              </a:spcBef>
              <a:spcAft>
                <a:spcPts val="600"/>
              </a:spcAft>
              <a:buNone/>
            </a:pPr>
            <a:r>
              <a:rPr lang="en-US" dirty="0"/>
              <a:t>WAG bags (</a:t>
            </a:r>
            <a:r>
              <a:rPr lang="en-US" u="sng" dirty="0"/>
              <a:t>w</a:t>
            </a:r>
            <a:r>
              <a:rPr lang="en-US" dirty="0"/>
              <a:t>aste </a:t>
            </a:r>
            <a:r>
              <a:rPr lang="en-US" u="sng" dirty="0"/>
              <a:t>a</a:t>
            </a:r>
            <a:r>
              <a:rPr lang="en-US" dirty="0"/>
              <a:t>llocation and </a:t>
            </a:r>
            <a:r>
              <a:rPr lang="en-US" u="sng" dirty="0"/>
              <a:t>g</a:t>
            </a:r>
            <a:r>
              <a:rPr lang="en-US" dirty="0"/>
              <a:t>elling)</a:t>
            </a:r>
          </a:p>
          <a:p>
            <a:pPr>
              <a:spcBef>
                <a:spcPts val="1200"/>
              </a:spcBef>
              <a:spcAft>
                <a:spcPts val="1200"/>
              </a:spcAft>
            </a:pPr>
            <a:endParaRPr lang="en-US" dirty="0"/>
          </a:p>
          <a:p>
            <a:endParaRPr lang="en-US" dirty="0"/>
          </a:p>
        </p:txBody>
      </p:sp>
      <p:sp>
        <p:nvSpPr>
          <p:cNvPr id="5" name="Title 4"/>
          <p:cNvSpPr>
            <a:spLocks noGrp="1"/>
          </p:cNvSpPr>
          <p:nvPr>
            <p:ph type="title"/>
          </p:nvPr>
        </p:nvSpPr>
        <p:spPr>
          <a:xfrm>
            <a:off x="1752600" y="274638"/>
            <a:ext cx="7196137" cy="997743"/>
          </a:xfrm>
        </p:spPr>
        <p:txBody>
          <a:bodyPr/>
          <a:lstStyle/>
          <a:p>
            <a:r>
              <a:rPr lang="en-US" dirty="0"/>
              <a:t>Rules and Regulations</a:t>
            </a:r>
            <a:br>
              <a:rPr lang="en-US" dirty="0"/>
            </a:br>
            <a:endParaRPr lang="en-US" dirty="0"/>
          </a:p>
        </p:txBody>
      </p:sp>
    </p:spTree>
    <p:extLst>
      <p:ext uri="{BB962C8B-B14F-4D97-AF65-F5344CB8AC3E}">
        <p14:creationId xmlns:p14="http://schemas.microsoft.com/office/powerpoint/2010/main" val="232751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95563" y="152400"/>
            <a:ext cx="3576637" cy="5476875"/>
            <a:chOff x="2595563" y="619125"/>
            <a:chExt cx="3952875" cy="616267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5563" y="619125"/>
              <a:ext cx="3952875"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572000" y="3700462"/>
              <a:ext cx="533400" cy="94773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4252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6300" y="152400"/>
            <a:ext cx="7391400" cy="5543550"/>
          </a:xfrm>
          <a:prstGeom prst="rect">
            <a:avLst/>
          </a:prstGeom>
        </p:spPr>
      </p:pic>
    </p:spTree>
    <p:extLst>
      <p:ext uri="{BB962C8B-B14F-4D97-AF65-F5344CB8AC3E}">
        <p14:creationId xmlns:p14="http://schemas.microsoft.com/office/powerpoint/2010/main" val="262069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lvl="1" indent="0">
              <a:spcBef>
                <a:spcPts val="600"/>
              </a:spcBef>
              <a:spcAft>
                <a:spcPts val="1200"/>
              </a:spcAft>
              <a:buNone/>
            </a:pPr>
            <a:r>
              <a:rPr lang="en-US" dirty="0"/>
              <a:t>A program of information and education on the special character of Mt. Whitney and guidelines for use of this area</a:t>
            </a:r>
          </a:p>
          <a:p>
            <a:pPr marL="457200" lvl="1" indent="0">
              <a:spcBef>
                <a:spcPts val="600"/>
              </a:spcBef>
              <a:spcAft>
                <a:spcPts val="1200"/>
              </a:spcAft>
              <a:buNone/>
            </a:pPr>
            <a:r>
              <a:rPr lang="en-US" sz="2800" dirty="0"/>
              <a:t>“To preserve its wilderness character, all visitors must be committed to extremely high standards of conduct”</a:t>
            </a:r>
          </a:p>
          <a:p>
            <a:pPr lvl="1">
              <a:spcBef>
                <a:spcPts val="600"/>
              </a:spcBef>
              <a:spcAft>
                <a:spcPts val="1200"/>
              </a:spcAft>
            </a:pPr>
            <a:endParaRPr lang="en-US" dirty="0"/>
          </a:p>
        </p:txBody>
      </p:sp>
      <p:sp>
        <p:nvSpPr>
          <p:cNvPr id="5" name="Title 4"/>
          <p:cNvSpPr>
            <a:spLocks noGrp="1"/>
          </p:cNvSpPr>
          <p:nvPr>
            <p:ph type="title"/>
          </p:nvPr>
        </p:nvSpPr>
        <p:spPr>
          <a:xfrm>
            <a:off x="1676400" y="311809"/>
            <a:ext cx="7196137" cy="997743"/>
          </a:xfrm>
        </p:spPr>
        <p:txBody>
          <a:bodyPr/>
          <a:lstStyle/>
          <a:p>
            <a:r>
              <a:rPr lang="en-US" dirty="0"/>
              <a:t>Information / Education</a:t>
            </a:r>
            <a:br>
              <a:rPr lang="en-US" dirty="0"/>
            </a:br>
            <a:endParaRPr lang="en-US" dirty="0"/>
          </a:p>
        </p:txBody>
      </p:sp>
    </p:spTree>
    <p:extLst>
      <p:ext uri="{BB962C8B-B14F-4D97-AF65-F5344CB8AC3E}">
        <p14:creationId xmlns:p14="http://schemas.microsoft.com/office/powerpoint/2010/main" val="3978511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lvl="1" indent="0">
              <a:spcBef>
                <a:spcPts val="600"/>
              </a:spcBef>
              <a:spcAft>
                <a:spcPts val="600"/>
              </a:spcAft>
              <a:buNone/>
            </a:pPr>
            <a:r>
              <a:rPr lang="en-US" dirty="0"/>
              <a:t>Visitors who do not have permits may be fined </a:t>
            </a:r>
          </a:p>
          <a:p>
            <a:pPr marL="457200" lvl="1" indent="0">
              <a:spcBef>
                <a:spcPts val="600"/>
              </a:spcBef>
              <a:spcAft>
                <a:spcPts val="600"/>
              </a:spcAft>
              <a:buNone/>
            </a:pPr>
            <a:r>
              <a:rPr lang="en-US" dirty="0"/>
              <a:t>Visitors do not follow the regulation rules may be fined</a:t>
            </a:r>
          </a:p>
        </p:txBody>
      </p:sp>
      <p:sp>
        <p:nvSpPr>
          <p:cNvPr id="5" name="Title 4"/>
          <p:cNvSpPr>
            <a:spLocks noGrp="1"/>
          </p:cNvSpPr>
          <p:nvPr>
            <p:ph type="title"/>
          </p:nvPr>
        </p:nvSpPr>
        <p:spPr>
          <a:xfrm>
            <a:off x="1752600" y="274638"/>
            <a:ext cx="7196137" cy="997743"/>
          </a:xfrm>
        </p:spPr>
        <p:txBody>
          <a:bodyPr/>
          <a:lstStyle/>
          <a:p>
            <a:r>
              <a:rPr lang="en-US" dirty="0"/>
              <a:t>Law Enforcement </a:t>
            </a:r>
            <a:br>
              <a:rPr lang="en-US" dirty="0"/>
            </a:br>
            <a:endParaRPr lang="en-US" dirty="0"/>
          </a:p>
        </p:txBody>
      </p:sp>
    </p:spTree>
    <p:extLst>
      <p:ext uri="{BB962C8B-B14F-4D97-AF65-F5344CB8AC3E}">
        <p14:creationId xmlns:p14="http://schemas.microsoft.com/office/powerpoint/2010/main" val="3928339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1272381"/>
            <a:ext cx="7196137" cy="2537619"/>
          </a:xfrm>
        </p:spPr>
        <p:txBody>
          <a:bodyPr>
            <a:noAutofit/>
          </a:bodyPr>
          <a:lstStyle/>
          <a:p>
            <a:pPr>
              <a:lnSpc>
                <a:spcPct val="150000"/>
              </a:lnSpc>
            </a:pPr>
            <a:r>
              <a:rPr lang="en-US" sz="3200" dirty="0">
                <a:hlinkClick r:id="rId2"/>
              </a:rPr>
              <a:t>Hiking Mount Whitney in a Day </a:t>
            </a:r>
            <a:r>
              <a:rPr lang="en-US" sz="3200" dirty="0"/>
              <a:t>(3:19)</a:t>
            </a:r>
          </a:p>
          <a:p>
            <a:pPr>
              <a:lnSpc>
                <a:spcPct val="150000"/>
              </a:lnSpc>
            </a:pPr>
            <a:r>
              <a:rPr lang="en-US" sz="3200" dirty="0">
                <a:hlinkClick r:id="rId3"/>
              </a:rPr>
              <a:t>Video Trip Report – Part 1 </a:t>
            </a:r>
            <a:r>
              <a:rPr lang="en-US" sz="3200" dirty="0"/>
              <a:t>(8:12)</a:t>
            </a:r>
          </a:p>
          <a:p>
            <a:pPr>
              <a:lnSpc>
                <a:spcPct val="150000"/>
              </a:lnSpc>
            </a:pPr>
            <a:r>
              <a:rPr lang="en-US" sz="3200" dirty="0">
                <a:hlinkClick r:id="rId4"/>
              </a:rPr>
              <a:t>Hiking the Mt. Whitney Trail Brochure</a:t>
            </a:r>
            <a:endParaRPr lang="en-US" sz="3200" dirty="0"/>
          </a:p>
          <a:p>
            <a:pPr>
              <a:lnSpc>
                <a:spcPct val="150000"/>
              </a:lnSpc>
            </a:pPr>
            <a:r>
              <a:rPr lang="en-US" sz="3200" dirty="0">
                <a:hlinkClick r:id="rId5"/>
              </a:rPr>
              <a:t>Wag Bag Website</a:t>
            </a:r>
            <a:endParaRPr lang="en-US" sz="3200" dirty="0"/>
          </a:p>
        </p:txBody>
      </p:sp>
      <p:sp>
        <p:nvSpPr>
          <p:cNvPr id="4" name="Title 3"/>
          <p:cNvSpPr>
            <a:spLocks noGrp="1"/>
          </p:cNvSpPr>
          <p:nvPr>
            <p:ph type="title"/>
          </p:nvPr>
        </p:nvSpPr>
        <p:spPr/>
        <p:txBody>
          <a:bodyPr/>
          <a:lstStyle/>
          <a:p>
            <a:r>
              <a:rPr lang="en-US" dirty="0"/>
              <a:t>More Information</a:t>
            </a:r>
          </a:p>
        </p:txBody>
      </p:sp>
      <p:sp>
        <p:nvSpPr>
          <p:cNvPr id="2" name="Rectangle 1"/>
          <p:cNvSpPr/>
          <p:nvPr/>
        </p:nvSpPr>
        <p:spPr>
          <a:xfrm>
            <a:off x="1189356" y="1920642"/>
            <a:ext cx="4953000" cy="369332"/>
          </a:xfrm>
          <a:prstGeom prst="rect">
            <a:avLst/>
          </a:prstGeom>
        </p:spPr>
        <p:txBody>
          <a:bodyPr wrap="square">
            <a:spAutoFit/>
          </a:bodyPr>
          <a:lstStyle/>
          <a:p>
            <a:r>
              <a:rPr lang="en-US" dirty="0"/>
              <a:t>http://www.youtube.com/watch?v=oLzUORzT6wc</a:t>
            </a:r>
          </a:p>
        </p:txBody>
      </p:sp>
      <p:sp>
        <p:nvSpPr>
          <p:cNvPr id="5" name="Rectangle 4"/>
          <p:cNvSpPr/>
          <p:nvPr/>
        </p:nvSpPr>
        <p:spPr>
          <a:xfrm>
            <a:off x="1188716" y="2753569"/>
            <a:ext cx="4876800" cy="369332"/>
          </a:xfrm>
          <a:prstGeom prst="rect">
            <a:avLst/>
          </a:prstGeom>
        </p:spPr>
        <p:txBody>
          <a:bodyPr wrap="square">
            <a:spAutoFit/>
          </a:bodyPr>
          <a:lstStyle/>
          <a:p>
            <a:r>
              <a:rPr lang="en-US" dirty="0"/>
              <a:t>http://www.youtube.com/watch?v=awD-BLPFquA</a:t>
            </a:r>
          </a:p>
        </p:txBody>
      </p:sp>
      <p:sp>
        <p:nvSpPr>
          <p:cNvPr id="6" name="Rectangle 5"/>
          <p:cNvSpPr/>
          <p:nvPr/>
        </p:nvSpPr>
        <p:spPr>
          <a:xfrm>
            <a:off x="1190637" y="3586496"/>
            <a:ext cx="7162800" cy="369332"/>
          </a:xfrm>
          <a:prstGeom prst="rect">
            <a:avLst/>
          </a:prstGeom>
        </p:spPr>
        <p:txBody>
          <a:bodyPr wrap="square">
            <a:spAutoFit/>
          </a:bodyPr>
          <a:lstStyle/>
          <a:p>
            <a:r>
              <a:rPr lang="en-US" dirty="0"/>
              <a:t>http://www.fs.usda.gov/Internet/FSE_DOCUMENTS/stelprdb5333235.pdf</a:t>
            </a:r>
          </a:p>
        </p:txBody>
      </p:sp>
      <p:sp>
        <p:nvSpPr>
          <p:cNvPr id="7" name="Rectangle 6"/>
          <p:cNvSpPr/>
          <p:nvPr/>
        </p:nvSpPr>
        <p:spPr>
          <a:xfrm>
            <a:off x="1216250" y="4431367"/>
            <a:ext cx="3749744" cy="369332"/>
          </a:xfrm>
          <a:prstGeom prst="rect">
            <a:avLst/>
          </a:prstGeom>
        </p:spPr>
        <p:txBody>
          <a:bodyPr wrap="none">
            <a:spAutoFit/>
          </a:bodyPr>
          <a:lstStyle/>
          <a:p>
            <a:r>
              <a:rPr lang="en-US" dirty="0"/>
              <a:t>http://www.cleanwaste.com/wag-bag</a:t>
            </a:r>
          </a:p>
        </p:txBody>
      </p:sp>
    </p:spTree>
    <p:extLst>
      <p:ext uri="{BB962C8B-B14F-4D97-AF65-F5344CB8AC3E}">
        <p14:creationId xmlns:p14="http://schemas.microsoft.com/office/powerpoint/2010/main" val="1629585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85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20274" y="45720"/>
            <a:ext cx="4385326" cy="560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96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76200"/>
            <a:ext cx="723900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61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3150" y="76200"/>
            <a:ext cx="4229100" cy="5638800"/>
          </a:xfrm>
          <a:prstGeom prst="rect">
            <a:avLst/>
          </a:prstGeom>
        </p:spPr>
      </p:pic>
    </p:spTree>
    <p:extLst>
      <p:ext uri="{BB962C8B-B14F-4D97-AF65-F5344CB8AC3E}">
        <p14:creationId xmlns:p14="http://schemas.microsoft.com/office/powerpoint/2010/main" val="150502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on over Mt. Whitney photo © by Jim Baumgardt, Image Counts, www.ImageCount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300" y="228600"/>
            <a:ext cx="8136282"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34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erial view of Mt. Whitney and Mt. Langle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52400"/>
            <a:ext cx="8055125"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03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errific.com/whitney/mtwhit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5559" y="228600"/>
            <a:ext cx="8387441"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20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mountainguides.com/wordpress/wp-content/uploads/2011/03/Mt-Whitney-03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76201"/>
            <a:ext cx="7518399" cy="563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795956"/>
      </p:ext>
    </p:extLst>
  </p:cSld>
  <p:clrMapOvr>
    <a:masterClrMapping/>
  </p:clrMapOvr>
</p:sld>
</file>

<file path=ppt/theme/theme1.xml><?xml version="1.0" encoding="utf-8"?>
<a:theme xmlns:a="http://schemas.openxmlformats.org/drawingml/2006/main" name="ThemeCAB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CABI" id="{75D553C7-327C-493A-8697-054027D90DF6}" vid="{96C8C150-8F64-415B-8F18-A598228C87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ThemeCABI</Template>
  <TotalTime>2737</TotalTime>
  <Words>453</Words>
  <Application>Microsoft Office PowerPoint</Application>
  <PresentationFormat>On-screen Show (4:3)</PresentationFormat>
  <Paragraphs>54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宋体</vt:lpstr>
      <vt:lpstr>Arial</vt:lpstr>
      <vt:lpstr>Calibri</vt:lpstr>
      <vt:lpstr>ThemeCABI</vt:lpstr>
      <vt:lpstr>What Goes Up Mt. Whitney Must Come 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Sequoia and Kings Canyon National Parks</vt:lpstr>
      <vt:lpstr>PowerPoint Presentation</vt:lpstr>
      <vt:lpstr>PowerPoint Presentation</vt:lpstr>
      <vt:lpstr>PowerPoint Presentation</vt:lpstr>
      <vt:lpstr>PowerPoint Presentation</vt:lpstr>
      <vt:lpstr>Zoning </vt:lpstr>
      <vt:lpstr>Rationing and Allocation  </vt:lpstr>
      <vt:lpstr>Rules and Regulations </vt:lpstr>
      <vt:lpstr>PowerPoint Presentation</vt:lpstr>
      <vt:lpstr>Information / Education </vt:lpstr>
      <vt:lpstr>Law Enforcement  </vt:lpstr>
      <vt:lpstr>More Information</vt:lpstr>
      <vt:lpstr>PowerPoint Presentation</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Indicators of Crowding at Alcatraz Island: A Comparative Analysis</dc:title>
  <dc:creator>Nathan Reigner</dc:creator>
  <cp:lastModifiedBy>Leigh-Ann Bard</cp:lastModifiedBy>
  <cp:revision>241</cp:revision>
  <cp:lastPrinted>2012-02-06T15:49:32Z</cp:lastPrinted>
  <dcterms:created xsi:type="dcterms:W3CDTF">2011-03-05T19:34:28Z</dcterms:created>
  <dcterms:modified xsi:type="dcterms:W3CDTF">2019-07-30T14:31:19Z</dcterms:modified>
</cp:coreProperties>
</file>