
<file path=[Content_Types].xml><?xml version="1.0" encoding="utf-8"?>
<Types xmlns="http://schemas.openxmlformats.org/package/2006/content-types">
  <Default Extension="png" ContentType="image/png"/>
  <Default Extension="mp3" ContentType="audio/mpe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11.jpg" ContentType="image/gif"/>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handoutMasterIdLst>
    <p:handoutMasterId r:id="rId25"/>
  </p:handoutMasterIdLst>
  <p:sldIdLst>
    <p:sldId id="448" r:id="rId2"/>
    <p:sldId id="440" r:id="rId3"/>
    <p:sldId id="427" r:id="rId4"/>
    <p:sldId id="384" r:id="rId5"/>
    <p:sldId id="370" r:id="rId6"/>
    <p:sldId id="429" r:id="rId7"/>
    <p:sldId id="431" r:id="rId8"/>
    <p:sldId id="433" r:id="rId9"/>
    <p:sldId id="368" r:id="rId10"/>
    <p:sldId id="332" r:id="rId11"/>
    <p:sldId id="444" r:id="rId12"/>
    <p:sldId id="326" r:id="rId13"/>
    <p:sldId id="445" r:id="rId14"/>
    <p:sldId id="446" r:id="rId15"/>
    <p:sldId id="447" r:id="rId16"/>
    <p:sldId id="426" r:id="rId17"/>
    <p:sldId id="378" r:id="rId18"/>
    <p:sldId id="437" r:id="rId19"/>
    <p:sldId id="439" r:id="rId20"/>
    <p:sldId id="438" r:id="rId21"/>
    <p:sldId id="435" r:id="rId22"/>
    <p:sldId id="449" r:id="rId23"/>
  </p:sldIdLst>
  <p:sldSz cx="9144000" cy="6858000" type="screen4x3"/>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94660"/>
  </p:normalViewPr>
  <p:slideViewPr>
    <p:cSldViewPr>
      <p:cViewPr varScale="1">
        <p:scale>
          <a:sx n="72" d="100"/>
          <a:sy n="72" d="100"/>
        </p:scale>
        <p:origin x="1488" y="7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6" cy="462120"/>
          </a:xfrm>
          <a:prstGeom prst="rect">
            <a:avLst/>
          </a:prstGeom>
        </p:spPr>
        <p:txBody>
          <a:bodyPr vert="horz" lIns="90573" tIns="45286" rIns="90573" bIns="45286" rtlCol="0"/>
          <a:lstStyle>
            <a:lvl1pPr algn="l">
              <a:defRPr sz="1100"/>
            </a:lvl1pPr>
          </a:lstStyle>
          <a:p>
            <a:endParaRPr lang="en-US"/>
          </a:p>
        </p:txBody>
      </p:sp>
      <p:sp>
        <p:nvSpPr>
          <p:cNvPr id="3" name="Date Placeholder 2"/>
          <p:cNvSpPr>
            <a:spLocks noGrp="1"/>
          </p:cNvSpPr>
          <p:nvPr>
            <p:ph type="dt" sz="quarter" idx="1"/>
          </p:nvPr>
        </p:nvSpPr>
        <p:spPr>
          <a:xfrm>
            <a:off x="3970339" y="0"/>
            <a:ext cx="3038476" cy="462120"/>
          </a:xfrm>
          <a:prstGeom prst="rect">
            <a:avLst/>
          </a:prstGeom>
        </p:spPr>
        <p:txBody>
          <a:bodyPr vert="horz" lIns="90573" tIns="45286" rIns="90573" bIns="45286" rtlCol="0"/>
          <a:lstStyle>
            <a:lvl1pPr algn="r">
              <a:defRPr sz="1100"/>
            </a:lvl1pPr>
          </a:lstStyle>
          <a:p>
            <a:fld id="{F2598017-BA5E-4704-B5AC-F3226DE408C7}" type="datetimeFigureOut">
              <a:rPr lang="en-US" smtClean="0"/>
              <a:pPr/>
              <a:t>7/30/2019</a:t>
            </a:fld>
            <a:endParaRPr lang="en-US"/>
          </a:p>
        </p:txBody>
      </p:sp>
      <p:sp>
        <p:nvSpPr>
          <p:cNvPr id="4" name="Footer Placeholder 3"/>
          <p:cNvSpPr>
            <a:spLocks noGrp="1"/>
          </p:cNvSpPr>
          <p:nvPr>
            <p:ph type="ftr" sz="quarter" idx="2"/>
          </p:nvPr>
        </p:nvSpPr>
        <p:spPr>
          <a:xfrm>
            <a:off x="0" y="8772378"/>
            <a:ext cx="3038476" cy="462120"/>
          </a:xfrm>
          <a:prstGeom prst="rect">
            <a:avLst/>
          </a:prstGeom>
        </p:spPr>
        <p:txBody>
          <a:bodyPr vert="horz" lIns="90573" tIns="45286" rIns="90573" bIns="45286" rtlCol="0" anchor="b"/>
          <a:lstStyle>
            <a:lvl1pPr algn="l">
              <a:defRPr sz="1100"/>
            </a:lvl1pPr>
          </a:lstStyle>
          <a:p>
            <a:endParaRPr lang="en-US"/>
          </a:p>
        </p:txBody>
      </p:sp>
      <p:sp>
        <p:nvSpPr>
          <p:cNvPr id="5" name="Slide Number Placeholder 4"/>
          <p:cNvSpPr>
            <a:spLocks noGrp="1"/>
          </p:cNvSpPr>
          <p:nvPr>
            <p:ph type="sldNum" sz="quarter" idx="3"/>
          </p:nvPr>
        </p:nvSpPr>
        <p:spPr>
          <a:xfrm>
            <a:off x="3970339" y="8772378"/>
            <a:ext cx="3038476" cy="462120"/>
          </a:xfrm>
          <a:prstGeom prst="rect">
            <a:avLst/>
          </a:prstGeom>
        </p:spPr>
        <p:txBody>
          <a:bodyPr vert="horz" lIns="90573" tIns="45286" rIns="90573" bIns="45286" rtlCol="0" anchor="b"/>
          <a:lstStyle>
            <a:lvl1pPr algn="r">
              <a:defRPr sz="1100"/>
            </a:lvl1pPr>
          </a:lstStyle>
          <a:p>
            <a:fld id="{2BF329E9-9021-4AAE-B89E-9DBDFDAA4400}" type="slidenum">
              <a:rPr lang="en-US" smtClean="0"/>
              <a:pPr/>
              <a:t>‹#›</a:t>
            </a:fld>
            <a:endParaRPr lang="en-US"/>
          </a:p>
        </p:txBody>
      </p:sp>
    </p:spTree>
    <p:extLst>
      <p:ext uri="{BB962C8B-B14F-4D97-AF65-F5344CB8AC3E}">
        <p14:creationId xmlns:p14="http://schemas.microsoft.com/office/powerpoint/2010/main" val="1678676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294" tIns="46147" rIns="92294" bIns="46147" rtlCol="0"/>
          <a:lstStyle>
            <a:lvl1pPr algn="l">
              <a:defRPr sz="11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294" tIns="46147" rIns="92294" bIns="46147" rtlCol="0"/>
          <a:lstStyle>
            <a:lvl1pPr algn="r">
              <a:defRPr sz="1100"/>
            </a:lvl1pPr>
          </a:lstStyle>
          <a:p>
            <a:fld id="{F30AA83B-4EA1-4B7F-A894-5BFE8D5AABC6}" type="datetimeFigureOut">
              <a:rPr lang="en-US" smtClean="0"/>
              <a:pPr/>
              <a:t>7/30/2019</a:t>
            </a:fld>
            <a:endParaRPr lang="en-US"/>
          </a:p>
        </p:txBody>
      </p:sp>
      <p:sp>
        <p:nvSpPr>
          <p:cNvPr id="4" name="Slide Image Placeholder 3"/>
          <p:cNvSpPr>
            <a:spLocks noGrp="1" noRot="1" noChangeAspect="1"/>
          </p:cNvSpPr>
          <p:nvPr>
            <p:ph type="sldImg" idx="2"/>
          </p:nvPr>
        </p:nvSpPr>
        <p:spPr>
          <a:xfrm>
            <a:off x="1196975" y="692150"/>
            <a:ext cx="4618038" cy="3463925"/>
          </a:xfrm>
          <a:prstGeom prst="rect">
            <a:avLst/>
          </a:prstGeom>
          <a:noFill/>
          <a:ln w="12700">
            <a:solidFill>
              <a:prstClr val="black"/>
            </a:solidFill>
          </a:ln>
        </p:spPr>
        <p:txBody>
          <a:bodyPr vert="horz" lIns="92294" tIns="46147" rIns="92294" bIns="46147"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294" tIns="46147" rIns="92294" bIns="4614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1804"/>
          </a:xfrm>
          <a:prstGeom prst="rect">
            <a:avLst/>
          </a:prstGeom>
        </p:spPr>
        <p:txBody>
          <a:bodyPr vert="horz" lIns="92294" tIns="46147" rIns="92294" bIns="46147" rtlCol="0" anchor="b"/>
          <a:lstStyle>
            <a:lvl1pPr algn="l">
              <a:defRPr sz="1100"/>
            </a:lvl1pPr>
          </a:lstStyle>
          <a:p>
            <a:endParaRPr lang="en-US"/>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2294" tIns="46147" rIns="92294" bIns="46147" rtlCol="0" anchor="b"/>
          <a:lstStyle>
            <a:lvl1pPr algn="r">
              <a:defRPr sz="1100"/>
            </a:lvl1pPr>
          </a:lstStyle>
          <a:p>
            <a:fld id="{5BC69FB5-8452-4713-8278-1DC1AB63FDEB}" type="slidenum">
              <a:rPr lang="en-US" smtClean="0"/>
              <a:pPr/>
              <a:t>‹#›</a:t>
            </a:fld>
            <a:endParaRPr lang="en-US"/>
          </a:p>
        </p:txBody>
      </p:sp>
    </p:spTree>
    <p:extLst>
      <p:ext uri="{BB962C8B-B14F-4D97-AF65-F5344CB8AC3E}">
        <p14:creationId xmlns:p14="http://schemas.microsoft.com/office/powerpoint/2010/main" val="40583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69FB5-8452-4713-8278-1DC1AB63FDEB}" type="slidenum">
              <a:rPr lang="en-US" smtClean="0"/>
              <a:pPr/>
              <a:t>15</a:t>
            </a:fld>
            <a:endParaRPr lang="en-US"/>
          </a:p>
        </p:txBody>
      </p:sp>
    </p:spTree>
    <p:extLst>
      <p:ext uri="{BB962C8B-B14F-4D97-AF65-F5344CB8AC3E}">
        <p14:creationId xmlns:p14="http://schemas.microsoft.com/office/powerpoint/2010/main" val="1077763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69FB5-8452-4713-8278-1DC1AB63FDEB}" type="slidenum">
              <a:rPr lang="en-US" smtClean="0"/>
              <a:pPr/>
              <a:t>16</a:t>
            </a:fld>
            <a:endParaRPr lang="en-US"/>
          </a:p>
        </p:txBody>
      </p:sp>
    </p:spTree>
    <p:extLst>
      <p:ext uri="{BB962C8B-B14F-4D97-AF65-F5344CB8AC3E}">
        <p14:creationId xmlns:p14="http://schemas.microsoft.com/office/powerpoint/2010/main" val="638716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35" name="Picture 3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4000" cy="4152900"/>
          </a:xfrm>
          <a:prstGeom prst="rect">
            <a:avLst/>
          </a:prstGeom>
        </p:spPr>
      </p:pic>
      <p:sp>
        <p:nvSpPr>
          <p:cNvPr id="37" name="Rectangle 36"/>
          <p:cNvSpPr/>
          <p:nvPr/>
        </p:nvSpPr>
        <p:spPr>
          <a:xfrm>
            <a:off x="0" y="4152900"/>
            <a:ext cx="9144000" cy="2705100"/>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CEBE7"/>
              </a:solidFill>
            </a:endParaRPr>
          </a:p>
        </p:txBody>
      </p:sp>
      <p:sp>
        <p:nvSpPr>
          <p:cNvPr id="41" name="Rectangle 40"/>
          <p:cNvSpPr/>
          <p:nvPr/>
        </p:nvSpPr>
        <p:spPr>
          <a:xfrm>
            <a:off x="-24582" y="145654"/>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42" name="Title 41"/>
          <p:cNvSpPr>
            <a:spLocks noGrp="1"/>
          </p:cNvSpPr>
          <p:nvPr>
            <p:ph type="title" hasCustomPrompt="1"/>
          </p:nvPr>
        </p:nvSpPr>
        <p:spPr>
          <a:xfrm>
            <a:off x="685800" y="4453030"/>
            <a:ext cx="7772400" cy="991419"/>
          </a:xfrm>
        </p:spPr>
        <p:txBody>
          <a:bodyPr anchor="t">
            <a:noAutofit/>
          </a:bodyPr>
          <a:lstStyle>
            <a:lvl1pPr algn="l">
              <a:defRPr sz="4600" b="0" baseline="30000">
                <a:solidFill>
                  <a:schemeClr val="bg1"/>
                </a:solidFill>
                <a:latin typeface="Arial" pitchFamily="34" charset="0"/>
                <a:cs typeface="Arial" pitchFamily="34" charset="0"/>
              </a:defRPr>
            </a:lvl1pPr>
          </a:lstStyle>
          <a:p>
            <a:r>
              <a:rPr lang="en-US" dirty="0"/>
              <a:t>Managing Outdoor Recreation: </a:t>
            </a:r>
            <a:br>
              <a:rPr lang="en-US" dirty="0"/>
            </a:br>
            <a:r>
              <a:rPr lang="en-US" dirty="0"/>
              <a:t>Case Studies in National Parks, 2nd Edition</a:t>
            </a:r>
            <a:endParaRPr lang="en-GB" dirty="0"/>
          </a:p>
        </p:txBody>
      </p:sp>
      <p:sp>
        <p:nvSpPr>
          <p:cNvPr id="48" name="Subtitle 2"/>
          <p:cNvSpPr>
            <a:spLocks noGrp="1"/>
          </p:cNvSpPr>
          <p:nvPr>
            <p:ph type="subTitle" idx="1" hasCustomPrompt="1"/>
          </p:nvPr>
        </p:nvSpPr>
        <p:spPr>
          <a:xfrm>
            <a:off x="685800" y="5455920"/>
            <a:ext cx="7741920" cy="855358"/>
          </a:xfrm>
        </p:spPr>
        <p:txBody>
          <a:bodyPr>
            <a:normAutofit/>
          </a:bodyPr>
          <a:lstStyle>
            <a:lvl1pPr marL="0" indent="0" algn="l">
              <a:buNone/>
              <a:defRPr sz="1800" b="1">
                <a:solidFill>
                  <a:srgbClr val="93CDD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Robert Manning, Laura Anderson and Peter </a:t>
            </a:r>
            <a:r>
              <a:rPr lang="en-GB" dirty="0" err="1"/>
              <a:t>Pettengill</a:t>
            </a:r>
            <a:endParaRPr lang="en-US" dirty="0"/>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1497950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2">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cstate="email">
            <a:alphaModFix amt="24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4000"/>
            </a:blip>
            <a:srcRect/>
            <a:stretch>
              <a:fillRect/>
            </a:stretch>
          </a:blipFill>
        </p:spPr>
      </p:pic>
      <p:sp>
        <p:nvSpPr>
          <p:cNvPr id="8" name="Rectangle 7"/>
          <p:cNvSpPr/>
          <p:nvPr/>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7" name="Content Placeholder 16"/>
          <p:cNvSpPr>
            <a:spLocks noGrp="1"/>
          </p:cNvSpPr>
          <p:nvPr>
            <p:ph sz="quarter" idx="13" hasCustomPrompt="1"/>
          </p:nvPr>
        </p:nvSpPr>
        <p:spPr>
          <a:xfrm>
            <a:off x="1189357" y="1272381"/>
            <a:ext cx="3382644" cy="4313237"/>
          </a:xfrm>
        </p:spPr>
        <p:txBody>
          <a:bodyPr>
            <a:normAutofit/>
          </a:bodyPr>
          <a:lstStyle>
            <a:lvl1pPr marL="0" indent="0">
              <a:buNone/>
              <a:defRPr sz="2200"/>
            </a:lvl1pPr>
          </a:lstStyle>
          <a:p>
            <a:r>
              <a:rPr lang="en-GB" dirty="0"/>
              <a:t>Text here, block or bullets. text here, block or bullets. text here, block or bullets. text here, block or bullets. text here, block or bullets. text here, block or bullets. text here, block or bullets. </a:t>
            </a:r>
          </a:p>
        </p:txBody>
      </p:sp>
      <p:sp>
        <p:nvSpPr>
          <p:cNvPr id="12" name="Title Placeholder 1"/>
          <p:cNvSpPr>
            <a:spLocks noGrp="1"/>
          </p:cNvSpPr>
          <p:nvPr>
            <p:ph type="title" hasCustomPrompt="1"/>
          </p:nvPr>
        </p:nvSpPr>
        <p:spPr>
          <a:xfrm>
            <a:off x="1189356" y="274638"/>
            <a:ext cx="7196137" cy="997743"/>
          </a:xfrm>
          <a:prstGeom prst="rect">
            <a:avLst/>
          </a:prstGeom>
        </p:spPr>
        <p:txBody>
          <a:bodyPr vert="horz" lIns="91440" tIns="45720" rIns="91440" bIns="45720" rtlCol="0" anchor="ctr">
            <a:normAutofit/>
          </a:bodyPr>
          <a:lstStyle>
            <a:lvl1pPr algn="l">
              <a:defRPr sz="2900" b="1"/>
            </a:lvl1pPr>
          </a:lstStyle>
          <a:p>
            <a:r>
              <a:rPr lang="en-GB" dirty="0"/>
              <a:t>Title</a:t>
            </a:r>
            <a:endParaRPr lang="en-US" dirty="0"/>
          </a:p>
        </p:txBody>
      </p:sp>
      <p:sp>
        <p:nvSpPr>
          <p:cNvPr id="11" name="Content Placeholder 16"/>
          <p:cNvSpPr>
            <a:spLocks noGrp="1"/>
          </p:cNvSpPr>
          <p:nvPr>
            <p:ph sz="quarter" idx="14"/>
          </p:nvPr>
        </p:nvSpPr>
        <p:spPr>
          <a:xfrm>
            <a:off x="4572000" y="1272381"/>
            <a:ext cx="3813493" cy="4313237"/>
          </a:xfrm>
        </p:spPr>
        <p:txBody>
          <a:bodyPr/>
          <a:lstStyle>
            <a:lvl1pPr marL="0" indent="0">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aphicFrame>
        <p:nvGraphicFramePr>
          <p:cNvPr id="14" name="Content Placeholder 5"/>
          <p:cNvGraphicFramePr>
            <a:graphicFrameLocks/>
          </p:cNvGraphicFramePr>
          <p:nvPr>
            <p:extLst>
              <p:ext uri="{D42A27DB-BD31-4B8C-83A1-F6EECF244321}">
                <p14:modId xmlns:p14="http://schemas.microsoft.com/office/powerpoint/2010/main" val="1727556174"/>
              </p:ext>
            </p:extLst>
          </p:nvPr>
        </p:nvGraphicFramePr>
        <p:xfrm>
          <a:off x="4490826" y="1271588"/>
          <a:ext cx="3894665" cy="3708400"/>
        </p:xfrm>
        <a:graphic>
          <a:graphicData uri="http://schemas.openxmlformats.org/drawingml/2006/table">
            <a:tbl>
              <a:tblPr firstRow="1" bandRow="1">
                <a:tableStyleId>{5C22544A-7EE6-4342-B048-85BDC9FD1C3A}</a:tableStyleId>
              </a:tblPr>
              <a:tblGrid>
                <a:gridCol w="778933">
                  <a:extLst>
                    <a:ext uri="{9D8B030D-6E8A-4147-A177-3AD203B41FA5}">
                      <a16:colId xmlns:a16="http://schemas.microsoft.com/office/drawing/2014/main" val="20000"/>
                    </a:ext>
                  </a:extLst>
                </a:gridCol>
                <a:gridCol w="778933">
                  <a:extLst>
                    <a:ext uri="{9D8B030D-6E8A-4147-A177-3AD203B41FA5}">
                      <a16:colId xmlns:a16="http://schemas.microsoft.com/office/drawing/2014/main" val="20001"/>
                    </a:ext>
                  </a:extLst>
                </a:gridCol>
                <a:gridCol w="778933">
                  <a:extLst>
                    <a:ext uri="{9D8B030D-6E8A-4147-A177-3AD203B41FA5}">
                      <a16:colId xmlns:a16="http://schemas.microsoft.com/office/drawing/2014/main" val="20002"/>
                    </a:ext>
                  </a:extLst>
                </a:gridCol>
                <a:gridCol w="778933">
                  <a:extLst>
                    <a:ext uri="{9D8B030D-6E8A-4147-A177-3AD203B41FA5}">
                      <a16:colId xmlns:a16="http://schemas.microsoft.com/office/drawing/2014/main" val="20003"/>
                    </a:ext>
                  </a:extLst>
                </a:gridCol>
                <a:gridCol w="778933">
                  <a:extLst>
                    <a:ext uri="{9D8B030D-6E8A-4147-A177-3AD203B41FA5}">
                      <a16:colId xmlns:a16="http://schemas.microsoft.com/office/drawing/2014/main" val="20004"/>
                    </a:ext>
                  </a:extLst>
                </a:gridCol>
              </a:tblGrid>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0"/>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1"/>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2"/>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3"/>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10004"/>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5"/>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6"/>
                  </a:ext>
                </a:extLst>
              </a:tr>
              <a:tr h="3708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10007"/>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8"/>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9"/>
                  </a:ext>
                </a:extLst>
              </a:tr>
            </a:tbl>
          </a:graphicData>
        </a:graphic>
      </p:graphicFrame>
      <p:pic>
        <p:nvPicPr>
          <p:cNvPr id="15" name="Picture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1816805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cstate="email">
            <a:alphaModFix/>
            <a:extLst>
              <a:ext uri="{28A0092B-C50C-407E-A947-70E740481C1C}">
                <a14:useLocalDpi xmlns:a14="http://schemas.microsoft.com/office/drawing/2010/main"/>
              </a:ext>
            </a:extLst>
          </a:blip>
          <a:srcRect/>
          <a:stretch/>
        </p:blipFill>
        <p:spPr>
          <a:xfrm>
            <a:off x="0" y="0"/>
            <a:ext cx="9144000" cy="5768258"/>
          </a:xfrm>
          <a:prstGeom prst="rect">
            <a:avLst/>
          </a:prstGeom>
        </p:spPr>
      </p:pic>
      <p:sp>
        <p:nvSpPr>
          <p:cNvPr id="9" name="Rectangle 8"/>
          <p:cNvSpPr/>
          <p:nvPr/>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1" name="Rectangle 10"/>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2" name="Title Placeholder 1"/>
          <p:cNvSpPr>
            <a:spLocks noGrp="1"/>
          </p:cNvSpPr>
          <p:nvPr>
            <p:ph type="title"/>
          </p:nvPr>
        </p:nvSpPr>
        <p:spPr>
          <a:xfrm>
            <a:off x="973931" y="1260321"/>
            <a:ext cx="7196137" cy="997743"/>
          </a:xfrm>
          <a:prstGeom prst="rect">
            <a:avLst/>
          </a:prstGeom>
        </p:spPr>
        <p:txBody>
          <a:bodyPr vert="horz" lIns="91440" tIns="45720" rIns="91440" bIns="45720" rtlCol="0" anchor="ctr">
            <a:normAutofit/>
          </a:bodyPr>
          <a:lstStyle>
            <a:lvl1pPr algn="l">
              <a:defRPr sz="2900" b="1">
                <a:ln>
                  <a:noFill/>
                </a:ln>
                <a:solidFill>
                  <a:schemeClr val="bg1"/>
                </a:solidFill>
              </a:defRPr>
            </a:lvl1pPr>
          </a:lstStyle>
          <a:p>
            <a:r>
              <a:rPr lang="en-US"/>
              <a:t>Click to edit Master title style</a:t>
            </a:r>
            <a:endParaRPr lang="en-US" dirty="0"/>
          </a:p>
        </p:txBody>
      </p:sp>
      <p:sp>
        <p:nvSpPr>
          <p:cNvPr id="13" name="Subtitle 2"/>
          <p:cNvSpPr>
            <a:spLocks noGrp="1"/>
          </p:cNvSpPr>
          <p:nvPr>
            <p:ph type="subTitle" idx="1"/>
          </p:nvPr>
        </p:nvSpPr>
        <p:spPr>
          <a:xfrm>
            <a:off x="976401" y="2258064"/>
            <a:ext cx="7741920" cy="855358"/>
          </a:xfrm>
        </p:spPr>
        <p:txBody>
          <a:bodyPr>
            <a:normAutofit/>
          </a:bodyPr>
          <a:lstStyle>
            <a:lvl1pPr marL="0" indent="0" algn="l">
              <a:buNone/>
              <a:defRPr sz="1800" b="1">
                <a:ln>
                  <a:noFill/>
                </a:ln>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1395436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43000"/>
            <a:ext cx="8534400" cy="1066800"/>
          </a:xfrm>
        </p:spPr>
        <p:txBody>
          <a:bodyPr/>
          <a:lstStyle/>
          <a:p>
            <a:r>
              <a:rPr lang="en-US" dirty="0"/>
              <a:t>Busing Among the Grizzlies at Denali</a:t>
            </a:r>
          </a:p>
        </p:txBody>
      </p:sp>
      <p:sp>
        <p:nvSpPr>
          <p:cNvPr id="3" name="Content Placeholder 2"/>
          <p:cNvSpPr>
            <a:spLocks noGrp="1"/>
          </p:cNvSpPr>
          <p:nvPr>
            <p:ph idx="1"/>
          </p:nvPr>
        </p:nvSpPr>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9ACF3348-65A3-4802-ABD9-DBBA5491A0A8}" type="datetimeFigureOut">
              <a:rPr lang="en-US" smtClean="0"/>
              <a:pPr/>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833D13-E064-4A2D-8C3F-CF1C76E1670D}" type="slidenum">
              <a:rPr lang="en-US" smtClean="0"/>
              <a:pPr/>
              <a:t>‹#›</a:t>
            </a:fld>
            <a:endParaRPr lang="en-US"/>
          </a:p>
        </p:txBody>
      </p:sp>
    </p:spTree>
    <p:extLst>
      <p:ext uri="{BB962C8B-B14F-4D97-AF65-F5344CB8AC3E}">
        <p14:creationId xmlns:p14="http://schemas.microsoft.com/office/powerpoint/2010/main" val="4220903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CF3348-65A3-4802-ABD9-DBBA5491A0A8}" type="datetimeFigureOut">
              <a:rPr lang="en-US" smtClean="0"/>
              <a:pPr/>
              <a:t>7/30/2019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833D13-E064-4A2D-8C3F-CF1C76E1670D}" type="slidenum">
              <a:rPr lang="en-US" smtClean="0"/>
              <a:pPr/>
              <a:t>‹#›</a:t>
            </a:fld>
            <a:endParaRPr lang="en-US"/>
          </a:p>
        </p:txBody>
      </p:sp>
    </p:spTree>
    <p:extLst>
      <p:ext uri="{BB962C8B-B14F-4D97-AF65-F5344CB8AC3E}">
        <p14:creationId xmlns:p14="http://schemas.microsoft.com/office/powerpoint/2010/main" val="36872541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9ACF3348-65A3-4802-ABD9-DBBA5491A0A8}" type="datetimeFigureOut">
              <a:rPr lang="en-US" smtClean="0"/>
              <a:pPr/>
              <a:t>7/30/2019</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56833D13-E064-4A2D-8C3F-CF1C76E1670D}" type="slidenum">
              <a:rPr lang="en-US" smtClean="0"/>
              <a:pPr/>
              <a:t>‹#›</a:t>
            </a:fld>
            <a:endParaRPr lang="en-US"/>
          </a:p>
        </p:txBody>
      </p:sp>
    </p:spTree>
    <p:extLst>
      <p:ext uri="{BB962C8B-B14F-4D97-AF65-F5344CB8AC3E}">
        <p14:creationId xmlns:p14="http://schemas.microsoft.com/office/powerpoint/2010/main" val="3885579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4000" cy="4160520"/>
          </a:xfrm>
          <a:prstGeom prst="rect">
            <a:avLst/>
          </a:prstGeom>
        </p:spPr>
      </p:pic>
      <p:sp>
        <p:nvSpPr>
          <p:cNvPr id="8" name="Rectangle 7"/>
          <p:cNvSpPr/>
          <p:nvPr/>
        </p:nvSpPr>
        <p:spPr>
          <a:xfrm>
            <a:off x="0" y="4160520"/>
            <a:ext cx="9144000" cy="2697480"/>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Subtitle 2"/>
          <p:cNvSpPr>
            <a:spLocks noGrp="1"/>
          </p:cNvSpPr>
          <p:nvPr>
            <p:ph type="subTitle" idx="1" hasCustomPrompt="1"/>
          </p:nvPr>
        </p:nvSpPr>
        <p:spPr>
          <a:xfrm>
            <a:off x="571084" y="4401573"/>
            <a:ext cx="7772400" cy="675967"/>
          </a:xfrm>
        </p:spPr>
        <p:txBody>
          <a:bodyPr>
            <a:noAutofit/>
          </a:bodyPr>
          <a:lstStyle>
            <a:lvl1pPr marL="0" indent="0">
              <a:buNone/>
              <a:defRPr sz="3200"/>
            </a:lvl1pPr>
          </a:lstStyle>
          <a:p>
            <a:pPr algn="l"/>
            <a:r>
              <a:rPr lang="en-US" sz="4200" dirty="0">
                <a:solidFill>
                  <a:schemeClr val="bg1"/>
                </a:solidFill>
                <a:latin typeface="Arial"/>
                <a:cs typeface="Arial"/>
              </a:rPr>
              <a:t>SECTION 1</a:t>
            </a:r>
          </a:p>
        </p:txBody>
      </p:sp>
      <p:sp>
        <p:nvSpPr>
          <p:cNvPr id="11" name="Rectangle 10"/>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875014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email">
            <a:alphaModFix amt="23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3000"/>
            </a:blip>
            <a:srcRect/>
            <a:stretch>
              <a:fillRect/>
            </a:stretch>
          </a:blipFill>
        </p:spPr>
      </p:pic>
      <p:sp>
        <p:nvSpPr>
          <p:cNvPr id="8" name="Rectangle 7"/>
          <p:cNvSpPr/>
          <p:nvPr/>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p:nvSpPr>
        <p:spPr>
          <a:xfrm>
            <a:off x="1311264" y="486906"/>
            <a:ext cx="7196463" cy="430887"/>
          </a:xfrm>
          <a:prstGeom prst="rect">
            <a:avLst/>
          </a:prstGeom>
          <a:noFill/>
        </p:spPr>
        <p:txBody>
          <a:bodyPr wrap="square" rtlCol="0">
            <a:spAutoFit/>
          </a:bodyPr>
          <a:lstStyle/>
          <a:p>
            <a:r>
              <a:rPr lang="en-US" sz="2200" b="1" dirty="0">
                <a:latin typeface="Arial"/>
                <a:cs typeface="Arial"/>
              </a:rPr>
              <a:t>Introduction</a:t>
            </a:r>
          </a:p>
        </p:txBody>
      </p:sp>
      <p:sp>
        <p:nvSpPr>
          <p:cNvPr id="15" name="Text Placeholder 14"/>
          <p:cNvSpPr>
            <a:spLocks noGrp="1"/>
          </p:cNvSpPr>
          <p:nvPr>
            <p:ph type="body" sz="quarter" idx="10" hasCustomPrompt="1"/>
          </p:nvPr>
        </p:nvSpPr>
        <p:spPr>
          <a:xfrm>
            <a:off x="1311263" y="1249680"/>
            <a:ext cx="7162800" cy="4312919"/>
          </a:xfrm>
        </p:spPr>
        <p:txBody>
          <a:bodyPr>
            <a:noAutofit/>
          </a:bodyPr>
          <a:lstStyle>
            <a:lvl1pPr marL="0" indent="0">
              <a:buNone/>
              <a:defRPr sz="3200"/>
            </a:lvl1pPr>
          </a:lstStyle>
          <a:p>
            <a:r>
              <a:rPr lang="en-GB" dirty="0"/>
              <a:t>Introductory text here, block or bullets. Introductory text in here, as a block or bullets. Introductory text in here, as a block or bullets. Introductory text in here, as a block or bullets. Introductory text in here, as a block or bullets. Introductory text in here, as a block or bullets. </a:t>
            </a:r>
          </a:p>
        </p:txBody>
      </p:sp>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606764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0"/>
            <a:ext cx="9144000" cy="4160520"/>
          </a:xfrm>
          <a:prstGeom prst="rect">
            <a:avLst/>
          </a:prstGeom>
        </p:spPr>
      </p:pic>
      <p:sp>
        <p:nvSpPr>
          <p:cNvPr id="8" name="Rectangle 7"/>
          <p:cNvSpPr/>
          <p:nvPr/>
        </p:nvSpPr>
        <p:spPr>
          <a:xfrm>
            <a:off x="0" y="4160520"/>
            <a:ext cx="9144000" cy="2697480"/>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Subtitle 2"/>
          <p:cNvSpPr>
            <a:spLocks noGrp="1"/>
          </p:cNvSpPr>
          <p:nvPr>
            <p:ph type="subTitle" idx="1" hasCustomPrompt="1"/>
          </p:nvPr>
        </p:nvSpPr>
        <p:spPr>
          <a:xfrm>
            <a:off x="571084" y="4401573"/>
            <a:ext cx="7772400" cy="675967"/>
          </a:xfrm>
        </p:spPr>
        <p:txBody>
          <a:bodyPr>
            <a:noAutofit/>
          </a:bodyPr>
          <a:lstStyle>
            <a:lvl1pPr marL="0" indent="0">
              <a:buNone/>
              <a:defRPr sz="4000"/>
            </a:lvl1pPr>
          </a:lstStyle>
          <a:p>
            <a:pPr algn="l"/>
            <a:r>
              <a:rPr lang="en-US" sz="4200" dirty="0">
                <a:solidFill>
                  <a:schemeClr val="bg1"/>
                </a:solidFill>
                <a:latin typeface="Arial"/>
                <a:cs typeface="Arial"/>
              </a:rPr>
              <a:t>SECTION 2</a:t>
            </a:r>
          </a:p>
        </p:txBody>
      </p:sp>
      <p:sp>
        <p:nvSpPr>
          <p:cNvPr id="11" name="Rectangle 10"/>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187615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arketing Tools">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email">
            <a:alphaModFix amt="23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3000"/>
            </a:blip>
            <a:srcRect/>
            <a:stretch>
              <a:fillRect/>
            </a:stretch>
          </a:blipFill>
        </p:spPr>
      </p:pic>
      <p:sp>
        <p:nvSpPr>
          <p:cNvPr id="8" name="Rectangle 7"/>
          <p:cNvSpPr/>
          <p:nvPr/>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479503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Marketing Tools">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email">
            <a:alphaModFix amt="23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3000"/>
            </a:blip>
            <a:srcRect/>
            <a:stretch>
              <a:fillRect/>
            </a:stretch>
          </a:blipFill>
        </p:spPr>
      </p:pic>
      <p:sp>
        <p:nvSpPr>
          <p:cNvPr id="8" name="Rectangle 7"/>
          <p:cNvSpPr/>
          <p:nvPr/>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p:nvSpPr>
        <p:spPr>
          <a:xfrm>
            <a:off x="1311264" y="486906"/>
            <a:ext cx="7196463" cy="430887"/>
          </a:xfrm>
          <a:prstGeom prst="rect">
            <a:avLst/>
          </a:prstGeom>
          <a:noFill/>
        </p:spPr>
        <p:txBody>
          <a:bodyPr wrap="square" rtlCol="0">
            <a:spAutoFit/>
          </a:bodyPr>
          <a:lstStyle/>
          <a:p>
            <a:r>
              <a:rPr lang="en-US" sz="2200" b="1" dirty="0">
                <a:latin typeface="Arial"/>
                <a:cs typeface="Arial"/>
              </a:rPr>
              <a:t>Title</a:t>
            </a:r>
          </a:p>
        </p:txBody>
      </p:sp>
      <p:graphicFrame>
        <p:nvGraphicFramePr>
          <p:cNvPr id="13" name="Content Placeholder 3"/>
          <p:cNvGraphicFramePr>
            <a:graphicFrameLocks/>
          </p:cNvGraphicFramePr>
          <p:nvPr>
            <p:extLst>
              <p:ext uri="{D42A27DB-BD31-4B8C-83A1-F6EECF244321}">
                <p14:modId xmlns:p14="http://schemas.microsoft.com/office/powerpoint/2010/main" val="1068992815"/>
              </p:ext>
            </p:extLst>
          </p:nvPr>
        </p:nvGraphicFramePr>
        <p:xfrm>
          <a:off x="1311262" y="1271588"/>
          <a:ext cx="6541570" cy="4079240"/>
        </p:xfrm>
        <a:graphic>
          <a:graphicData uri="http://schemas.openxmlformats.org/drawingml/2006/table">
            <a:tbl>
              <a:tblPr firstRow="1" bandRow="1">
                <a:tableStyleId>{5C22544A-7EE6-4342-B048-85BDC9FD1C3A}</a:tableStyleId>
              </a:tblPr>
              <a:tblGrid>
                <a:gridCol w="1308314">
                  <a:extLst>
                    <a:ext uri="{9D8B030D-6E8A-4147-A177-3AD203B41FA5}">
                      <a16:colId xmlns:a16="http://schemas.microsoft.com/office/drawing/2014/main" val="20000"/>
                    </a:ext>
                  </a:extLst>
                </a:gridCol>
                <a:gridCol w="1308314">
                  <a:extLst>
                    <a:ext uri="{9D8B030D-6E8A-4147-A177-3AD203B41FA5}">
                      <a16:colId xmlns:a16="http://schemas.microsoft.com/office/drawing/2014/main" val="20001"/>
                    </a:ext>
                  </a:extLst>
                </a:gridCol>
                <a:gridCol w="1308314">
                  <a:extLst>
                    <a:ext uri="{9D8B030D-6E8A-4147-A177-3AD203B41FA5}">
                      <a16:colId xmlns:a16="http://schemas.microsoft.com/office/drawing/2014/main" val="20002"/>
                    </a:ext>
                  </a:extLst>
                </a:gridCol>
                <a:gridCol w="1308314">
                  <a:extLst>
                    <a:ext uri="{9D8B030D-6E8A-4147-A177-3AD203B41FA5}">
                      <a16:colId xmlns:a16="http://schemas.microsoft.com/office/drawing/2014/main" val="20003"/>
                    </a:ext>
                  </a:extLst>
                </a:gridCol>
                <a:gridCol w="1308314">
                  <a:extLst>
                    <a:ext uri="{9D8B030D-6E8A-4147-A177-3AD203B41FA5}">
                      <a16:colId xmlns:a16="http://schemas.microsoft.com/office/drawing/2014/main" val="20004"/>
                    </a:ext>
                  </a:extLst>
                </a:gridCol>
              </a:tblGrid>
              <a:tr h="3708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0"/>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1"/>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2"/>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3"/>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4"/>
                  </a:ext>
                </a:extLst>
              </a:tr>
              <a:tr h="370840">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5"/>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6"/>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7"/>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8"/>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9"/>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10"/>
                  </a:ext>
                </a:extLst>
              </a:tr>
            </a:tbl>
          </a:graphicData>
        </a:graphic>
      </p:graphicFrame>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68188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trategies">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email">
            <a:alphaModFix amt="20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0000"/>
            </a:blip>
            <a:srcRect/>
            <a:stretch>
              <a:fillRect/>
            </a:stretch>
          </a:blipFill>
        </p:spPr>
      </p:pic>
      <p:sp>
        <p:nvSpPr>
          <p:cNvPr id="8" name="Rectangle 7"/>
          <p:cNvSpPr/>
          <p:nvPr/>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p:nvSpPr>
        <p:spPr>
          <a:xfrm>
            <a:off x="1311264" y="486906"/>
            <a:ext cx="7196463" cy="430887"/>
          </a:xfrm>
          <a:prstGeom prst="rect">
            <a:avLst/>
          </a:prstGeom>
          <a:noFill/>
        </p:spPr>
        <p:txBody>
          <a:bodyPr wrap="square" rtlCol="0">
            <a:spAutoFit/>
          </a:bodyPr>
          <a:lstStyle/>
          <a:p>
            <a:r>
              <a:rPr lang="en-US" sz="2200" b="1" dirty="0">
                <a:latin typeface="Arial"/>
                <a:cs typeface="Arial"/>
              </a:rPr>
              <a:t>Strategies and Practices</a:t>
            </a:r>
          </a:p>
        </p:txBody>
      </p:sp>
      <p:sp>
        <p:nvSpPr>
          <p:cNvPr id="15" name="Text Placeholder 14"/>
          <p:cNvSpPr>
            <a:spLocks noGrp="1"/>
          </p:cNvSpPr>
          <p:nvPr>
            <p:ph type="body" sz="quarter" idx="10" hasCustomPrompt="1"/>
          </p:nvPr>
        </p:nvSpPr>
        <p:spPr>
          <a:xfrm>
            <a:off x="1311263" y="1249680"/>
            <a:ext cx="7162800" cy="4312919"/>
          </a:xfrm>
        </p:spPr>
        <p:txBody>
          <a:bodyPr>
            <a:normAutofit/>
          </a:bodyPr>
          <a:lstStyle>
            <a:lvl1pPr marL="0" indent="0">
              <a:buNone/>
              <a:defRPr sz="3200"/>
            </a:lvl1pPr>
          </a:lstStyle>
          <a:p>
            <a:r>
              <a:rPr lang="en-GB" dirty="0"/>
              <a:t>Text here, block or bullets. text here, block or bullets. text here, block or bullets. text here, block or bullets. text here, block or bullets. text here, block or bullets. text here, block or bullets. </a:t>
            </a:r>
          </a:p>
        </p:txBody>
      </p:sp>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1182608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Learning Objectives">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email">
            <a:alphaModFix amt="24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4000"/>
            </a:blip>
            <a:srcRect/>
            <a:stretch>
              <a:fillRect/>
            </a:stretch>
          </a:blipFill>
        </p:spPr>
      </p:pic>
      <p:sp>
        <p:nvSpPr>
          <p:cNvPr id="8" name="Rectangle 7"/>
          <p:cNvSpPr/>
          <p:nvPr/>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4" name="TextBox 13"/>
          <p:cNvSpPr txBox="1"/>
          <p:nvPr/>
        </p:nvSpPr>
        <p:spPr>
          <a:xfrm>
            <a:off x="1311264" y="486906"/>
            <a:ext cx="7196463" cy="430887"/>
          </a:xfrm>
          <a:prstGeom prst="rect">
            <a:avLst/>
          </a:prstGeom>
          <a:noFill/>
        </p:spPr>
        <p:txBody>
          <a:bodyPr wrap="square" rtlCol="0">
            <a:spAutoFit/>
          </a:bodyPr>
          <a:lstStyle/>
          <a:p>
            <a:r>
              <a:rPr lang="en-US" sz="2200" b="1" dirty="0">
                <a:latin typeface="Arial"/>
                <a:cs typeface="Arial"/>
              </a:rPr>
              <a:t>Problems</a:t>
            </a:r>
          </a:p>
        </p:txBody>
      </p:sp>
      <p:sp>
        <p:nvSpPr>
          <p:cNvPr id="17" name="Content Placeholder 16"/>
          <p:cNvSpPr>
            <a:spLocks noGrp="1"/>
          </p:cNvSpPr>
          <p:nvPr>
            <p:ph sz="quarter" idx="13"/>
          </p:nvPr>
        </p:nvSpPr>
        <p:spPr>
          <a:xfrm>
            <a:off x="1189356" y="1272381"/>
            <a:ext cx="7196137" cy="4313237"/>
          </a:xfrm>
        </p:spPr>
        <p:txBody>
          <a:bodyPr/>
          <a:lstStyle>
            <a:lvl1pPr marL="0" indent="0">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4271948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1">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email">
            <a:alphaModFix amt="24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4000"/>
            </a:blip>
            <a:srcRect/>
            <a:stretch>
              <a:fillRect/>
            </a:stretch>
          </a:blipFill>
        </p:spPr>
      </p:pic>
      <p:sp>
        <p:nvSpPr>
          <p:cNvPr id="8" name="Rectangle 7"/>
          <p:cNvSpPr/>
          <p:nvPr/>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7" name="Content Placeholder 16"/>
          <p:cNvSpPr>
            <a:spLocks noGrp="1"/>
          </p:cNvSpPr>
          <p:nvPr>
            <p:ph sz="quarter" idx="13"/>
          </p:nvPr>
        </p:nvSpPr>
        <p:spPr>
          <a:xfrm>
            <a:off x="1189356" y="1272381"/>
            <a:ext cx="7196137" cy="4313237"/>
          </a:xfrm>
        </p:spPr>
        <p:txBody>
          <a:bodyPr/>
          <a:lstStyle>
            <a:lvl1pPr marL="0" indent="0">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itle Placeholder 1"/>
          <p:cNvSpPr>
            <a:spLocks noGrp="1"/>
          </p:cNvSpPr>
          <p:nvPr>
            <p:ph type="title"/>
          </p:nvPr>
        </p:nvSpPr>
        <p:spPr>
          <a:xfrm>
            <a:off x="1189356" y="274638"/>
            <a:ext cx="7196137" cy="997743"/>
          </a:xfrm>
          <a:prstGeom prst="rect">
            <a:avLst/>
          </a:prstGeom>
        </p:spPr>
        <p:txBody>
          <a:bodyPr vert="horz" lIns="91440" tIns="45720" rIns="91440" bIns="45720" rtlCol="0" anchor="ctr">
            <a:normAutofit/>
          </a:bodyPr>
          <a:lstStyle>
            <a:lvl1pPr algn="l">
              <a:defRPr sz="2900" b="1"/>
            </a:lvl1pPr>
          </a:lstStyle>
          <a:p>
            <a:r>
              <a:rPr lang="en-US"/>
              <a:t>Click to edit Master title style</a:t>
            </a:r>
            <a:endParaRPr lang="en-US" dirty="0"/>
          </a:p>
        </p:txBody>
      </p:sp>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148216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CF3348-65A3-4802-ABD9-DBBA5491A0A8}" type="datetimeFigureOut">
              <a:rPr lang="en-US" smtClean="0"/>
              <a:pPr/>
              <a:t>7/30/2019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833D13-E064-4A2D-8C3F-CF1C76E1670D}" type="slidenum">
              <a:rPr lang="en-US" smtClean="0"/>
              <a:pPr/>
              <a:t>‹#›</a:t>
            </a:fld>
            <a:endParaRPr lang="en-US"/>
          </a:p>
        </p:txBody>
      </p:sp>
    </p:spTree>
    <p:extLst>
      <p:ext uri="{BB962C8B-B14F-4D97-AF65-F5344CB8AC3E}">
        <p14:creationId xmlns:p14="http://schemas.microsoft.com/office/powerpoint/2010/main" val="20118929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nps.gov/muwo/planyourvisit/index.htm" TargetMode="External"/><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hyperlink" Target="http://www.nps.gov/grca/index.ht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1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slideLayout" Target="../slideLayouts/slideLayout9.xml"/><Relationship Id="rId5" Type="http://schemas.microsoft.com/office/2007/relationships/media" Target="../media/media3.mp3"/><Relationship Id="rId10" Type="http://schemas.openxmlformats.org/officeDocument/2006/relationships/audio" Target="../media/media5.mp3"/><Relationship Id="rId4" Type="http://schemas.openxmlformats.org/officeDocument/2006/relationships/audio" Target="../media/media2.mp3"/><Relationship Id="rId9" Type="http://schemas.microsoft.com/office/2007/relationships/media" Target="../media/media5.mp3"/></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9.xml"/><Relationship Id="rId1" Type="http://schemas.openxmlformats.org/officeDocument/2006/relationships/vmlDrawing" Target="../drawings/vmlDrawing1.vml"/><Relationship Id="rId4" Type="http://schemas.openxmlformats.org/officeDocument/2006/relationships/image" Target="../media/image18.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v=sBCe08k3KqU" TargetMode="External"/><Relationship Id="rId2" Type="http://schemas.openxmlformats.org/officeDocument/2006/relationships/hyperlink" Target="http://www.youtube.com/watch?v=5ldc-IDfnLk" TargetMode="Externa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The Sounds of Silence in Muir Woods</a:t>
            </a:r>
            <a:endParaRPr lang="en-GB" dirty="0"/>
          </a:p>
        </p:txBody>
      </p:sp>
      <p:sp>
        <p:nvSpPr>
          <p:cNvPr id="3" name="Subtitle 2"/>
          <p:cNvSpPr>
            <a:spLocks noGrp="1"/>
          </p:cNvSpPr>
          <p:nvPr>
            <p:ph type="subTitle" idx="1"/>
          </p:nvPr>
        </p:nvSpPr>
        <p:spPr/>
        <p:txBody>
          <a:bodyPr/>
          <a:lstStyle/>
          <a:p>
            <a:r>
              <a:rPr lang="en-GB" dirty="0"/>
              <a:t>Managing Outdoor Recreation: Case Studies in the National Parks, 2</a:t>
            </a:r>
            <a:r>
              <a:rPr lang="en-GB" baseline="30000" dirty="0"/>
              <a:t>nd</a:t>
            </a:r>
            <a:r>
              <a:rPr lang="en-GB" dirty="0"/>
              <a:t> Edition</a:t>
            </a:r>
          </a:p>
          <a:p>
            <a:endParaRPr lang="en-GB" dirty="0"/>
          </a:p>
        </p:txBody>
      </p:sp>
    </p:spTree>
    <p:extLst>
      <p:ext uri="{BB962C8B-B14F-4D97-AF65-F5344CB8AC3E}">
        <p14:creationId xmlns:p14="http://schemas.microsoft.com/office/powerpoint/2010/main" val="3889273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95250" y="1066800"/>
            <a:ext cx="3151550" cy="4103866"/>
          </a:xfrm>
          <a:prstGeom prst="rect">
            <a:avLst/>
          </a:prstGeom>
        </p:spPr>
      </p:pic>
      <p:sp>
        <p:nvSpPr>
          <p:cNvPr id="4" name="Title 3"/>
          <p:cNvSpPr>
            <a:spLocks noGrp="1"/>
          </p:cNvSpPr>
          <p:nvPr>
            <p:ph type="title" idx="4294967295"/>
          </p:nvPr>
        </p:nvSpPr>
        <p:spPr>
          <a:xfrm>
            <a:off x="457200" y="152400"/>
            <a:ext cx="8229600" cy="762000"/>
          </a:xfrm>
        </p:spPr>
        <p:txBody>
          <a:bodyPr/>
          <a:lstStyle/>
          <a:p>
            <a:pPr algn="ctr"/>
            <a:r>
              <a:rPr lang="en-US" dirty="0">
                <a:hlinkClick r:id="rId3"/>
              </a:rPr>
              <a:t>Muir Woods National Monument</a:t>
            </a:r>
            <a:endParaRPr lang="en-US" dirty="0">
              <a:hlinkClick r:id="rId4"/>
            </a:endParaRPr>
          </a:p>
        </p:txBody>
      </p:sp>
      <p:sp>
        <p:nvSpPr>
          <p:cNvPr id="2" name="Rectangle 1"/>
          <p:cNvSpPr/>
          <p:nvPr/>
        </p:nvSpPr>
        <p:spPr>
          <a:xfrm>
            <a:off x="1942125" y="5138400"/>
            <a:ext cx="5257800" cy="369332"/>
          </a:xfrm>
          <a:prstGeom prst="rect">
            <a:avLst/>
          </a:prstGeom>
        </p:spPr>
        <p:txBody>
          <a:bodyPr wrap="square">
            <a:spAutoFit/>
          </a:bodyPr>
          <a:lstStyle/>
          <a:p>
            <a:r>
              <a:rPr lang="en-US" dirty="0"/>
              <a:t>http://www.nps.gov/muwo/planyourvisit/index.htm</a:t>
            </a:r>
          </a:p>
        </p:txBody>
      </p:sp>
    </p:spTree>
    <p:extLst>
      <p:ext uri="{BB962C8B-B14F-4D97-AF65-F5344CB8AC3E}">
        <p14:creationId xmlns:p14="http://schemas.microsoft.com/office/powerpoint/2010/main" val="3134072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pPr>
              <a:spcBef>
                <a:spcPts val="1200"/>
              </a:spcBef>
              <a:spcAft>
                <a:spcPts val="1200"/>
              </a:spcAft>
            </a:pPr>
            <a:r>
              <a:rPr lang="en-US" sz="3200" dirty="0"/>
              <a:t>Human-caused noise</a:t>
            </a:r>
          </a:p>
          <a:p>
            <a:pPr>
              <a:spcBef>
                <a:spcPts val="1200"/>
              </a:spcBef>
              <a:spcAft>
                <a:spcPts val="1200"/>
              </a:spcAft>
            </a:pPr>
            <a:r>
              <a:rPr lang="en-US" sz="3200" dirty="0"/>
              <a:t>Diminish “peace and quiet”</a:t>
            </a:r>
          </a:p>
          <a:p>
            <a:pPr>
              <a:spcBef>
                <a:spcPts val="1200"/>
              </a:spcBef>
              <a:spcAft>
                <a:spcPts val="1200"/>
              </a:spcAft>
            </a:pPr>
            <a:r>
              <a:rPr lang="en-US" sz="3200" dirty="0"/>
              <a:t>Disturbance of wildlife habitat</a:t>
            </a:r>
          </a:p>
          <a:p>
            <a:pPr>
              <a:spcBef>
                <a:spcPts val="1200"/>
              </a:spcBef>
              <a:spcAft>
                <a:spcPts val="1200"/>
              </a:spcAft>
            </a:pPr>
            <a:r>
              <a:rPr lang="en-US" sz="3200" dirty="0"/>
              <a:t>Interrupt interpretive programs</a:t>
            </a:r>
          </a:p>
          <a:p>
            <a:endParaRPr lang="en-US" dirty="0"/>
          </a:p>
        </p:txBody>
      </p:sp>
    </p:spTree>
    <p:extLst>
      <p:ext uri="{BB962C8B-B14F-4D97-AF65-F5344CB8AC3E}">
        <p14:creationId xmlns:p14="http://schemas.microsoft.com/office/powerpoint/2010/main" val="3008912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Autofit/>
          </a:bodyPr>
          <a:lstStyle/>
          <a:p>
            <a:r>
              <a:rPr lang="en-US" sz="3200" dirty="0"/>
              <a:t>Impacts to resource: Soundscape/natural quiet,  forest, wildlife</a:t>
            </a:r>
          </a:p>
          <a:p>
            <a:r>
              <a:rPr lang="en-US" sz="3200" dirty="0"/>
              <a:t>Impacts to experiences: Conflict; depreciative behavior</a:t>
            </a:r>
          </a:p>
          <a:p>
            <a:r>
              <a:rPr lang="en-US" sz="3200" dirty="0"/>
              <a:t>Impacts to facilities</a:t>
            </a:r>
            <a:r>
              <a:rPr lang="en-US" altLang="zh-CN" sz="3200" dirty="0"/>
              <a:t>/service: Attractions; trails;  interpretive programs</a:t>
            </a:r>
            <a:endParaRPr lang="en-US" sz="3200" dirty="0"/>
          </a:p>
        </p:txBody>
      </p:sp>
    </p:spTree>
    <p:extLst>
      <p:ext uri="{BB962C8B-B14F-4D97-AF65-F5344CB8AC3E}">
        <p14:creationId xmlns:p14="http://schemas.microsoft.com/office/powerpoint/2010/main" val="1909415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US" dirty="0"/>
              <a:t>Management Strategies: Reduce the impact of use</a:t>
            </a:r>
          </a:p>
          <a:p>
            <a:endParaRPr lang="en-US" dirty="0"/>
          </a:p>
          <a:p>
            <a:r>
              <a:rPr lang="en-US" dirty="0"/>
              <a:t>Management Practices: Zoning; information/ education</a:t>
            </a:r>
          </a:p>
          <a:p>
            <a:endParaRPr lang="en-US" dirty="0"/>
          </a:p>
        </p:txBody>
      </p:sp>
    </p:spTree>
    <p:extLst>
      <p:ext uri="{BB962C8B-B14F-4D97-AF65-F5344CB8AC3E}">
        <p14:creationId xmlns:p14="http://schemas.microsoft.com/office/powerpoint/2010/main" val="4009263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85800" y="1292265"/>
            <a:ext cx="3535044" cy="3223419"/>
          </a:xfrm>
        </p:spPr>
        <p:txBody>
          <a:bodyPr/>
          <a:lstStyle/>
          <a:p>
            <a:pPr marL="457200" lvl="1" indent="0">
              <a:spcBef>
                <a:spcPts val="600"/>
              </a:spcBef>
              <a:spcAft>
                <a:spcPts val="600"/>
              </a:spcAft>
              <a:buNone/>
            </a:pPr>
            <a:r>
              <a:rPr lang="en-US" dirty="0"/>
              <a:t>Designation of “quiet zone” in Cathedral Grove</a:t>
            </a:r>
          </a:p>
          <a:p>
            <a:pPr marL="457200" lvl="1" indent="0">
              <a:spcBef>
                <a:spcPts val="600"/>
              </a:spcBef>
              <a:spcAft>
                <a:spcPts val="600"/>
              </a:spcAft>
              <a:buNone/>
            </a:pPr>
            <a:endParaRPr lang="en-US" dirty="0"/>
          </a:p>
          <a:p>
            <a:pPr marL="457200" lvl="1" indent="0">
              <a:spcBef>
                <a:spcPts val="600"/>
              </a:spcBef>
              <a:spcAft>
                <a:spcPts val="600"/>
              </a:spcAft>
              <a:buNone/>
            </a:pPr>
            <a:r>
              <a:rPr lang="en-US" sz="2800" dirty="0"/>
              <a:t>Sound monitoring</a:t>
            </a:r>
            <a:endParaRPr lang="en-US" dirty="0"/>
          </a:p>
          <a:p>
            <a:pPr lvl="1"/>
            <a:endParaRPr lang="en-US" dirty="0"/>
          </a:p>
        </p:txBody>
      </p:sp>
      <p:sp>
        <p:nvSpPr>
          <p:cNvPr id="6" name="Title 5"/>
          <p:cNvSpPr>
            <a:spLocks noGrp="1"/>
          </p:cNvSpPr>
          <p:nvPr>
            <p:ph type="title"/>
          </p:nvPr>
        </p:nvSpPr>
        <p:spPr/>
        <p:txBody>
          <a:bodyPr/>
          <a:lstStyle/>
          <a:p>
            <a:r>
              <a:rPr lang="en-US" dirty="0"/>
              <a:t>Zoning</a:t>
            </a:r>
            <a:br>
              <a:rPr lang="en-US" dirty="0"/>
            </a:b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992847" y="1143000"/>
            <a:ext cx="3124200" cy="3874008"/>
          </a:xfrm>
          <a:prstGeom prst="rect">
            <a:avLst/>
          </a:prstGeom>
        </p:spPr>
      </p:pic>
    </p:spTree>
    <p:extLst>
      <p:ext uri="{BB962C8B-B14F-4D97-AF65-F5344CB8AC3E}">
        <p14:creationId xmlns:p14="http://schemas.microsoft.com/office/powerpoint/2010/main" val="1906889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pPr marL="457200" lvl="1" indent="0">
              <a:spcBef>
                <a:spcPts val="600"/>
              </a:spcBef>
              <a:spcAft>
                <a:spcPts val="600"/>
              </a:spcAft>
              <a:buNone/>
            </a:pPr>
            <a:r>
              <a:rPr lang="en-US" altLang="zh-CN" dirty="0"/>
              <a:t>Signs for “quiet zone”</a:t>
            </a:r>
          </a:p>
          <a:p>
            <a:pPr marL="457200" lvl="1" indent="0">
              <a:spcBef>
                <a:spcPts val="600"/>
              </a:spcBef>
              <a:spcAft>
                <a:spcPts val="600"/>
              </a:spcAft>
              <a:buNone/>
            </a:pPr>
            <a:r>
              <a:rPr lang="en-US" altLang="zh-CN" dirty="0"/>
              <a:t>Turning off cell phones</a:t>
            </a:r>
          </a:p>
          <a:p>
            <a:pPr marL="457200" lvl="1" indent="0">
              <a:spcBef>
                <a:spcPts val="600"/>
              </a:spcBef>
              <a:spcAft>
                <a:spcPts val="600"/>
              </a:spcAft>
              <a:buNone/>
            </a:pPr>
            <a:r>
              <a:rPr lang="en-US" altLang="zh-CN" dirty="0"/>
              <a:t>Speaking in a lowered voice</a:t>
            </a:r>
          </a:p>
          <a:p>
            <a:pPr marL="457200" lvl="1" indent="0">
              <a:spcBef>
                <a:spcPts val="600"/>
              </a:spcBef>
              <a:spcAft>
                <a:spcPts val="600"/>
              </a:spcAft>
              <a:buNone/>
            </a:pPr>
            <a:r>
              <a:rPr lang="en-US" altLang="zh-CN" dirty="0"/>
              <a:t>Walking quietly</a:t>
            </a:r>
          </a:p>
          <a:p>
            <a:pPr marL="457200" lvl="1" indent="0">
              <a:spcBef>
                <a:spcPts val="600"/>
              </a:spcBef>
              <a:spcAft>
                <a:spcPts val="600"/>
              </a:spcAft>
              <a:buNone/>
            </a:pPr>
            <a:r>
              <a:rPr lang="en-US" sz="2800" dirty="0"/>
              <a:t>Visitor surveys</a:t>
            </a:r>
            <a:endParaRPr lang="en-US" altLang="zh-CN" dirty="0"/>
          </a:p>
          <a:p>
            <a:endParaRPr lang="en-US" dirty="0"/>
          </a:p>
        </p:txBody>
      </p:sp>
      <p:sp>
        <p:nvSpPr>
          <p:cNvPr id="5" name="Title 4"/>
          <p:cNvSpPr>
            <a:spLocks noGrp="1"/>
          </p:cNvSpPr>
          <p:nvPr>
            <p:ph type="title"/>
          </p:nvPr>
        </p:nvSpPr>
        <p:spPr/>
        <p:txBody>
          <a:bodyPr/>
          <a:lstStyle/>
          <a:p>
            <a:r>
              <a:rPr lang="en-US" altLang="zh-CN" dirty="0"/>
              <a:t>Education/Information</a:t>
            </a:r>
            <a:br>
              <a:rPr lang="en-US" altLang="zh-CN" dirty="0"/>
            </a:br>
            <a:endParaRPr lang="en-US" dirty="0"/>
          </a:p>
        </p:txBody>
      </p:sp>
    </p:spTree>
    <p:extLst>
      <p:ext uri="{BB962C8B-B14F-4D97-AF65-F5344CB8AC3E}">
        <p14:creationId xmlns:p14="http://schemas.microsoft.com/office/powerpoint/2010/main" val="1174426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Autofit/>
          </a:bodyPr>
          <a:lstStyle/>
          <a:p>
            <a:pPr marL="457200" lvl="1" indent="0">
              <a:spcBef>
                <a:spcPts val="1200"/>
              </a:spcBef>
              <a:spcAft>
                <a:spcPts val="1200"/>
              </a:spcAft>
              <a:buNone/>
            </a:pPr>
            <a:r>
              <a:rPr lang="en-US" sz="3000" dirty="0"/>
              <a:t>37 decibels as standard of quality</a:t>
            </a:r>
          </a:p>
          <a:p>
            <a:pPr marL="457200" lvl="1" indent="0">
              <a:spcBef>
                <a:spcPts val="1200"/>
              </a:spcBef>
              <a:spcAft>
                <a:spcPts val="1200"/>
              </a:spcAft>
              <a:buNone/>
            </a:pPr>
            <a:r>
              <a:rPr lang="en-US" sz="3000" dirty="0"/>
              <a:t>Equivalent of 30% reduction in visitor use</a:t>
            </a:r>
          </a:p>
          <a:p>
            <a:pPr marL="457200" lvl="1" indent="0">
              <a:spcBef>
                <a:spcPts val="1200"/>
              </a:spcBef>
              <a:spcAft>
                <a:spcPts val="1200"/>
              </a:spcAft>
              <a:buNone/>
            </a:pPr>
            <a:r>
              <a:rPr lang="en-US" sz="3000" dirty="0"/>
              <a:t>Strong visitor support</a:t>
            </a:r>
          </a:p>
        </p:txBody>
      </p:sp>
      <p:sp>
        <p:nvSpPr>
          <p:cNvPr id="5" name="Title 4"/>
          <p:cNvSpPr>
            <a:spLocks noGrp="1"/>
          </p:cNvSpPr>
          <p:nvPr>
            <p:ph type="title"/>
          </p:nvPr>
        </p:nvSpPr>
        <p:spPr/>
        <p:txBody>
          <a:bodyPr/>
          <a:lstStyle/>
          <a:p>
            <a:r>
              <a:rPr lang="en-US" sz="2800" dirty="0"/>
              <a:t>Visitor surveys</a:t>
            </a:r>
            <a:br>
              <a:rPr lang="en-US" sz="2800" dirty="0"/>
            </a:br>
            <a:endParaRPr lang="en-US" dirty="0"/>
          </a:p>
        </p:txBody>
      </p:sp>
    </p:spTree>
    <p:extLst>
      <p:ext uri="{BB962C8B-B14F-4D97-AF65-F5344CB8AC3E}">
        <p14:creationId xmlns:p14="http://schemas.microsoft.com/office/powerpoint/2010/main" val="1374462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Autofit/>
          </a:bodyPr>
          <a:lstStyle/>
          <a:p>
            <a:r>
              <a:rPr lang="en-US" sz="3200" dirty="0"/>
              <a:t>Study Sound Clip 1</a:t>
            </a:r>
          </a:p>
          <a:p>
            <a:pPr marL="109728" indent="0">
              <a:buNone/>
            </a:pPr>
            <a:endParaRPr lang="en-US" sz="1400" dirty="0"/>
          </a:p>
          <a:p>
            <a:r>
              <a:rPr lang="en-US" sz="3200" dirty="0"/>
              <a:t>Study Sound Clip 2</a:t>
            </a:r>
          </a:p>
          <a:p>
            <a:pPr marL="109728" indent="0">
              <a:buNone/>
            </a:pPr>
            <a:endParaRPr lang="en-US" sz="1400" dirty="0"/>
          </a:p>
          <a:p>
            <a:r>
              <a:rPr lang="en-US" sz="3200" dirty="0"/>
              <a:t>Study Sound Clip 3</a:t>
            </a:r>
          </a:p>
          <a:p>
            <a:pPr marL="109728" indent="0">
              <a:buNone/>
            </a:pPr>
            <a:endParaRPr lang="en-US" sz="1400" dirty="0"/>
          </a:p>
          <a:p>
            <a:r>
              <a:rPr lang="en-US" sz="3200" dirty="0"/>
              <a:t>Study Sound Clip 4</a:t>
            </a:r>
          </a:p>
          <a:p>
            <a:pPr marL="109728" indent="0">
              <a:buNone/>
            </a:pPr>
            <a:endParaRPr lang="en-US" sz="1400" dirty="0"/>
          </a:p>
          <a:p>
            <a:r>
              <a:rPr lang="en-US" sz="3200" dirty="0"/>
              <a:t>Study Sound Clip 5</a:t>
            </a:r>
          </a:p>
        </p:txBody>
      </p:sp>
      <p:sp>
        <p:nvSpPr>
          <p:cNvPr id="5" name="Title 4"/>
          <p:cNvSpPr>
            <a:spLocks noGrp="1"/>
          </p:cNvSpPr>
          <p:nvPr>
            <p:ph type="title"/>
          </p:nvPr>
        </p:nvSpPr>
        <p:spPr/>
        <p:txBody>
          <a:bodyPr/>
          <a:lstStyle/>
          <a:p>
            <a:r>
              <a:rPr lang="en-US" dirty="0"/>
              <a:t>The Sounds of Silence in Muir Woods</a:t>
            </a:r>
          </a:p>
        </p:txBody>
      </p:sp>
      <p:pic>
        <p:nvPicPr>
          <p:cNvPr id="2" name="0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4495800" y="1371600"/>
            <a:ext cx="609600" cy="609600"/>
          </a:xfrm>
          <a:prstGeom prst="rect">
            <a:avLst/>
          </a:prstGeom>
        </p:spPr>
      </p:pic>
      <p:pic>
        <p:nvPicPr>
          <p:cNvPr id="4" name="02.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4495800" y="2133600"/>
            <a:ext cx="609600" cy="609600"/>
          </a:xfrm>
          <a:prstGeom prst="rect">
            <a:avLst/>
          </a:prstGeom>
        </p:spPr>
      </p:pic>
      <p:pic>
        <p:nvPicPr>
          <p:cNvPr id="6" name="03.mp3">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4495800" y="2971800"/>
            <a:ext cx="609600" cy="609600"/>
          </a:xfrm>
          <a:prstGeom prst="rect">
            <a:avLst/>
          </a:prstGeom>
        </p:spPr>
      </p:pic>
      <p:pic>
        <p:nvPicPr>
          <p:cNvPr id="7" name="04.mp3">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4495800" y="3810000"/>
            <a:ext cx="609600" cy="609600"/>
          </a:xfrm>
          <a:prstGeom prst="rect">
            <a:avLst/>
          </a:prstGeom>
        </p:spPr>
      </p:pic>
      <p:pic>
        <p:nvPicPr>
          <p:cNvPr id="8" name="05.mp3">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2"/>
          <a:stretch>
            <a:fillRect/>
          </a:stretch>
        </p:blipFill>
        <p:spPr>
          <a:xfrm>
            <a:off x="4495800" y="4572000"/>
            <a:ext cx="609600" cy="609600"/>
          </a:xfrm>
          <a:prstGeom prst="rect">
            <a:avLst/>
          </a:prstGeom>
        </p:spPr>
      </p:pic>
    </p:spTree>
    <p:extLst>
      <p:ext uri="{BB962C8B-B14F-4D97-AF65-F5344CB8AC3E}">
        <p14:creationId xmlns:p14="http://schemas.microsoft.com/office/powerpoint/2010/main" val="29641470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384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46106" fill="hold"/>
                                        <p:tgtEl>
                                          <p:spTgt spid="4"/>
                                        </p:tgtEl>
                                      </p:cBhvr>
                                    </p:cmd>
                                  </p:childTnLst>
                                </p:cTn>
                              </p:par>
                            </p:childTnLst>
                          </p:cTn>
                        </p:par>
                      </p:childTnLst>
                    </p:cTn>
                  </p:par>
                </p:childTnLst>
              </p:cTn>
              <p:nextCondLst>
                <p:cond evt="onClick" delay="0">
                  <p:tgtEl>
                    <p:spTgt spid="4"/>
                  </p:tgtEl>
                </p:cond>
              </p:nextCondLst>
            </p:seq>
            <p:audio>
              <p:cMediaNode vol="80000">
                <p:cTn id="13" fill="hold" display="0">
                  <p:stCondLst>
                    <p:cond delay="indefinite"/>
                  </p:stCondLst>
                  <p:endCondLst>
                    <p:cond evt="onStopAudio" delay="0">
                      <p:tgtEl>
                        <p:sldTgt/>
                      </p:tgtEl>
                    </p:cond>
                  </p:endCondLst>
                </p:cTn>
                <p:tgtEl>
                  <p:spTgt spid="4"/>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45531" fill="hold"/>
                                        <p:tgtEl>
                                          <p:spTgt spid="6"/>
                                        </p:tgtEl>
                                      </p:cBhvr>
                                    </p:cmd>
                                  </p:childTnLst>
                                </p:cTn>
                              </p:par>
                            </p:childTnLst>
                          </p:cTn>
                        </p:par>
                      </p:childTnLst>
                    </p:cTn>
                  </p:par>
                </p:childTnLst>
              </p:cTn>
              <p:nextCondLst>
                <p:cond evt="onClick" delay="0">
                  <p:tgtEl>
                    <p:spTgt spid="6"/>
                  </p:tgtEl>
                </p:cond>
              </p:nextCondLst>
            </p:seq>
            <p:audio>
              <p:cMediaNode vol="80000">
                <p:cTn id="19" fill="hold" display="0">
                  <p:stCondLst>
                    <p:cond delay="indefinite"/>
                  </p:stCondLst>
                  <p:endCondLst>
                    <p:cond evt="onStopAudio" delay="0">
                      <p:tgtEl>
                        <p:sldTgt/>
                      </p:tgtEl>
                    </p:cond>
                  </p:endCondLst>
                </p:cTn>
                <p:tgtEl>
                  <p:spTgt spid="6"/>
                </p:tgtEl>
              </p:cMediaNode>
            </p:audio>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45035" fill="hold"/>
                                        <p:tgtEl>
                                          <p:spTgt spid="7"/>
                                        </p:tgtEl>
                                      </p:cBhvr>
                                    </p:cmd>
                                  </p:childTnLst>
                                </p:cTn>
                              </p:par>
                            </p:childTnLst>
                          </p:cTn>
                        </p:par>
                      </p:childTnLst>
                    </p:cTn>
                  </p:par>
                </p:childTnLst>
              </p:cTn>
              <p:nextCondLst>
                <p:cond evt="onClick" delay="0">
                  <p:tgtEl>
                    <p:spTgt spid="7"/>
                  </p:tgtEl>
                </p:cond>
              </p:nextCondLst>
            </p:seq>
            <p:audio>
              <p:cMediaNode vol="80000">
                <p:cTn id="25" fill="hold" display="0">
                  <p:stCondLst>
                    <p:cond delay="indefinite"/>
                  </p:stCondLst>
                  <p:endCondLst>
                    <p:cond evt="onStopAudio" delay="0">
                      <p:tgtEl>
                        <p:sldTgt/>
                      </p:tgtEl>
                    </p:cond>
                  </p:endCondLst>
                </p:cTn>
                <p:tgtEl>
                  <p:spTgt spid="7"/>
                </p:tgtEl>
              </p:cMediaNode>
            </p:audio>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41482" fill="hold"/>
                                        <p:tgtEl>
                                          <p:spTgt spid="8"/>
                                        </p:tgtEl>
                                      </p:cBhvr>
                                    </p:cmd>
                                  </p:childTnLst>
                                </p:cTn>
                              </p:par>
                            </p:childTnLst>
                          </p:cTn>
                        </p:par>
                      </p:childTnLst>
                    </p:cTn>
                  </p:par>
                </p:childTnLst>
              </p:cTn>
              <p:nextCondLst>
                <p:cond evt="onClick" delay="0">
                  <p:tgtEl>
                    <p:spTgt spid="8"/>
                  </p:tgtEl>
                </p:cond>
              </p:nextCondLst>
            </p:seq>
            <p:audio>
              <p:cMediaNode vol="80000">
                <p:cTn id="31" fill="hold" display="0">
                  <p:stCondLst>
                    <p:cond delay="indefinite"/>
                  </p:stCondLst>
                  <p:endCondLst>
                    <p:cond evt="onStopAudio" delay="0">
                      <p:tgtEl>
                        <p:sldTgt/>
                      </p:tgtEl>
                    </p:cond>
                  </p:endCondLst>
                </p:cTn>
                <p:tgtEl>
                  <p:spTgt spid="8"/>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2800" dirty="0">
                <a:solidFill>
                  <a:schemeClr val="tx2"/>
                </a:solidFill>
                <a:latin typeface="Arial" charset="0"/>
              </a:rPr>
              <a:t>Social Norm Curve for Sounds at Muir Woods</a:t>
            </a:r>
            <a:br>
              <a:rPr lang="en-US" sz="2800" dirty="0">
                <a:solidFill>
                  <a:schemeClr val="tx2"/>
                </a:solidFill>
                <a:latin typeface="Arial" charset="0"/>
              </a:rPr>
            </a:br>
            <a:endParaRPr lang="en-US" dirty="0"/>
          </a:p>
        </p:txBody>
      </p:sp>
      <p:graphicFrame>
        <p:nvGraphicFramePr>
          <p:cNvPr id="6" name="Content Placeholder 5"/>
          <p:cNvGraphicFramePr>
            <a:graphicFrameLocks noGrp="1" noChangeAspect="1"/>
          </p:cNvGraphicFramePr>
          <p:nvPr>
            <p:ph sz="quarter" idx="13"/>
            <p:extLst>
              <p:ext uri="{D42A27DB-BD31-4B8C-83A1-F6EECF244321}">
                <p14:modId xmlns:p14="http://schemas.microsoft.com/office/powerpoint/2010/main" val="2755362090"/>
              </p:ext>
            </p:extLst>
          </p:nvPr>
        </p:nvGraphicFramePr>
        <p:xfrm>
          <a:off x="762000" y="838200"/>
          <a:ext cx="7088475" cy="4572000"/>
        </p:xfrm>
        <a:graphic>
          <a:graphicData uri="http://schemas.openxmlformats.org/presentationml/2006/ole">
            <mc:AlternateContent xmlns:mc="http://schemas.openxmlformats.org/markup-compatibility/2006">
              <mc:Choice xmlns:v="urn:schemas-microsoft-com:vml" Requires="v">
                <p:oleObj spid="_x0000_s1050" name="Chart" r:id="rId3" imgW="10715760" imgH="7677240" progId="Excel.Chart.8">
                  <p:embed/>
                </p:oleObj>
              </mc:Choice>
              <mc:Fallback>
                <p:oleObj name="Chart" r:id="rId3" imgW="10715760" imgH="7677240" progId="Excel.Chart.8">
                  <p:embed/>
                  <p:pic>
                    <p:nvPicPr>
                      <p:cNvPr id="2" name="Object 1"/>
                      <p:cNvPicPr>
                        <a:picLocks noChangeAspect="1" noChangeArrowheads="1"/>
                      </p:cNvPicPr>
                      <p:nvPr/>
                    </p:nvPicPr>
                    <p:blipFill>
                      <a:blip r:embed="rId4"/>
                      <a:srcRect/>
                      <a:stretch>
                        <a:fillRect/>
                      </a:stretch>
                    </p:blipFill>
                    <p:spPr bwMode="auto">
                      <a:xfrm>
                        <a:off x="762000" y="838200"/>
                        <a:ext cx="7088475" cy="45720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769022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
            <a:ext cx="8839200" cy="6124754"/>
          </a:xfrm>
          <a:prstGeom prst="rect">
            <a:avLst/>
          </a:prstGeom>
        </p:spPr>
        <p:txBody>
          <a:bodyPr wrap="square">
            <a:spAutoFit/>
          </a:bodyPr>
          <a:lstStyle/>
          <a:p>
            <a:r>
              <a:rPr lang="en-US" dirty="0"/>
              <a:t>Inside NPS</a:t>
            </a:r>
          </a:p>
          <a:p>
            <a:r>
              <a:rPr lang="en-US" dirty="0"/>
              <a:t>MUIR WOODS NATIONAL MONUMENT</a:t>
            </a:r>
            <a:br>
              <a:rPr lang="en-US" dirty="0"/>
            </a:br>
            <a:r>
              <a:rPr lang="en-US" b="1" dirty="0"/>
              <a:t>New Signs Encourage Appreciation Of Natural Sound</a:t>
            </a:r>
            <a:br>
              <a:rPr lang="en-US" dirty="0"/>
            </a:br>
            <a:endParaRPr lang="en-US" sz="800" dirty="0"/>
          </a:p>
          <a:p>
            <a:r>
              <a:rPr lang="en-US" dirty="0"/>
              <a:t>Rather quietly, Muir Woods recently installed five new wayside signs that encourage visitors to walk quietly and enjoy the natural soundscape of the primeval forest.</a:t>
            </a:r>
          </a:p>
          <a:p>
            <a:endParaRPr lang="en-US" sz="800" dirty="0"/>
          </a:p>
          <a:p>
            <a:r>
              <a:rPr lang="en-US" dirty="0"/>
              <a:t>Just minutes from the Golden Gate Bridge and a major metropolitan area, the ancient forest is in sharp contrast to the busyness of the surrounding modern world.</a:t>
            </a:r>
          </a:p>
          <a:p>
            <a:endParaRPr lang="en-US" sz="800" dirty="0"/>
          </a:p>
          <a:p>
            <a:r>
              <a:rPr lang="en-US" dirty="0"/>
              <a:t>On a weekday, in the winter or spring, early in the morning or late in the afternoon, not on a holiday, and on just about any rainy day, visitors may enjoy a few moments of quiet in Muir Woods without intrusion from mechanical or human-made sounds. But, it’s becoming more challenging as the San Francisco Bay Area’s population of seven million people continues to swell and will increase by millions over the next 50 years.</a:t>
            </a:r>
          </a:p>
          <a:p>
            <a:endParaRPr lang="en-US" sz="800" dirty="0"/>
          </a:p>
          <a:p>
            <a:r>
              <a:rPr lang="en-US" dirty="0"/>
              <a:t>With fewer places to go without the sound of a blustery motorcycle or the rumbling airplane overhead or the constant drone of a nearby freeway, future generations will be hard-pressed to find a quiet place to listen to natural sounds for reasons of health, inspiration, and restoration. Not only does noise affect the human species, but the other species as well. Animals that depend on their sense of hearing for avoiding predators, finding mates or safe territories, finding food, and nurturing young, will be less fit to survive in urban areas.</a:t>
            </a:r>
          </a:p>
        </p:txBody>
      </p:sp>
    </p:spTree>
    <p:extLst>
      <p:ext uri="{BB962C8B-B14F-4D97-AF65-F5344CB8AC3E}">
        <p14:creationId xmlns:p14="http://schemas.microsoft.com/office/powerpoint/2010/main" val="3652062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04800" y="228600"/>
            <a:ext cx="8534400" cy="5395359"/>
            <a:chOff x="304800" y="1005441"/>
            <a:chExt cx="8534400" cy="5395359"/>
          </a:xfrm>
        </p:grpSpPr>
        <p:pic>
          <p:nvPicPr>
            <p:cNvPr id="921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1005441"/>
              <a:ext cx="8534400" cy="5395359"/>
            </a:xfrm>
            <a:prstGeom prst="rect">
              <a:avLst/>
            </a:prstGeom>
            <a:noFill/>
            <a:ln w="9525">
              <a:noFill/>
              <a:miter lim="800000"/>
              <a:headEnd/>
              <a:tailEnd/>
            </a:ln>
          </p:spPr>
        </p:pic>
        <p:sp>
          <p:nvSpPr>
            <p:cNvPr id="5" name="5-Point Star 4"/>
            <p:cNvSpPr/>
            <p:nvPr/>
          </p:nvSpPr>
          <p:spPr>
            <a:xfrm>
              <a:off x="3505200" y="2971800"/>
              <a:ext cx="228600" cy="2286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56106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
            <a:ext cx="8839200" cy="6155531"/>
          </a:xfrm>
          <a:prstGeom prst="rect">
            <a:avLst/>
          </a:prstGeom>
        </p:spPr>
        <p:txBody>
          <a:bodyPr wrap="square">
            <a:spAutoFit/>
          </a:bodyPr>
          <a:lstStyle/>
          <a:p>
            <a:r>
              <a:rPr lang="en-US" dirty="0"/>
              <a:t>Inside NPS</a:t>
            </a:r>
          </a:p>
          <a:p>
            <a:r>
              <a:rPr lang="en-US" dirty="0"/>
              <a:t>MUIR WOODS NATIONAL MONUMENT</a:t>
            </a:r>
            <a:br>
              <a:rPr lang="en-US" dirty="0"/>
            </a:br>
            <a:r>
              <a:rPr lang="en-US" b="1" dirty="0"/>
              <a:t>New Signs Encourage Appreciation Of Natural Sound (continued)</a:t>
            </a:r>
          </a:p>
          <a:p>
            <a:endParaRPr lang="en-US" sz="800" dirty="0"/>
          </a:p>
          <a:p>
            <a:r>
              <a:rPr lang="en-US" dirty="0"/>
              <a:t>The soundscape signs are a gentle reminder that Cathedral Grove is the park’s quiet refuge for people and animals alike. The grove of mature trees, located further from the bustling parking lot and park entrance, has a history of reverence and quietude. Cathedral Grove is the site where delegates to the first United Nations in 1945 came to commemorate President Franklin Delano Roosevelt, the chief architect of the U.N.</a:t>
            </a:r>
          </a:p>
          <a:p>
            <a:endParaRPr lang="en-US" sz="800" dirty="0"/>
          </a:p>
          <a:p>
            <a:r>
              <a:rPr lang="en-US" dirty="0"/>
              <a:t>Muir Woods offers evening programs to experience the natural sounds of an old-growth forest on a safe and leisurely walk.  Though the forest and weather are less dramatic in the summer than in the winter, visitors can listen to the watery music of Redwood Creek, enjoy the forest fragrance on a still evening, and the gentle soughing of the wind through the canopy of giant trees. Contrary to what is generally observed by first-timers to Muir Woods, the forest is not silent, but quiet.</a:t>
            </a:r>
          </a:p>
          <a:p>
            <a:endParaRPr lang="en-US" sz="800" dirty="0"/>
          </a:p>
          <a:p>
            <a:r>
              <a:rPr lang="en-US" dirty="0"/>
              <a:t>The Muir Woods soundscape signs were funded by the National Park Service Natural Sounds and Nights Skies Division. The project team includes Mia Monroe, Michael </a:t>
            </a:r>
            <a:r>
              <a:rPr lang="en-US" dirty="0" err="1"/>
              <a:t>Faw</a:t>
            </a:r>
            <a:r>
              <a:rPr lang="en-US" dirty="0"/>
              <a:t>, Gina Farr, Lou Sian, Tamara Williams, Karen Trevino, Erica </a:t>
            </a:r>
            <a:r>
              <a:rPr lang="en-US" dirty="0" err="1"/>
              <a:t>Pilcher</a:t>
            </a:r>
            <a:r>
              <a:rPr lang="en-US" dirty="0"/>
              <a:t>, and Bob Manning.</a:t>
            </a:r>
          </a:p>
          <a:p>
            <a:r>
              <a:rPr lang="en-US" b="1" dirty="0"/>
              <a:t>Contact Information</a:t>
            </a:r>
            <a:br>
              <a:rPr lang="en-US" dirty="0"/>
            </a:br>
            <a:r>
              <a:rPr lang="en-US" dirty="0"/>
              <a:t>Name: Lou Sian, Park Ranger and Media Specialist</a:t>
            </a:r>
          </a:p>
        </p:txBody>
      </p:sp>
    </p:spTree>
    <p:extLst>
      <p:ext uri="{BB962C8B-B14F-4D97-AF65-F5344CB8AC3E}">
        <p14:creationId xmlns:p14="http://schemas.microsoft.com/office/powerpoint/2010/main" val="1276355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89356" y="1272381"/>
            <a:ext cx="7196137" cy="2156619"/>
          </a:xfrm>
        </p:spPr>
        <p:txBody>
          <a:bodyPr>
            <a:noAutofit/>
          </a:bodyPr>
          <a:lstStyle/>
          <a:p>
            <a:pPr marL="0" indent="0">
              <a:lnSpc>
                <a:spcPct val="150000"/>
              </a:lnSpc>
              <a:buNone/>
            </a:pPr>
            <a:r>
              <a:rPr lang="en-US" sz="3200" dirty="0">
                <a:hlinkClick r:id="rId2"/>
              </a:rPr>
              <a:t>Virtual Tour of Muir Woods</a:t>
            </a:r>
            <a:r>
              <a:rPr lang="en-US" sz="3200" dirty="0"/>
              <a:t> (2:36)</a:t>
            </a:r>
          </a:p>
          <a:p>
            <a:pPr marL="0" indent="0">
              <a:lnSpc>
                <a:spcPct val="150000"/>
              </a:lnSpc>
              <a:buNone/>
            </a:pPr>
            <a:r>
              <a:rPr lang="en-US" sz="3200" dirty="0">
                <a:hlinkClick r:id="rId3"/>
              </a:rPr>
              <a:t>When Owls Attack! </a:t>
            </a:r>
            <a:r>
              <a:rPr lang="en-US" sz="3200" dirty="0"/>
              <a:t>(0:57)</a:t>
            </a:r>
          </a:p>
        </p:txBody>
      </p:sp>
      <p:sp>
        <p:nvSpPr>
          <p:cNvPr id="4" name="Title 3"/>
          <p:cNvSpPr>
            <a:spLocks noGrp="1"/>
          </p:cNvSpPr>
          <p:nvPr>
            <p:ph type="title"/>
          </p:nvPr>
        </p:nvSpPr>
        <p:spPr/>
        <p:txBody>
          <a:bodyPr/>
          <a:lstStyle/>
          <a:p>
            <a:r>
              <a:rPr lang="en-US" dirty="0"/>
              <a:t>Videos</a:t>
            </a:r>
          </a:p>
        </p:txBody>
      </p:sp>
      <p:sp>
        <p:nvSpPr>
          <p:cNvPr id="2" name="Rectangle 1"/>
          <p:cNvSpPr/>
          <p:nvPr/>
        </p:nvSpPr>
        <p:spPr>
          <a:xfrm>
            <a:off x="1189356" y="1981358"/>
            <a:ext cx="4876800" cy="369332"/>
          </a:xfrm>
          <a:prstGeom prst="rect">
            <a:avLst/>
          </a:prstGeom>
        </p:spPr>
        <p:txBody>
          <a:bodyPr wrap="square">
            <a:spAutoFit/>
          </a:bodyPr>
          <a:lstStyle/>
          <a:p>
            <a:r>
              <a:rPr lang="en-US" dirty="0"/>
              <a:t>http://www.youtube.com/watch?v=5ldc-IDfnLk</a:t>
            </a:r>
          </a:p>
        </p:txBody>
      </p:sp>
      <p:sp>
        <p:nvSpPr>
          <p:cNvPr id="5" name="Rectangle 4"/>
          <p:cNvSpPr/>
          <p:nvPr/>
        </p:nvSpPr>
        <p:spPr>
          <a:xfrm>
            <a:off x="1189356" y="2875001"/>
            <a:ext cx="4876800" cy="369332"/>
          </a:xfrm>
          <a:prstGeom prst="rect">
            <a:avLst/>
          </a:prstGeom>
        </p:spPr>
        <p:txBody>
          <a:bodyPr wrap="square">
            <a:spAutoFit/>
          </a:bodyPr>
          <a:lstStyle/>
          <a:p>
            <a:r>
              <a:rPr lang="en-US" dirty="0"/>
              <a:t>http://www.youtube.com/watch?v=sBCe08k3KqU</a:t>
            </a:r>
          </a:p>
        </p:txBody>
      </p:sp>
    </p:spTree>
    <p:extLst>
      <p:ext uri="{BB962C8B-B14F-4D97-AF65-F5344CB8AC3E}">
        <p14:creationId xmlns:p14="http://schemas.microsoft.com/office/powerpoint/2010/main" val="1629585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4525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8200" y="23052"/>
            <a:ext cx="7433829" cy="5674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6487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42662" y="76200"/>
            <a:ext cx="4530317"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2965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90600" y="1447800"/>
            <a:ext cx="7315200" cy="3511296"/>
          </a:xfrm>
          <a:prstGeom prst="rect">
            <a:avLst/>
          </a:prstGeom>
        </p:spPr>
      </p:pic>
    </p:spTree>
    <p:extLst>
      <p:ext uri="{BB962C8B-B14F-4D97-AF65-F5344CB8AC3E}">
        <p14:creationId xmlns:p14="http://schemas.microsoft.com/office/powerpoint/2010/main" val="2620692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 y="304800"/>
            <a:ext cx="7213600" cy="5410200"/>
          </a:xfrm>
          <a:prstGeom prst="rect">
            <a:avLst/>
          </a:prstGeom>
        </p:spPr>
      </p:pic>
    </p:spTree>
    <p:extLst>
      <p:ext uri="{BB962C8B-B14F-4D97-AF65-F5344CB8AC3E}">
        <p14:creationId xmlns:p14="http://schemas.microsoft.com/office/powerpoint/2010/main" val="3300344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90600" y="1066800"/>
            <a:ext cx="3505200" cy="313623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00600" y="1080516"/>
            <a:ext cx="3429000" cy="3120390"/>
          </a:xfrm>
          <a:prstGeom prst="rect">
            <a:avLst/>
          </a:prstGeom>
        </p:spPr>
      </p:pic>
    </p:spTree>
    <p:extLst>
      <p:ext uri="{BB962C8B-B14F-4D97-AF65-F5344CB8AC3E}">
        <p14:creationId xmlns:p14="http://schemas.microsoft.com/office/powerpoint/2010/main" val="4140201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93785" y="381000"/>
            <a:ext cx="4056659" cy="2286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50444" y="2698830"/>
            <a:ext cx="3810000" cy="2571750"/>
          </a:xfrm>
          <a:prstGeom prst="rect">
            <a:avLst/>
          </a:prstGeom>
        </p:spPr>
      </p:pic>
    </p:spTree>
    <p:extLst>
      <p:ext uri="{BB962C8B-B14F-4D97-AF65-F5344CB8AC3E}">
        <p14:creationId xmlns:p14="http://schemas.microsoft.com/office/powerpoint/2010/main" val="2464849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33400" y="914400"/>
            <a:ext cx="8305800" cy="4312919"/>
          </a:xfrm>
        </p:spPr>
        <p:txBody>
          <a:bodyPr>
            <a:noAutofit/>
          </a:bodyPr>
          <a:lstStyle/>
          <a:p>
            <a:r>
              <a:rPr lang="en-US" sz="3200" dirty="0"/>
              <a:t>Muir Woods National Monument</a:t>
            </a:r>
          </a:p>
          <a:p>
            <a:r>
              <a:rPr lang="en-US" sz="3200" dirty="0"/>
              <a:t>1908 (Teddy Roosevelt)</a:t>
            </a:r>
          </a:p>
          <a:p>
            <a:r>
              <a:rPr lang="en-US" sz="3200" dirty="0"/>
              <a:t>John Muir</a:t>
            </a:r>
          </a:p>
          <a:p>
            <a:r>
              <a:rPr lang="en-US" sz="3200" dirty="0"/>
              <a:t>Nearly 600 acres of park land</a:t>
            </a:r>
          </a:p>
          <a:p>
            <a:r>
              <a:rPr lang="en-US" sz="3200" dirty="0"/>
              <a:t>750,000 visits annually</a:t>
            </a:r>
          </a:p>
          <a:p>
            <a:r>
              <a:rPr lang="en-US" sz="3200" dirty="0"/>
              <a:t>Old growth redwood forest</a:t>
            </a:r>
          </a:p>
          <a:p>
            <a:r>
              <a:rPr lang="en-US" sz="3200" dirty="0"/>
              <a:t>Spotted owls</a:t>
            </a:r>
          </a:p>
          <a:p>
            <a:r>
              <a:rPr lang="en-US" sz="3200" dirty="0"/>
              <a:t>Emergence of “soundscapes” and “natural quiet”</a:t>
            </a:r>
          </a:p>
        </p:txBody>
      </p:sp>
    </p:spTree>
    <p:extLst>
      <p:ext uri="{BB962C8B-B14F-4D97-AF65-F5344CB8AC3E}">
        <p14:creationId xmlns:p14="http://schemas.microsoft.com/office/powerpoint/2010/main" val="4095283295"/>
      </p:ext>
    </p:extLst>
  </p:cSld>
  <p:clrMapOvr>
    <a:masterClrMapping/>
  </p:clrMapOvr>
</p:sld>
</file>

<file path=ppt/theme/theme1.xml><?xml version="1.0" encoding="utf-8"?>
<a:theme xmlns:a="http://schemas.openxmlformats.org/drawingml/2006/main" name="ThemeCAB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CABI" id="{75D553C7-327C-493A-8697-054027D90DF6}" vid="{96C8C150-8F64-415B-8F18-A598228C87C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ThemeCABI</Template>
  <TotalTime>2469</TotalTime>
  <Words>282</Words>
  <Application>Microsoft Office PowerPoint</Application>
  <PresentationFormat>On-screen Show (4:3)</PresentationFormat>
  <Paragraphs>72</Paragraphs>
  <Slides>22</Slides>
  <Notes>2</Notes>
  <HiddenSlides>0</HiddenSlides>
  <MMClips>5</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7" baseType="lpstr">
      <vt:lpstr>宋体</vt:lpstr>
      <vt:lpstr>Arial</vt:lpstr>
      <vt:lpstr>Calibri</vt:lpstr>
      <vt:lpstr>ThemeCABI</vt:lpstr>
      <vt:lpstr>Chart</vt:lpstr>
      <vt:lpstr>The Sounds of Silence in Muir Woods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Muir Woods National Monument</vt:lpstr>
      <vt:lpstr>PowerPoint Presentation</vt:lpstr>
      <vt:lpstr>PowerPoint Presentation</vt:lpstr>
      <vt:lpstr>PowerPoint Presentation</vt:lpstr>
      <vt:lpstr>Zoning </vt:lpstr>
      <vt:lpstr>Education/Information </vt:lpstr>
      <vt:lpstr>Visitor surveys </vt:lpstr>
      <vt:lpstr>The Sounds of Silence in Muir Woods</vt:lpstr>
      <vt:lpstr>Social Norm Curve for Sounds at Muir Woods </vt:lpstr>
      <vt:lpstr>PowerPoint Presentation</vt:lpstr>
      <vt:lpstr>PowerPoint Presentation</vt:lpstr>
      <vt:lpstr>Videos</vt:lpstr>
      <vt:lpstr>PowerPoint Presentation</vt:lpstr>
    </vt:vector>
  </TitlesOfParts>
  <Company>University of Vermont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Alternative Indicators of Crowding at Alcatraz Island: A Comparative Analysis</dc:title>
  <dc:creator>Nathan Reigner</dc:creator>
  <cp:lastModifiedBy>Leigh-Ann Bard</cp:lastModifiedBy>
  <cp:revision>227</cp:revision>
  <cp:lastPrinted>2012-02-06T15:49:32Z</cp:lastPrinted>
  <dcterms:created xsi:type="dcterms:W3CDTF">2011-03-05T19:34:28Z</dcterms:created>
  <dcterms:modified xsi:type="dcterms:W3CDTF">2019-07-30T14:31:27Z</dcterms:modified>
</cp:coreProperties>
</file>