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3"/>
  </p:notesMasterIdLst>
  <p:sldIdLst>
    <p:sldId id="263" r:id="rId7"/>
    <p:sldId id="266" r:id="rId8"/>
    <p:sldId id="286" r:id="rId9"/>
    <p:sldId id="287" r:id="rId10"/>
    <p:sldId id="272" r:id="rId11"/>
    <p:sldId id="276" r:id="rId12"/>
    <p:sldId id="277" r:id="rId13"/>
    <p:sldId id="280" r:id="rId14"/>
    <p:sldId id="273" r:id="rId15"/>
    <p:sldId id="279" r:id="rId16"/>
    <p:sldId id="274" r:id="rId17"/>
    <p:sldId id="275" r:id="rId18"/>
    <p:sldId id="285" r:id="rId19"/>
    <p:sldId id="283" r:id="rId20"/>
    <p:sldId id="282" r:id="rId21"/>
    <p:sldId id="281" r:id="rId22"/>
    <p:sldId id="284" r:id="rId23"/>
    <p:sldId id="288" r:id="rId24"/>
    <p:sldId id="289" r:id="rId25"/>
    <p:sldId id="290" r:id="rId26"/>
    <p:sldId id="291" r:id="rId27"/>
    <p:sldId id="295" r:id="rId28"/>
    <p:sldId id="293" r:id="rId29"/>
    <p:sldId id="294" r:id="rId30"/>
    <p:sldId id="296" r:id="rId31"/>
    <p:sldId id="27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6</a:t>
            </a:fld>
            <a:endParaRPr lang="en-US"/>
          </a:p>
        </p:txBody>
      </p:sp>
    </p:spTree>
    <p:extLst>
      <p:ext uri="{BB962C8B-B14F-4D97-AF65-F5344CB8AC3E}">
        <p14:creationId xmlns:p14="http://schemas.microsoft.com/office/powerpoint/2010/main" val="74721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7</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173644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https://www.nps.gov/media/photo/gallery.htm?id=575BB48F-155D-4519-3E40BFEF9424DCD1</a:t>
            </a:r>
          </a:p>
          <a:p>
            <a:r>
              <a:rPr lang="en-US" dirty="0"/>
              <a:t>https://www.nps.gov/media/photo/gallery.htm?id=575BB48F-155D-4519-3E40BFEF9424DCD1</a:t>
            </a:r>
          </a:p>
          <a:p>
            <a:endParaRPr lang="en-US" dirty="0"/>
          </a:p>
        </p:txBody>
      </p:sp>
      <p:sp>
        <p:nvSpPr>
          <p:cNvPr id="4" name="Slide Number Placeholder 3"/>
          <p:cNvSpPr>
            <a:spLocks noGrp="1"/>
          </p:cNvSpPr>
          <p:nvPr>
            <p:ph type="sldNum" sz="quarter" idx="10"/>
          </p:nvPr>
        </p:nvSpPr>
        <p:spPr/>
        <p:txBody>
          <a:bodyPr/>
          <a:lstStyle/>
          <a:p>
            <a:fld id="{025BC256-5F45-4D98-94A5-0F94A4AC792D}" type="slidenum">
              <a:rPr lang="en-US" smtClean="0"/>
              <a:t>10</a:t>
            </a:fld>
            <a:endParaRPr lang="en-US"/>
          </a:p>
        </p:txBody>
      </p:sp>
    </p:spTree>
    <p:extLst>
      <p:ext uri="{BB962C8B-B14F-4D97-AF65-F5344CB8AC3E}">
        <p14:creationId xmlns:p14="http://schemas.microsoft.com/office/powerpoint/2010/main" val="173114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nps.gov/apis/index.htm" TargetMode="External"/><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discoverwisconsin.com/video/ice-caves/"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Ice Caves are Open, The Ice Caves are Open</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5" name="Content Placeholder 4"/>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865244" y="274638"/>
            <a:ext cx="3374134" cy="54864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853" y="274638"/>
            <a:ext cx="3675888" cy="5486400"/>
          </a:xfrm>
          <a:prstGeom prst="rect">
            <a:avLst/>
          </a:prstGeom>
        </p:spPr>
      </p:pic>
    </p:spTree>
    <p:extLst>
      <p:ext uri="{BB962C8B-B14F-4D97-AF65-F5344CB8AC3E}">
        <p14:creationId xmlns:p14="http://schemas.microsoft.com/office/powerpoint/2010/main" val="247329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262661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26552" y="274638"/>
            <a:ext cx="7290896" cy="5486400"/>
          </a:xfrm>
          <a:prstGeom prst="rect">
            <a:avLst/>
          </a:prstGeom>
        </p:spPr>
      </p:pic>
    </p:spTree>
    <p:extLst>
      <p:ext uri="{BB962C8B-B14F-4D97-AF65-F5344CB8AC3E}">
        <p14:creationId xmlns:p14="http://schemas.microsoft.com/office/powerpoint/2010/main" val="221824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5" name="Content Placeholder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164939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14401" y="274638"/>
            <a:ext cx="7315199" cy="5486400"/>
          </a:xfrm>
          <a:prstGeom prst="rect">
            <a:avLst/>
          </a:prstGeom>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337751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411549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2514601" y="274638"/>
            <a:ext cx="4114799" cy="5486400"/>
          </a:xfrm>
          <a:prstGeom prst="rect">
            <a:avLst/>
          </a:prstGeom>
        </p:spPr>
      </p:pic>
    </p:spTree>
    <p:extLst>
      <p:ext uri="{BB962C8B-B14F-4D97-AF65-F5344CB8AC3E}">
        <p14:creationId xmlns:p14="http://schemas.microsoft.com/office/powerpoint/2010/main" val="89653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2933569" y="1009324"/>
            <a:ext cx="3151905" cy="4102964"/>
          </a:xfrm>
          <a:prstGeom prst="rect">
            <a:avLst/>
          </a:prstGeom>
        </p:spPr>
      </p:pic>
      <p:sp>
        <p:nvSpPr>
          <p:cNvPr id="3" name="Title 2"/>
          <p:cNvSpPr>
            <a:spLocks noGrp="1"/>
          </p:cNvSpPr>
          <p:nvPr>
            <p:ph type="title"/>
          </p:nvPr>
        </p:nvSpPr>
        <p:spPr>
          <a:xfrm>
            <a:off x="1034240" y="274639"/>
            <a:ext cx="7196137" cy="705076"/>
          </a:xfrm>
        </p:spPr>
        <p:txBody>
          <a:bodyPr/>
          <a:lstStyle/>
          <a:p>
            <a:pPr algn="ctr"/>
            <a:r>
              <a:rPr lang="en-GB" dirty="0">
                <a:hlinkClick r:id="rId3"/>
              </a:rPr>
              <a:t>Apostle Islands National Lakeshore</a:t>
            </a:r>
            <a:endParaRPr lang="en-GB" dirty="0"/>
          </a:p>
        </p:txBody>
      </p:sp>
      <p:sp>
        <p:nvSpPr>
          <p:cNvPr id="2" name="Rectangle 1"/>
          <p:cNvSpPr/>
          <p:nvPr/>
        </p:nvSpPr>
        <p:spPr>
          <a:xfrm>
            <a:off x="2674755" y="5141897"/>
            <a:ext cx="3669531" cy="369332"/>
          </a:xfrm>
          <a:prstGeom prst="rect">
            <a:avLst/>
          </a:prstGeom>
        </p:spPr>
        <p:txBody>
          <a:bodyPr wrap="none">
            <a:spAutoFit/>
          </a:bodyPr>
          <a:lstStyle/>
          <a:p>
            <a:r>
              <a:rPr lang="en-US" dirty="0"/>
              <a:t>https://www.nps.gov/apis/index.htm</a:t>
            </a:r>
          </a:p>
        </p:txBody>
      </p:sp>
    </p:spTree>
    <p:extLst>
      <p:ext uri="{BB962C8B-B14F-4D97-AF65-F5344CB8AC3E}">
        <p14:creationId xmlns:p14="http://schemas.microsoft.com/office/powerpoint/2010/main" val="187890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Access depends on stable ice</a:t>
            </a:r>
          </a:p>
          <a:p>
            <a:r>
              <a:rPr lang="en-GB" dirty="0"/>
              <a:t>Opportunities less certain in a changing climate</a:t>
            </a:r>
          </a:p>
          <a:p>
            <a:r>
              <a:rPr lang="en-GB" dirty="0"/>
              <a:t>Record visitation in winter 2014</a:t>
            </a:r>
          </a:p>
          <a:p>
            <a:r>
              <a:rPr lang="en-GB" dirty="0"/>
              <a:t>Accommodating visitors, promoting safety, and protecting ice structures</a:t>
            </a:r>
          </a:p>
          <a:p>
            <a:endParaRPr lang="en-GB" dirty="0"/>
          </a:p>
        </p:txBody>
      </p:sp>
      <p:sp>
        <p:nvSpPr>
          <p:cNvPr id="3" name="Title 2"/>
          <p:cNvSpPr>
            <a:spLocks noGrp="1"/>
          </p:cNvSpPr>
          <p:nvPr>
            <p:ph type="title"/>
          </p:nvPr>
        </p:nvSpPr>
        <p:spPr/>
        <p:txBody>
          <a:bodyPr/>
          <a:lstStyle/>
          <a:p>
            <a:r>
              <a:rPr lang="en-GB" dirty="0"/>
              <a:t>Ice Cave Visitation</a:t>
            </a:r>
          </a:p>
        </p:txBody>
      </p:sp>
    </p:spTree>
    <p:extLst>
      <p:ext uri="{BB962C8B-B14F-4D97-AF65-F5344CB8AC3E}">
        <p14:creationId xmlns:p14="http://schemas.microsoft.com/office/powerpoint/2010/main" val="406880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experience: </a:t>
            </a:r>
            <a:r>
              <a:rPr lang="en-US" dirty="0"/>
              <a:t>Crowding</a:t>
            </a:r>
          </a:p>
          <a:p>
            <a:endParaRPr lang="en-US" dirty="0"/>
          </a:p>
          <a:p>
            <a:r>
              <a:rPr lang="en-GB" dirty="0"/>
              <a:t>Impacts to facilities/services: </a:t>
            </a:r>
            <a:r>
              <a:rPr lang="en-US" dirty="0"/>
              <a:t>Roads/ parking, attraction sites</a:t>
            </a:r>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Established in 1970</a:t>
            </a:r>
          </a:p>
          <a:p>
            <a:r>
              <a:rPr lang="en-GB" dirty="0"/>
              <a:t>Lake Superior, northwest Wisconsin</a:t>
            </a:r>
          </a:p>
          <a:p>
            <a:r>
              <a:rPr lang="en-GB" dirty="0"/>
              <a:t>21 islands, 12 miles of mainland</a:t>
            </a:r>
          </a:p>
          <a:p>
            <a:r>
              <a:rPr lang="en-US" dirty="0"/>
              <a:t>69,500-acres</a:t>
            </a:r>
            <a:endParaRPr lang="en-GB" dirty="0"/>
          </a:p>
          <a:p>
            <a:r>
              <a:rPr lang="en-GB" dirty="0"/>
              <a:t>Gaylord Nelson Wilderness (2004)</a:t>
            </a:r>
          </a:p>
          <a:p>
            <a:r>
              <a:rPr lang="en-US" dirty="0"/>
              <a:t>Sandy beaches, lighthouses, sandstone cliffs, and sea caves</a:t>
            </a:r>
            <a:endParaRPr lang="en-GB" dirty="0"/>
          </a:p>
          <a:p>
            <a:endParaRPr lang="en-GB" dirty="0"/>
          </a:p>
          <a:p>
            <a:endParaRPr lang="en-GB" dirty="0"/>
          </a:p>
        </p:txBody>
      </p:sp>
      <p:sp>
        <p:nvSpPr>
          <p:cNvPr id="3" name="Title 2"/>
          <p:cNvSpPr>
            <a:spLocks noGrp="1"/>
          </p:cNvSpPr>
          <p:nvPr>
            <p:ph type="title"/>
          </p:nvPr>
        </p:nvSpPr>
        <p:spPr/>
        <p:txBody>
          <a:bodyPr/>
          <a:lstStyle/>
          <a:p>
            <a:r>
              <a:rPr lang="en-GB" dirty="0"/>
              <a:t>Apostle Islands National Lakeshore</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a:t>
            </a:r>
            <a:r>
              <a:rPr lang="en-US" dirty="0"/>
              <a:t>Reduce the impact of use, harden experience, increase supply </a:t>
            </a:r>
          </a:p>
          <a:p>
            <a:endParaRPr lang="en-GB" dirty="0"/>
          </a:p>
          <a:p>
            <a:r>
              <a:rPr lang="en-GB" dirty="0"/>
              <a:t>Management practices: </a:t>
            </a:r>
            <a:r>
              <a:rPr lang="en-US" dirty="0"/>
              <a:t>Information /education, facility development/site design/maintenance, rules/regulations</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Information/Education</a:t>
            </a:r>
          </a:p>
        </p:txBody>
      </p:sp>
      <p:sp>
        <p:nvSpPr>
          <p:cNvPr id="5" name="Content Placeholder 4"/>
          <p:cNvSpPr>
            <a:spLocks noGrp="1"/>
          </p:cNvSpPr>
          <p:nvPr>
            <p:ph sz="quarter" idx="13"/>
          </p:nvPr>
        </p:nvSpPr>
        <p:spPr/>
        <p:txBody>
          <a:bodyPr>
            <a:normAutofit/>
          </a:bodyPr>
          <a:lstStyle/>
          <a:p>
            <a:r>
              <a:rPr lang="en-US" dirty="0"/>
              <a:t>Website, </a:t>
            </a:r>
            <a:br>
              <a:rPr lang="en-US" dirty="0"/>
            </a:br>
            <a:r>
              <a:rPr lang="en-US" dirty="0"/>
              <a:t>Facebook, </a:t>
            </a:r>
            <a:br>
              <a:rPr lang="en-US" dirty="0"/>
            </a:br>
            <a:r>
              <a:rPr lang="en-US" dirty="0"/>
              <a:t>and “ice line”; </a:t>
            </a:r>
            <a:br>
              <a:rPr lang="en-US" dirty="0"/>
            </a:br>
            <a:r>
              <a:rPr lang="en-US" dirty="0"/>
              <a:t>visitor center and</a:t>
            </a:r>
            <a:br>
              <a:rPr lang="en-US" dirty="0"/>
            </a:br>
            <a:r>
              <a:rPr lang="en-US" dirty="0"/>
              <a:t>partners</a:t>
            </a:r>
          </a:p>
          <a:p>
            <a:endParaRPr lang="en-US" dirty="0"/>
          </a:p>
          <a:p>
            <a:r>
              <a:rPr lang="en-US" dirty="0"/>
              <a:t>Caves designated </a:t>
            </a:r>
            <a:br>
              <a:rPr lang="en-US" dirty="0"/>
            </a:br>
            <a:r>
              <a:rPr lang="en-US" dirty="0"/>
              <a:t>as open or closed</a:t>
            </a:r>
          </a:p>
          <a:p>
            <a:endParaRPr lang="en-US" dirty="0"/>
          </a:p>
          <a:p>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04242" y="1406195"/>
            <a:ext cx="4200678" cy="3656458"/>
          </a:xfrm>
          <a:prstGeom prst="rect">
            <a:avLst/>
          </a:prstGeom>
        </p:spPr>
      </p:pic>
    </p:spTree>
    <p:extLst>
      <p:ext uri="{BB962C8B-B14F-4D97-AF65-F5344CB8AC3E}">
        <p14:creationId xmlns:p14="http://schemas.microsoft.com/office/powerpoint/2010/main" val="161493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Information/Education</a:t>
            </a:r>
          </a:p>
        </p:txBody>
      </p:sp>
      <p:sp>
        <p:nvSpPr>
          <p:cNvPr id="5" name="Content Placeholder 4"/>
          <p:cNvSpPr>
            <a:spLocks noGrp="1"/>
          </p:cNvSpPr>
          <p:nvPr>
            <p:ph sz="quarter" idx="13"/>
          </p:nvPr>
        </p:nvSpPr>
        <p:spPr/>
        <p:txBody>
          <a:bodyPr>
            <a:normAutofit/>
          </a:bodyPr>
          <a:lstStyle/>
          <a:p>
            <a:r>
              <a:rPr lang="en-GB" dirty="0"/>
              <a:t>Managing visitor expectations</a:t>
            </a:r>
          </a:p>
          <a:p>
            <a:endParaRPr lang="en-GB" dirty="0"/>
          </a:p>
          <a:p>
            <a:endParaRPr lang="en-GB" dirty="0"/>
          </a:p>
          <a:p>
            <a:endParaRPr lang="en-US" dirty="0"/>
          </a:p>
          <a:p>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2058" y="2035948"/>
            <a:ext cx="8059885" cy="3657600"/>
          </a:xfrm>
          <a:prstGeom prst="rect">
            <a:avLst/>
          </a:prstGeom>
        </p:spPr>
      </p:pic>
    </p:spTree>
    <p:extLst>
      <p:ext uri="{BB962C8B-B14F-4D97-AF65-F5344CB8AC3E}">
        <p14:creationId xmlns:p14="http://schemas.microsoft.com/office/powerpoint/2010/main" val="373299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a:p>
            <a:r>
              <a:rPr lang="en-GB" dirty="0"/>
              <a:t>Portable toilets</a:t>
            </a:r>
          </a:p>
          <a:p>
            <a:endParaRPr lang="en-GB" dirty="0"/>
          </a:p>
          <a:p>
            <a:r>
              <a:rPr lang="en-GB" dirty="0"/>
              <a:t>Roadside </a:t>
            </a:r>
            <a:r>
              <a:rPr lang="en-GB" dirty="0" err="1"/>
              <a:t>plowing</a:t>
            </a:r>
            <a:endParaRPr lang="en-GB" dirty="0"/>
          </a:p>
          <a:p>
            <a:endParaRPr lang="en-GB" dirty="0"/>
          </a:p>
          <a:p>
            <a:r>
              <a:rPr lang="en-GB" dirty="0"/>
              <a:t>Shuttle service</a:t>
            </a:r>
          </a:p>
        </p:txBody>
      </p:sp>
      <p:sp>
        <p:nvSpPr>
          <p:cNvPr id="3" name="Title 2"/>
          <p:cNvSpPr>
            <a:spLocks noGrp="1"/>
          </p:cNvSpPr>
          <p:nvPr>
            <p:ph type="title"/>
          </p:nvPr>
        </p:nvSpPr>
        <p:spPr>
          <a:xfrm>
            <a:off x="1060174" y="274638"/>
            <a:ext cx="7580243" cy="997743"/>
          </a:xfrm>
        </p:spPr>
        <p:txBody>
          <a:bodyPr/>
          <a:lstStyle/>
          <a:p>
            <a:r>
              <a:rPr lang="en-GB" dirty="0"/>
              <a:t>Facility </a:t>
            </a:r>
            <a:r>
              <a:rPr lang="en-GB"/>
              <a:t>Development/Site Design/Maintenance</a:t>
            </a:r>
            <a:endParaRPr lang="en-GB" dirty="0"/>
          </a:p>
        </p:txBody>
      </p:sp>
    </p:spTree>
    <p:extLst>
      <p:ext uri="{BB962C8B-B14F-4D97-AF65-F5344CB8AC3E}">
        <p14:creationId xmlns:p14="http://schemas.microsoft.com/office/powerpoint/2010/main" val="319385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No climbing, scrambling,  or rappelling on cliffs or ice</a:t>
            </a:r>
          </a:p>
        </p:txBody>
      </p:sp>
      <p:sp>
        <p:nvSpPr>
          <p:cNvPr id="3" name="Title 2"/>
          <p:cNvSpPr>
            <a:spLocks noGrp="1"/>
          </p:cNvSpPr>
          <p:nvPr>
            <p:ph type="title"/>
          </p:nvPr>
        </p:nvSpPr>
        <p:spPr/>
        <p:txBody>
          <a:bodyPr/>
          <a:lstStyle/>
          <a:p>
            <a:r>
              <a:rPr lang="en-GB" dirty="0"/>
              <a:t>Rules/Regulations</a:t>
            </a:r>
          </a:p>
        </p:txBody>
      </p:sp>
    </p:spTree>
    <p:extLst>
      <p:ext uri="{BB962C8B-B14F-4D97-AF65-F5344CB8AC3E}">
        <p14:creationId xmlns:p14="http://schemas.microsoft.com/office/powerpoint/2010/main" val="81548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196137" cy="1250383"/>
          </a:xfrm>
        </p:spPr>
        <p:txBody>
          <a:bodyPr/>
          <a:lstStyle/>
          <a:p>
            <a:r>
              <a:rPr lang="en-US" dirty="0">
                <a:hlinkClick r:id="rId2"/>
              </a:rPr>
              <a:t>Discover Wisconsin </a:t>
            </a:r>
            <a:r>
              <a:rPr lang="en-US" dirty="0"/>
              <a:t>(1:34)</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1799255"/>
            <a:ext cx="4602157" cy="646331"/>
          </a:xfrm>
          <a:prstGeom prst="rect">
            <a:avLst/>
          </a:prstGeom>
        </p:spPr>
        <p:txBody>
          <a:bodyPr wrap="square">
            <a:spAutoFit/>
          </a:bodyPr>
          <a:lstStyle/>
          <a:p>
            <a:r>
              <a:rPr lang="en-US" dirty="0"/>
              <a:t>http://discoverwisconsin.com/video/ice-caves/</a:t>
            </a:r>
          </a:p>
        </p:txBody>
      </p:sp>
    </p:spTree>
    <p:extLst>
      <p:ext uri="{BB962C8B-B14F-4D97-AF65-F5344CB8AC3E}">
        <p14:creationId xmlns:p14="http://schemas.microsoft.com/office/powerpoint/2010/main" val="63602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11152" y="274638"/>
            <a:ext cx="9166303" cy="5486400"/>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390454" y="274638"/>
            <a:ext cx="6363093" cy="5486400"/>
          </a:xfrm>
          <a:prstGeom prst="rect">
            <a:avLst/>
          </a:prstGeom>
        </p:spPr>
      </p:pic>
    </p:spTree>
    <p:extLst>
      <p:ext uri="{BB962C8B-B14F-4D97-AF65-F5344CB8AC3E}">
        <p14:creationId xmlns:p14="http://schemas.microsoft.com/office/powerpoint/2010/main" val="329571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8" name="Content Placeholder 7"/>
          <p:cNvPicPr>
            <a:picLocks noGrp="1" noChangeAspect="1"/>
          </p:cNvPicPr>
          <p:nvPr>
            <p:ph sz="quarter" idx="13"/>
          </p:nvPr>
        </p:nvPicPr>
        <p:blipFill>
          <a:blip r:embed="rId3"/>
          <a:stretch>
            <a:fillRect/>
          </a:stretch>
        </p:blipFill>
        <p:spPr>
          <a:xfrm>
            <a:off x="439119" y="274638"/>
            <a:ext cx="8265762" cy="5486400"/>
          </a:xfrm>
          <a:prstGeom prst="rect">
            <a:avLst/>
          </a:prstGeom>
        </p:spPr>
      </p:pic>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293" y="274638"/>
            <a:ext cx="7315200" cy="5486400"/>
          </a:xfrm>
          <a:prstGeom prst="rect">
            <a:avLst/>
          </a:prstGeom>
        </p:spPr>
      </p:pic>
    </p:spTree>
    <p:extLst>
      <p:ext uri="{BB962C8B-B14F-4D97-AF65-F5344CB8AC3E}">
        <p14:creationId xmlns:p14="http://schemas.microsoft.com/office/powerpoint/2010/main" val="57048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4343" y="274638"/>
            <a:ext cx="3655314" cy="5486400"/>
          </a:xfrm>
          <a:prstGeom prst="rect">
            <a:avLst/>
          </a:prstGeom>
        </p:spPr>
      </p:pic>
    </p:spTree>
    <p:extLst>
      <p:ext uri="{BB962C8B-B14F-4D97-AF65-F5344CB8AC3E}">
        <p14:creationId xmlns:p14="http://schemas.microsoft.com/office/powerpoint/2010/main" val="234706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6" name="Content Placeholder 5"/>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914400" y="274638"/>
            <a:ext cx="7315200" cy="5486400"/>
          </a:xfrm>
          <a:prstGeom prst="rect">
            <a:avLst/>
          </a:prstGeom>
        </p:spPr>
      </p:pic>
    </p:spTree>
    <p:extLst>
      <p:ext uri="{BB962C8B-B14F-4D97-AF65-F5344CB8AC3E}">
        <p14:creationId xmlns:p14="http://schemas.microsoft.com/office/powerpoint/2010/main" val="2492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p:txBody>
      </p:sp>
      <p:sp>
        <p:nvSpPr>
          <p:cNvPr id="3" name="Title 2"/>
          <p:cNvSpPr>
            <a:spLocks noGrp="1"/>
          </p:cNvSpPr>
          <p:nvPr>
            <p:ph type="title"/>
          </p:nvPr>
        </p:nvSpPr>
        <p:spPr/>
        <p:txBody>
          <a:bodyPr/>
          <a:lstStyle/>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294" y="274638"/>
            <a:ext cx="7327412" cy="5486400"/>
          </a:xfrm>
          <a:prstGeom prst="rect">
            <a:avLst/>
          </a:prstGeom>
        </p:spPr>
      </p:pic>
    </p:spTree>
    <p:extLst>
      <p:ext uri="{BB962C8B-B14F-4D97-AF65-F5344CB8AC3E}">
        <p14:creationId xmlns:p14="http://schemas.microsoft.com/office/powerpoint/2010/main" val="232348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CCA640-930D-40CB-90E6-83585633B98F}">
  <ds:schemaRefs>
    <ds:schemaRef ds:uri="http://schemas.microsoft.com/office/2006/metadata/properties"/>
    <ds:schemaRef ds:uri="0b29e85d-e4df-4a6d-ba7c-01bf11944fc3"/>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 ds:uri="http://purl.org/dc/terms/"/>
    <ds:schemaRef ds:uri="http://purl.org/dc/dcmitype/"/>
    <ds:schemaRef ds:uri="d07fce95-64a3-45e0-8e78-c550b935440d"/>
  </ds:schemaRefs>
</ds:datastoreItem>
</file>

<file path=customXml/itemProps2.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5.xml><?xml version="1.0" encoding="utf-8"?>
<ds:datastoreItem xmlns:ds="http://schemas.openxmlformats.org/officeDocument/2006/customXml" ds:itemID="{2856268C-66FF-45B5-8B74-F56EDECDDB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453</TotalTime>
  <Words>334</Words>
  <Application>Microsoft Office PowerPoint</Application>
  <PresentationFormat>On-screen Show (4:3)</PresentationFormat>
  <Paragraphs>55</Paragraphs>
  <Slides>26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The Ice Caves are Open, The Ice Caves are Open</vt:lpstr>
      <vt:lpstr>Apostle Islands National Lakeshore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Apostle Islands National Lakeshore</vt:lpstr>
      <vt:lpstr>Ice Cave Visitation</vt:lpstr>
      <vt:lpstr>Problems</vt:lpstr>
      <vt:lpstr>Strategies and Practices</vt:lpstr>
      <vt:lpstr>Information/Education</vt:lpstr>
      <vt:lpstr>Information/Education</vt:lpstr>
      <vt:lpstr>Facility Development/Site Design/Maintenance</vt:lpstr>
      <vt:lpstr>Rules/Regulations</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46</cp:revision>
  <dcterms:created xsi:type="dcterms:W3CDTF">2014-12-08T12:01:41Z</dcterms:created>
  <dcterms:modified xsi:type="dcterms:W3CDTF">2019-07-30T14:31:37Z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