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447" r:id="rId2"/>
    <p:sldId id="431" r:id="rId3"/>
    <p:sldId id="432" r:id="rId4"/>
    <p:sldId id="444" r:id="rId5"/>
    <p:sldId id="433" r:id="rId6"/>
    <p:sldId id="434" r:id="rId7"/>
    <p:sldId id="435" r:id="rId8"/>
    <p:sldId id="436" r:id="rId9"/>
    <p:sldId id="437" r:id="rId10"/>
    <p:sldId id="438" r:id="rId11"/>
    <p:sldId id="440" r:id="rId12"/>
    <p:sldId id="442" r:id="rId13"/>
    <p:sldId id="368" r:id="rId14"/>
    <p:sldId id="445" r:id="rId15"/>
    <p:sldId id="332" r:id="rId16"/>
    <p:sldId id="326" r:id="rId17"/>
    <p:sldId id="446" r:id="rId18"/>
    <p:sldId id="416" r:id="rId19"/>
    <p:sldId id="427" r:id="rId20"/>
    <p:sldId id="429" r:id="rId21"/>
    <p:sldId id="428" r:id="rId22"/>
    <p:sldId id="430" r:id="rId23"/>
    <p:sldId id="426" r:id="rId24"/>
    <p:sldId id="378" r:id="rId25"/>
    <p:sldId id="448"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8"/>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5138"/>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829675"/>
            <a:ext cx="3038476" cy="465138"/>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829675"/>
            <a:ext cx="3038476" cy="465138"/>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905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20529673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7026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19727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61250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7648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36594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71684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10768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28944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14603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676885617"/>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1209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68995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00907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7825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2235425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nps.gov/grca/index.htm"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qhxB0WD8UUQ&amp;feature=related" TargetMode="External"/><Relationship Id="rId2" Type="http://schemas.openxmlformats.org/officeDocument/2006/relationships/hyperlink" Target="http://www.youtube.com/watch?v=G0ZoyLDAgFg&amp;feature=related" TargetMode="External"/><Relationship Id="rId1" Type="http://schemas.openxmlformats.org/officeDocument/2006/relationships/slideLayout" Target="../slideLayouts/slideLayout9.xml"/><Relationship Id="rId4" Type="http://schemas.openxmlformats.org/officeDocument/2006/relationships/hyperlink" Target="http://www.youtube.com/watch?v=XmDqggwrxj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Winning the Lottery on the Colorado River</a:t>
            </a:r>
            <a:endParaRPr lang="en-GB" b="1"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53216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rand Canyon National Park raft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1601" y="76200"/>
            <a:ext cx="73179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9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Grand Canyon National Park raft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517" y="152400"/>
            <a:ext cx="8321800" cy="5105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0709" y="5257800"/>
            <a:ext cx="1773691" cy="276999"/>
          </a:xfrm>
          <a:prstGeom prst="rect">
            <a:avLst/>
          </a:prstGeom>
          <a:noFill/>
        </p:spPr>
        <p:txBody>
          <a:bodyPr wrap="none" rtlCol="0">
            <a:spAutoFit/>
          </a:bodyPr>
          <a:lstStyle/>
          <a:p>
            <a:r>
              <a:rPr lang="en-US" sz="1200" dirty="0"/>
              <a:t>Photo Credit: Tom Martin</a:t>
            </a:r>
          </a:p>
        </p:txBody>
      </p:sp>
    </p:spTree>
    <p:extLst>
      <p:ext uri="{BB962C8B-B14F-4D97-AF65-F5344CB8AC3E}">
        <p14:creationId xmlns:p14="http://schemas.microsoft.com/office/powerpoint/2010/main" val="60745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Grand Canyon National Park raft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76200"/>
            <a:ext cx="8382000" cy="55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7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sz="2400" dirty="0"/>
              <a:t>Grand Canyon National Park</a:t>
            </a:r>
          </a:p>
          <a:p>
            <a:r>
              <a:rPr lang="en-US" sz="2400" dirty="0"/>
              <a:t>Colorado River</a:t>
            </a:r>
          </a:p>
          <a:p>
            <a:r>
              <a:rPr lang="en-US" sz="2400" dirty="0"/>
              <a:t>Native American presence</a:t>
            </a:r>
          </a:p>
          <a:p>
            <a:r>
              <a:rPr lang="en-US" sz="2400" dirty="0"/>
              <a:t>John Wesley Powell (1869)</a:t>
            </a:r>
          </a:p>
          <a:p>
            <a:r>
              <a:rPr lang="en-US" sz="2400" dirty="0"/>
              <a:t>Geology</a:t>
            </a:r>
          </a:p>
          <a:p>
            <a:r>
              <a:rPr lang="en-US" sz="2400" dirty="0"/>
              <a:t>Source of water to Native American tribes for 12,000 years</a:t>
            </a:r>
          </a:p>
          <a:p>
            <a:r>
              <a:rPr lang="en-US" sz="2400" dirty="0"/>
              <a:t>Inspiration for artists and writers</a:t>
            </a:r>
          </a:p>
          <a:p>
            <a:r>
              <a:rPr lang="en-US" sz="2400" dirty="0"/>
              <a:t>Some of the most intensive environmental controversies in American history</a:t>
            </a:r>
          </a:p>
          <a:p>
            <a:endParaRPr lang="en-US" sz="2400" dirty="0"/>
          </a:p>
          <a:p>
            <a:endParaRPr lang="en-US" sz="2400" dirty="0"/>
          </a:p>
        </p:txBody>
      </p:sp>
    </p:spTree>
    <p:extLst>
      <p:ext uri="{BB962C8B-B14F-4D97-AF65-F5344CB8AC3E}">
        <p14:creationId xmlns:p14="http://schemas.microsoft.com/office/powerpoint/2010/main" val="409528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Rapidly expanding use of the river in the 1960s and 1970s</a:t>
            </a:r>
          </a:p>
          <a:p>
            <a:r>
              <a:rPr lang="en-US" dirty="0"/>
              <a:t>2006 management plan</a:t>
            </a:r>
          </a:p>
          <a:p>
            <a:r>
              <a:rPr lang="en-US" dirty="0"/>
              <a:t>Commercial and non-commercial/private trips/motorized and non-motorized trips</a:t>
            </a:r>
          </a:p>
          <a:p>
            <a:endParaRPr lang="en-US" dirty="0"/>
          </a:p>
          <a:p>
            <a:endParaRPr lang="en-US" dirty="0"/>
          </a:p>
        </p:txBody>
      </p:sp>
    </p:spTree>
    <p:extLst>
      <p:ext uri="{BB962C8B-B14F-4D97-AF65-F5344CB8AC3E}">
        <p14:creationId xmlns:p14="http://schemas.microsoft.com/office/powerpoint/2010/main" val="122638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5250" y="1187271"/>
            <a:ext cx="3151550" cy="4103866"/>
          </a:xfrm>
          <a:prstGeom prst="rect">
            <a:avLst/>
          </a:prstGeom>
        </p:spPr>
      </p:pic>
      <p:sp>
        <p:nvSpPr>
          <p:cNvPr id="4" name="Title 3"/>
          <p:cNvSpPr>
            <a:spLocks noGrp="1"/>
          </p:cNvSpPr>
          <p:nvPr>
            <p:ph type="title" idx="4294967295"/>
          </p:nvPr>
        </p:nvSpPr>
        <p:spPr>
          <a:xfrm>
            <a:off x="457200" y="152400"/>
            <a:ext cx="8229600" cy="1069975"/>
          </a:xfrm>
        </p:spPr>
        <p:txBody>
          <a:bodyPr/>
          <a:lstStyle/>
          <a:p>
            <a:pPr algn="ctr"/>
            <a:r>
              <a:rPr lang="en-US" dirty="0">
                <a:hlinkClick r:id="rId3"/>
              </a:rPr>
              <a:t>Grand Canyon National Park</a:t>
            </a:r>
          </a:p>
        </p:txBody>
      </p:sp>
      <p:sp>
        <p:nvSpPr>
          <p:cNvPr id="2" name="Rectangle 1"/>
          <p:cNvSpPr/>
          <p:nvPr/>
        </p:nvSpPr>
        <p:spPr>
          <a:xfrm>
            <a:off x="2771910" y="5291137"/>
            <a:ext cx="3598229" cy="369332"/>
          </a:xfrm>
          <a:prstGeom prst="rect">
            <a:avLst/>
          </a:prstGeom>
        </p:spPr>
        <p:txBody>
          <a:bodyPr wrap="none">
            <a:spAutoFit/>
          </a:bodyPr>
          <a:lstStyle/>
          <a:p>
            <a:r>
              <a:rPr lang="en-US" dirty="0"/>
              <a:t>http://www.nps.gov/grca/index.htm</a:t>
            </a:r>
          </a:p>
        </p:txBody>
      </p:sp>
    </p:spTree>
    <p:extLst>
      <p:ext uri="{BB962C8B-B14F-4D97-AF65-F5344CB8AC3E}">
        <p14:creationId xmlns:p14="http://schemas.microsoft.com/office/powerpoint/2010/main" val="313407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resources: Impacts to </a:t>
            </a:r>
            <a:r>
              <a:rPr lang="en-US" altLang="zh-CN" sz="3200" dirty="0"/>
              <a:t>soil and vegetation</a:t>
            </a:r>
            <a:r>
              <a:rPr lang="en-US" sz="3200" dirty="0"/>
              <a:t>, historical/cultural sites.</a:t>
            </a:r>
          </a:p>
          <a:p>
            <a:r>
              <a:rPr lang="en-US" sz="3200" dirty="0"/>
              <a:t>Impacts to experience: Crowding, conflicts</a:t>
            </a:r>
          </a:p>
          <a:p>
            <a:r>
              <a:rPr lang="en-US" sz="3200" dirty="0"/>
              <a:t>Impacts to facilities</a:t>
            </a:r>
            <a:r>
              <a:rPr lang="en-US" altLang="zh-CN" sz="3200" dirty="0"/>
              <a:t>/service: </a:t>
            </a:r>
            <a:r>
              <a:rPr lang="en-US" sz="3200" dirty="0"/>
              <a:t>Campsites; attraction sites; impacts to historical/cultural sites. </a:t>
            </a:r>
          </a:p>
        </p:txBody>
      </p:sp>
    </p:spTree>
    <p:extLst>
      <p:ext uri="{BB962C8B-B14F-4D97-AF65-F5344CB8AC3E}">
        <p14:creationId xmlns:p14="http://schemas.microsoft.com/office/powerpoint/2010/main" val="190941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ltLang="zh-CN" dirty="0"/>
              <a:t>Management strategies: </a:t>
            </a:r>
            <a:r>
              <a:rPr lang="en-US" dirty="0"/>
              <a:t>Limit use; reduce the impact of recreation</a:t>
            </a:r>
          </a:p>
          <a:p>
            <a:endParaRPr lang="en-US" dirty="0"/>
          </a:p>
          <a:p>
            <a:r>
              <a:rPr lang="en-US" altLang="zh-CN" dirty="0"/>
              <a:t>Management practices: </a:t>
            </a:r>
            <a:r>
              <a:rPr lang="en-US" dirty="0"/>
              <a:t>Zoning; rules/ regulations; rationing/allocation; law enforcement; information/education</a:t>
            </a:r>
          </a:p>
          <a:p>
            <a:endParaRPr lang="en-US" dirty="0"/>
          </a:p>
          <a:p>
            <a:endParaRPr lang="en-US" dirty="0"/>
          </a:p>
        </p:txBody>
      </p:sp>
    </p:spTree>
    <p:extLst>
      <p:ext uri="{BB962C8B-B14F-4D97-AF65-F5344CB8AC3E}">
        <p14:creationId xmlns:p14="http://schemas.microsoft.com/office/powerpoint/2010/main" val="84695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1" indent="0">
              <a:buNone/>
            </a:pPr>
            <a:r>
              <a:rPr lang="en-US" sz="3200" dirty="0">
                <a:solidFill>
                  <a:schemeClr val="tx1"/>
                </a:solidFill>
              </a:rPr>
              <a:t>Spatial</a:t>
            </a:r>
          </a:p>
          <a:p>
            <a:pPr marL="457200" lvl="1" indent="0">
              <a:buNone/>
            </a:pPr>
            <a:r>
              <a:rPr lang="en-US" sz="3200" dirty="0">
                <a:solidFill>
                  <a:schemeClr val="tx1"/>
                </a:solidFill>
              </a:rPr>
              <a:t>Temporal</a:t>
            </a:r>
          </a:p>
        </p:txBody>
      </p:sp>
      <p:sp>
        <p:nvSpPr>
          <p:cNvPr id="5" name="Title 4"/>
          <p:cNvSpPr>
            <a:spLocks noGrp="1"/>
          </p:cNvSpPr>
          <p:nvPr>
            <p:ph type="title"/>
          </p:nvPr>
        </p:nvSpPr>
        <p:spPr/>
        <p:txBody>
          <a:bodyPr/>
          <a:lstStyle/>
          <a:p>
            <a:r>
              <a:rPr lang="en-US" sz="2800" dirty="0"/>
              <a:t>Zoning</a:t>
            </a:r>
            <a:br>
              <a:rPr lang="en-US" sz="2800" dirty="0"/>
            </a:br>
            <a:endParaRPr lang="en-US" dirty="0"/>
          </a:p>
        </p:txBody>
      </p:sp>
    </p:spTree>
    <p:extLst>
      <p:ext uri="{BB962C8B-B14F-4D97-AF65-F5344CB8AC3E}">
        <p14:creationId xmlns:p14="http://schemas.microsoft.com/office/powerpoint/2010/main" val="156955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1" indent="0">
              <a:buNone/>
            </a:pPr>
            <a:r>
              <a:rPr lang="en-US" sz="3200" dirty="0">
                <a:solidFill>
                  <a:schemeClr val="tx1"/>
                </a:solidFill>
              </a:rPr>
              <a:t>Group size</a:t>
            </a:r>
          </a:p>
          <a:p>
            <a:pPr marL="457200" lvl="1" indent="0">
              <a:buNone/>
            </a:pPr>
            <a:r>
              <a:rPr lang="en-US" sz="3200" dirty="0">
                <a:solidFill>
                  <a:schemeClr val="tx1"/>
                </a:solidFill>
              </a:rPr>
              <a:t>Only one trip per year per person</a:t>
            </a:r>
          </a:p>
          <a:p>
            <a:pPr marL="457200" lvl="1" indent="0">
              <a:buNone/>
            </a:pPr>
            <a:r>
              <a:rPr lang="en-US" sz="3200" dirty="0">
                <a:solidFill>
                  <a:schemeClr val="tx1"/>
                </a:solidFill>
              </a:rPr>
              <a:t>Must hike with a guide on commercial trips</a:t>
            </a:r>
          </a:p>
          <a:p>
            <a:pPr marL="457200" lvl="1" indent="0">
              <a:buNone/>
            </a:pPr>
            <a:r>
              <a:rPr lang="en-US" sz="3200" dirty="0">
                <a:solidFill>
                  <a:schemeClr val="tx1"/>
                </a:solidFill>
              </a:rPr>
              <a:t>Commercial guides must be trained by NPS</a:t>
            </a:r>
          </a:p>
          <a:p>
            <a:pPr marL="457200" lvl="1" indent="0">
              <a:buNone/>
            </a:pPr>
            <a:r>
              <a:rPr lang="en-US" sz="3200" dirty="0">
                <a:solidFill>
                  <a:schemeClr val="tx1"/>
                </a:solidFill>
              </a:rPr>
              <a:t>No disturbance of artifacts</a:t>
            </a:r>
          </a:p>
          <a:p>
            <a:pPr marL="457200" lvl="1" indent="0">
              <a:buNone/>
            </a:pPr>
            <a:r>
              <a:rPr lang="en-US" sz="3200" dirty="0">
                <a:solidFill>
                  <a:schemeClr val="tx1"/>
                </a:solidFill>
              </a:rPr>
              <a:t>Area closures</a:t>
            </a:r>
          </a:p>
        </p:txBody>
      </p:sp>
      <p:sp>
        <p:nvSpPr>
          <p:cNvPr id="5" name="Title 4"/>
          <p:cNvSpPr>
            <a:spLocks noGrp="1"/>
          </p:cNvSpPr>
          <p:nvPr>
            <p:ph type="title"/>
          </p:nvPr>
        </p:nvSpPr>
        <p:spPr/>
        <p:txBody>
          <a:bodyPr/>
          <a:lstStyle/>
          <a:p>
            <a:r>
              <a:rPr lang="en-US" sz="2800" dirty="0"/>
              <a:t>Rules/Regulations</a:t>
            </a:r>
            <a:br>
              <a:rPr lang="en-US" sz="2800" dirty="0"/>
            </a:br>
            <a:endParaRPr lang="en-US" dirty="0"/>
          </a:p>
        </p:txBody>
      </p:sp>
    </p:spTree>
    <p:extLst>
      <p:ext uri="{BB962C8B-B14F-4D97-AF65-F5344CB8AC3E}">
        <p14:creationId xmlns:p14="http://schemas.microsoft.com/office/powerpoint/2010/main" val="373396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979" y="76201"/>
            <a:ext cx="8682422" cy="5665280"/>
          </a:xfrm>
          <a:prstGeom prst="rect">
            <a:avLst/>
          </a:prstGeom>
        </p:spPr>
      </p:pic>
    </p:spTree>
    <p:extLst>
      <p:ext uri="{BB962C8B-B14F-4D97-AF65-F5344CB8AC3E}">
        <p14:creationId xmlns:p14="http://schemas.microsoft.com/office/powerpoint/2010/main" val="293847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914401"/>
            <a:ext cx="8229599" cy="4313237"/>
          </a:xfrm>
        </p:spPr>
        <p:txBody>
          <a:bodyPr>
            <a:noAutofit/>
          </a:bodyPr>
          <a:lstStyle/>
          <a:p>
            <a:pPr marL="457200" lvl="1" indent="0">
              <a:buNone/>
            </a:pPr>
            <a:r>
              <a:rPr lang="en-US" sz="3200" dirty="0">
                <a:solidFill>
                  <a:schemeClr val="tx1"/>
                </a:solidFill>
              </a:rPr>
              <a:t>Carrying capacity/indicators and standards (e.g. encounters on river, number of groups at campsites, disturbance of artifacts)</a:t>
            </a:r>
          </a:p>
          <a:p>
            <a:pPr marL="457200" lvl="1" indent="0">
              <a:buNone/>
            </a:pPr>
            <a:r>
              <a:rPr lang="en-US" sz="3200" dirty="0">
                <a:solidFill>
                  <a:schemeClr val="tx1"/>
                </a:solidFill>
              </a:rPr>
              <a:t>Launch calendar (1 to 6 launches per day for a total </a:t>
            </a:r>
            <a:r>
              <a:rPr lang="en-US" altLang="zh-CN" sz="3200" dirty="0">
                <a:solidFill>
                  <a:schemeClr val="tx1"/>
                </a:solidFill>
              </a:rPr>
              <a:t>about</a:t>
            </a:r>
            <a:r>
              <a:rPr lang="en-US" sz="3200" dirty="0">
                <a:solidFill>
                  <a:schemeClr val="tx1"/>
                </a:solidFill>
              </a:rPr>
              <a:t> 1,100 launches in 2015, [24,885 people/215,885 user days])</a:t>
            </a:r>
          </a:p>
          <a:p>
            <a:pPr marL="457200" lvl="1" indent="0">
              <a:buNone/>
            </a:pPr>
            <a:r>
              <a:rPr lang="en-US" sz="3200" dirty="0">
                <a:solidFill>
                  <a:schemeClr val="tx1"/>
                </a:solidFill>
              </a:rPr>
              <a:t>Allocation between private and commercial trips</a:t>
            </a:r>
          </a:p>
          <a:p>
            <a:pPr marL="457200" lvl="1" indent="0">
              <a:buNone/>
            </a:pPr>
            <a:r>
              <a:rPr lang="en-US" sz="3200" dirty="0">
                <a:solidFill>
                  <a:schemeClr val="tx1"/>
                </a:solidFill>
              </a:rPr>
              <a:t>Weighted lottery for private trips</a:t>
            </a:r>
          </a:p>
        </p:txBody>
      </p:sp>
      <p:sp>
        <p:nvSpPr>
          <p:cNvPr id="5" name="Title 4"/>
          <p:cNvSpPr>
            <a:spLocks noGrp="1"/>
          </p:cNvSpPr>
          <p:nvPr>
            <p:ph type="title"/>
          </p:nvPr>
        </p:nvSpPr>
        <p:spPr>
          <a:xfrm>
            <a:off x="1189356" y="274639"/>
            <a:ext cx="7196137" cy="639762"/>
          </a:xfrm>
        </p:spPr>
        <p:txBody>
          <a:bodyPr/>
          <a:lstStyle/>
          <a:p>
            <a:r>
              <a:rPr lang="en-US" sz="2800" dirty="0"/>
              <a:t>Rationing/Allocation</a:t>
            </a:r>
            <a:endParaRPr lang="en-US" dirty="0"/>
          </a:p>
        </p:txBody>
      </p:sp>
    </p:spTree>
    <p:extLst>
      <p:ext uri="{BB962C8B-B14F-4D97-AF65-F5344CB8AC3E}">
        <p14:creationId xmlns:p14="http://schemas.microsoft.com/office/powerpoint/2010/main" val="277014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1" indent="0">
              <a:buNone/>
            </a:pPr>
            <a:r>
              <a:rPr lang="en-US" sz="3200" dirty="0">
                <a:solidFill>
                  <a:schemeClr val="tx1"/>
                </a:solidFill>
              </a:rPr>
              <a:t>Patrols by uniformed rangers</a:t>
            </a:r>
          </a:p>
          <a:p>
            <a:pPr marL="457200" lvl="1" indent="0">
              <a:buNone/>
            </a:pPr>
            <a:r>
              <a:rPr lang="en-US" sz="3200" dirty="0">
                <a:solidFill>
                  <a:schemeClr val="tx1"/>
                </a:solidFill>
              </a:rPr>
              <a:t>Uniformed rangers at launch site</a:t>
            </a:r>
          </a:p>
        </p:txBody>
      </p:sp>
      <p:sp>
        <p:nvSpPr>
          <p:cNvPr id="5" name="Title 4"/>
          <p:cNvSpPr>
            <a:spLocks noGrp="1"/>
          </p:cNvSpPr>
          <p:nvPr>
            <p:ph type="title"/>
          </p:nvPr>
        </p:nvSpPr>
        <p:spPr/>
        <p:txBody>
          <a:bodyPr/>
          <a:lstStyle/>
          <a:p>
            <a:r>
              <a:rPr lang="en-US" sz="2800" dirty="0"/>
              <a:t>Law Enforcement</a:t>
            </a:r>
            <a:br>
              <a:rPr lang="en-US" sz="2800" dirty="0"/>
            </a:br>
            <a:endParaRPr lang="en-US" dirty="0"/>
          </a:p>
        </p:txBody>
      </p:sp>
    </p:spTree>
    <p:extLst>
      <p:ext uri="{BB962C8B-B14F-4D97-AF65-F5344CB8AC3E}">
        <p14:creationId xmlns:p14="http://schemas.microsoft.com/office/powerpoint/2010/main" val="359421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1" indent="0">
              <a:buNone/>
            </a:pPr>
            <a:r>
              <a:rPr lang="en-US" sz="3200" dirty="0">
                <a:solidFill>
                  <a:schemeClr val="tx1"/>
                </a:solidFill>
              </a:rPr>
              <a:t>Park website</a:t>
            </a:r>
          </a:p>
          <a:p>
            <a:pPr marL="457200" lvl="1" indent="0">
              <a:buNone/>
            </a:pPr>
            <a:r>
              <a:rPr lang="en-US" sz="3200" dirty="0">
                <a:solidFill>
                  <a:schemeClr val="tx1"/>
                </a:solidFill>
              </a:rPr>
              <a:t>Orientation video</a:t>
            </a:r>
          </a:p>
          <a:p>
            <a:pPr marL="457200" lvl="1" indent="0">
              <a:buNone/>
            </a:pPr>
            <a:r>
              <a:rPr lang="en-US" sz="3200" dirty="0">
                <a:solidFill>
                  <a:schemeClr val="tx1"/>
                </a:solidFill>
              </a:rPr>
              <a:t>Audio and video podcasts</a:t>
            </a:r>
          </a:p>
          <a:p>
            <a:pPr marL="457200" lvl="1" indent="0">
              <a:buNone/>
            </a:pPr>
            <a:r>
              <a:rPr lang="en-US" sz="3200" dirty="0">
                <a:solidFill>
                  <a:schemeClr val="tx1"/>
                </a:solidFill>
              </a:rPr>
              <a:t>Training of commercial guides</a:t>
            </a:r>
          </a:p>
          <a:p>
            <a:pPr marL="457200" lvl="1" indent="0">
              <a:buNone/>
            </a:pPr>
            <a:r>
              <a:rPr lang="en-US" sz="3200" dirty="0">
                <a:solidFill>
                  <a:schemeClr val="tx1"/>
                </a:solidFill>
              </a:rPr>
              <a:t>DVD for non-commercial boaters</a:t>
            </a:r>
          </a:p>
        </p:txBody>
      </p:sp>
      <p:sp>
        <p:nvSpPr>
          <p:cNvPr id="5" name="Title 4"/>
          <p:cNvSpPr>
            <a:spLocks noGrp="1"/>
          </p:cNvSpPr>
          <p:nvPr>
            <p:ph type="title"/>
          </p:nvPr>
        </p:nvSpPr>
        <p:spPr/>
        <p:txBody>
          <a:bodyPr/>
          <a:lstStyle/>
          <a:p>
            <a:r>
              <a:rPr lang="en-US" sz="2800" dirty="0"/>
              <a:t>Information/Education</a:t>
            </a:r>
            <a:br>
              <a:rPr lang="en-US" sz="2800" dirty="0"/>
            </a:br>
            <a:endParaRPr lang="en-US" dirty="0"/>
          </a:p>
        </p:txBody>
      </p:sp>
    </p:spTree>
    <p:extLst>
      <p:ext uri="{BB962C8B-B14F-4D97-AF65-F5344CB8AC3E}">
        <p14:creationId xmlns:p14="http://schemas.microsoft.com/office/powerpoint/2010/main" val="224584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0487"/>
            <a:ext cx="8229600" cy="595313"/>
          </a:xfrm>
        </p:spPr>
        <p:txBody>
          <a:bodyPr>
            <a:normAutofit fontScale="90000"/>
          </a:bodyPr>
          <a:lstStyle/>
          <a:p>
            <a:pPr algn="ctr"/>
            <a:r>
              <a:rPr lang="en-US" dirty="0"/>
              <a:t>River Trip Orientation Video</a:t>
            </a:r>
          </a:p>
        </p:txBody>
      </p:sp>
      <p:pic>
        <p:nvPicPr>
          <p:cNvPr id="5" name="100_01intro05-39.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66800" y="685800"/>
            <a:ext cx="7010400" cy="4426114"/>
          </a:xfrm>
          <a:prstGeom prst="rect">
            <a:avLst/>
          </a:prstGeom>
        </p:spPr>
      </p:pic>
    </p:spTree>
    <p:extLst>
      <p:ext uri="{BB962C8B-B14F-4D97-AF65-F5344CB8AC3E}">
        <p14:creationId xmlns:p14="http://schemas.microsoft.com/office/powerpoint/2010/main" val="1067832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2918619"/>
          </a:xfrm>
        </p:spPr>
        <p:txBody>
          <a:bodyPr>
            <a:noAutofit/>
          </a:bodyPr>
          <a:lstStyle/>
          <a:p>
            <a:pPr>
              <a:lnSpc>
                <a:spcPct val="150000"/>
              </a:lnSpc>
            </a:pPr>
            <a:r>
              <a:rPr lang="en-US" sz="3200" dirty="0">
                <a:hlinkClick r:id="rId2"/>
              </a:rPr>
              <a:t>Rafting Lava Falls – 25,000 CFS </a:t>
            </a:r>
            <a:r>
              <a:rPr lang="en-US" sz="3200" dirty="0"/>
              <a:t>(7:01)</a:t>
            </a:r>
          </a:p>
          <a:p>
            <a:pPr>
              <a:lnSpc>
                <a:spcPct val="150000"/>
              </a:lnSpc>
            </a:pPr>
            <a:r>
              <a:rPr lang="en-US" sz="3200" dirty="0">
                <a:hlinkClick r:id="rId3"/>
              </a:rPr>
              <a:t>Flipping in  Lava </a:t>
            </a:r>
            <a:r>
              <a:rPr lang="en-US" sz="3200" dirty="0"/>
              <a:t>(2:35)</a:t>
            </a:r>
          </a:p>
          <a:p>
            <a:pPr>
              <a:lnSpc>
                <a:spcPct val="150000"/>
              </a:lnSpc>
            </a:pPr>
            <a:r>
              <a:rPr lang="en-US" sz="3200" dirty="0">
                <a:hlinkClick r:id="rId4"/>
              </a:rPr>
              <a:t>Running Hermit Rapid </a:t>
            </a:r>
            <a:r>
              <a:rPr lang="en-US" sz="3200" dirty="0"/>
              <a:t>(0:49)</a:t>
            </a:r>
          </a:p>
        </p:txBody>
      </p:sp>
      <p:sp>
        <p:nvSpPr>
          <p:cNvPr id="4" name="Title 3"/>
          <p:cNvSpPr>
            <a:spLocks noGrp="1"/>
          </p:cNvSpPr>
          <p:nvPr>
            <p:ph type="title"/>
          </p:nvPr>
        </p:nvSpPr>
        <p:spPr/>
        <p:txBody>
          <a:bodyPr/>
          <a:lstStyle/>
          <a:p>
            <a:r>
              <a:rPr lang="en-US" dirty="0"/>
              <a:t>More Videos</a:t>
            </a:r>
          </a:p>
        </p:txBody>
      </p:sp>
      <p:sp>
        <p:nvSpPr>
          <p:cNvPr id="2" name="Rectangle 1"/>
          <p:cNvSpPr/>
          <p:nvPr/>
        </p:nvSpPr>
        <p:spPr>
          <a:xfrm>
            <a:off x="1189356" y="1936010"/>
            <a:ext cx="6553200" cy="369332"/>
          </a:xfrm>
          <a:prstGeom prst="rect">
            <a:avLst/>
          </a:prstGeom>
        </p:spPr>
        <p:txBody>
          <a:bodyPr wrap="square">
            <a:spAutoFit/>
          </a:bodyPr>
          <a:lstStyle/>
          <a:p>
            <a:r>
              <a:rPr lang="en-US" dirty="0"/>
              <a:t>http://www.youtube.com/watch?v=G0ZoyLDAgFg&amp;feature=related</a:t>
            </a:r>
          </a:p>
        </p:txBody>
      </p:sp>
      <p:sp>
        <p:nvSpPr>
          <p:cNvPr id="5" name="Rectangle 4"/>
          <p:cNvSpPr/>
          <p:nvPr/>
        </p:nvSpPr>
        <p:spPr>
          <a:xfrm>
            <a:off x="1189356" y="2784305"/>
            <a:ext cx="7010400" cy="369332"/>
          </a:xfrm>
          <a:prstGeom prst="rect">
            <a:avLst/>
          </a:prstGeom>
        </p:spPr>
        <p:txBody>
          <a:bodyPr wrap="square">
            <a:spAutoFit/>
          </a:bodyPr>
          <a:lstStyle/>
          <a:p>
            <a:r>
              <a:rPr lang="en-US" dirty="0"/>
              <a:t>http://www.youtube.com/watch?v=qhxB0WD8UUQ&amp;feature=related</a:t>
            </a:r>
          </a:p>
        </p:txBody>
      </p:sp>
      <p:sp>
        <p:nvSpPr>
          <p:cNvPr id="6" name="Rectangle 5"/>
          <p:cNvSpPr/>
          <p:nvPr/>
        </p:nvSpPr>
        <p:spPr>
          <a:xfrm>
            <a:off x="1189356" y="3632600"/>
            <a:ext cx="5029200" cy="369332"/>
          </a:xfrm>
          <a:prstGeom prst="rect">
            <a:avLst/>
          </a:prstGeom>
        </p:spPr>
        <p:txBody>
          <a:bodyPr wrap="square">
            <a:spAutoFit/>
          </a:bodyPr>
          <a:lstStyle/>
          <a:p>
            <a:r>
              <a:rPr lang="en-US" dirty="0"/>
              <a:t>http://www.youtube.com/watch?v=XmDqggwrxjQ</a:t>
            </a:r>
          </a:p>
        </p:txBody>
      </p:sp>
    </p:spTree>
    <p:extLst>
      <p:ext uri="{BB962C8B-B14F-4D97-AF65-F5344CB8AC3E}">
        <p14:creationId xmlns:p14="http://schemas.microsoft.com/office/powerpoint/2010/main" val="296414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99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oking north up Marble Canyon at the confluence of the Colorado and Little Colorado Rivers, Grand Canyon National Park. D173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7291" y="76200"/>
            <a:ext cx="846348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9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2604 LOOKING DOWN WINDY RIDGE ON THE S KAIBAB TRAIL, GRAND CANYON N.P., DURING THE SPRING EQUINOX AT 4:45 PM. NPS PH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23052"/>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1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rystal Rapi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1" y="76200"/>
            <a:ext cx="8229600" cy="549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0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ew down calm section of Colorado River at small raft dwarfed by towering canyon walls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443" y="76200"/>
            <a:ext cx="8508757"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6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v0008 BOATERS RELAXING AT DEER CREEK FALLS, COLORADO RIVER MILE 136, GRAND CANYON N.P. NPS PH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219" y="80062"/>
            <a:ext cx="4035181" cy="5499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and Canyon National Par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76200"/>
            <a:ext cx="3657600" cy="550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6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avasu fal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4980" y="76200"/>
            <a:ext cx="8025619"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0" y="5409560"/>
            <a:ext cx="1562992" cy="276999"/>
          </a:xfrm>
          <a:prstGeom prst="rect">
            <a:avLst/>
          </a:prstGeom>
          <a:noFill/>
        </p:spPr>
        <p:txBody>
          <a:bodyPr wrap="none" rtlCol="0">
            <a:spAutoFit/>
          </a:bodyPr>
          <a:lstStyle/>
          <a:p>
            <a:r>
              <a:rPr lang="en-US" sz="1200" dirty="0"/>
              <a:t>Photo Credit: Jon </a:t>
            </a:r>
            <a:r>
              <a:rPr lang="en-US" sz="1200" dirty="0" err="1"/>
              <a:t>Roig</a:t>
            </a:r>
            <a:endParaRPr lang="en-US" sz="1200" dirty="0"/>
          </a:p>
        </p:txBody>
      </p:sp>
    </p:spTree>
    <p:extLst>
      <p:ext uri="{BB962C8B-B14F-4D97-AF65-F5344CB8AC3E}">
        <p14:creationId xmlns:p14="http://schemas.microsoft.com/office/powerpoint/2010/main" val="280404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ile:Grand Canyon National Park, Colorado River Running A Rapid 3767 - Flickr - Grand Canyon NP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687" y="152400"/>
            <a:ext cx="824411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27089"/>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2482</TotalTime>
  <Words>388</Words>
  <Application>Microsoft Office PowerPoint</Application>
  <PresentationFormat>On-screen Show (4:3)</PresentationFormat>
  <Paragraphs>55</Paragraphs>
  <Slides>25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宋体</vt:lpstr>
      <vt:lpstr>Arial</vt:lpstr>
      <vt:lpstr>Calibri</vt:lpstr>
      <vt:lpstr>ThemeCABI</vt:lpstr>
      <vt:lpstr>Winning the Lottery on the Colorado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 Canyon National Park</vt:lpstr>
      <vt:lpstr>PowerPoint Presentation</vt:lpstr>
      <vt:lpstr>PowerPoint Presentation</vt:lpstr>
      <vt:lpstr>Zoning </vt:lpstr>
      <vt:lpstr>Rules/Regulations </vt:lpstr>
      <vt:lpstr>Rationing/Allocation</vt:lpstr>
      <vt:lpstr>Law Enforcement </vt:lpstr>
      <vt:lpstr>Information/Education </vt:lpstr>
      <vt:lpstr>River Trip Orientation Video</vt:lpstr>
      <vt:lpstr>More Videos</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217</cp:revision>
  <cp:lastPrinted>2016-02-24T16:18:53Z</cp:lastPrinted>
  <dcterms:created xsi:type="dcterms:W3CDTF">2011-03-05T19:34:28Z</dcterms:created>
  <dcterms:modified xsi:type="dcterms:W3CDTF">2019-07-30T14:31:44Z</dcterms:modified>
</cp:coreProperties>
</file>