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420" r:id="rId2"/>
    <p:sldId id="311" r:id="rId3"/>
    <p:sldId id="384" r:id="rId4"/>
    <p:sldId id="368" r:id="rId5"/>
    <p:sldId id="381" r:id="rId6"/>
    <p:sldId id="332" r:id="rId7"/>
    <p:sldId id="326" r:id="rId8"/>
    <p:sldId id="414" r:id="rId9"/>
    <p:sldId id="382" r:id="rId10"/>
    <p:sldId id="416" r:id="rId11"/>
    <p:sldId id="417" r:id="rId12"/>
    <p:sldId id="415" r:id="rId13"/>
    <p:sldId id="383" r:id="rId14"/>
    <p:sldId id="375" r:id="rId15"/>
    <p:sldId id="376" r:id="rId16"/>
    <p:sldId id="385" r:id="rId17"/>
    <p:sldId id="386" r:id="rId18"/>
    <p:sldId id="395" r:id="rId19"/>
    <p:sldId id="405" r:id="rId20"/>
    <p:sldId id="406" r:id="rId21"/>
    <p:sldId id="407" r:id="rId22"/>
    <p:sldId id="408" r:id="rId23"/>
    <p:sldId id="409" r:id="rId24"/>
    <p:sldId id="410" r:id="rId25"/>
    <p:sldId id="411" r:id="rId26"/>
    <p:sldId id="413" r:id="rId27"/>
    <p:sldId id="396" r:id="rId28"/>
    <p:sldId id="397" r:id="rId29"/>
    <p:sldId id="398" r:id="rId30"/>
    <p:sldId id="399" r:id="rId31"/>
    <p:sldId id="400" r:id="rId32"/>
    <p:sldId id="401" r:id="rId33"/>
    <p:sldId id="402" r:id="rId34"/>
    <p:sldId id="403" r:id="rId35"/>
    <p:sldId id="404" r:id="rId36"/>
    <p:sldId id="313" r:id="rId37"/>
    <p:sldId id="387" r:id="rId38"/>
    <p:sldId id="388" r:id="rId39"/>
    <p:sldId id="389" r:id="rId40"/>
    <p:sldId id="390" r:id="rId41"/>
    <p:sldId id="391" r:id="rId42"/>
    <p:sldId id="392" r:id="rId43"/>
    <p:sldId id="393" r:id="rId44"/>
    <p:sldId id="418" r:id="rId45"/>
    <p:sldId id="378" r:id="rId46"/>
    <p:sldId id="419" r:id="rId47"/>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72" d="100"/>
          <a:sy n="72" d="100"/>
        </p:scale>
        <p:origin x="1488"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zoo\snrshare\ParkStudiesLab\Denali\Denali%20Park%20Road%202007\Data\Norm%20Curv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zoo\snrshare\ParkStudiesLab\Denali\Denali%20Park%20Road%202007\Data\Norm%20Curve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zoo\snrshare\ParkStudiesLab\Denali\Denali%20Park%20Road%202007\Data\Norm%20Curv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000"/>
              <a:t>Social Norm Curve for Number of Buses on the Denali Park Road</a:t>
            </a:r>
          </a:p>
        </c:rich>
      </c:tx>
      <c:layout>
        <c:manualLayout>
          <c:xMode val="edge"/>
          <c:yMode val="edge"/>
          <c:x val="0.13434938030924157"/>
          <c:y val="8.7035013816399668E-3"/>
        </c:manualLayout>
      </c:layout>
      <c:overlay val="0"/>
      <c:spPr>
        <a:noFill/>
        <a:ln w="25400">
          <a:noFill/>
        </a:ln>
      </c:spPr>
    </c:title>
    <c:autoTitleDeleted val="0"/>
    <c:plotArea>
      <c:layout>
        <c:manualLayout>
          <c:layoutTarget val="inner"/>
          <c:xMode val="edge"/>
          <c:yMode val="edge"/>
          <c:x val="7.7755791395640761E-2"/>
          <c:y val="0.12234910277324633"/>
          <c:w val="0.91114538400091294"/>
          <c:h val="0.78303425774877655"/>
        </c:manualLayout>
      </c:layout>
      <c:lineChart>
        <c:grouping val="standard"/>
        <c:varyColors val="0"/>
        <c:ser>
          <c:idx val="0"/>
          <c:order val="0"/>
          <c:spPr>
            <a:ln w="25400">
              <a:solidFill>
                <a:srgbClr val="000080"/>
              </a:solidFill>
              <a:prstDash val="solid"/>
            </a:ln>
          </c:spPr>
          <c:marker>
            <c:symbol val="diamond"/>
            <c:size val="5"/>
            <c:spPr>
              <a:solidFill>
                <a:srgbClr val="000080"/>
              </a:solidFill>
              <a:ln>
                <a:solidFill>
                  <a:srgbClr val="000080"/>
                </a:solidFill>
                <a:prstDash val="solid"/>
              </a:ln>
            </c:spPr>
          </c:marker>
          <c:cat>
            <c:strRef>
              <c:f>Sheet1!$A$3:$A$9</c:f>
              <c:strCache>
                <c:ptCount val="7"/>
                <c:pt idx="0">
                  <c:v>Photo 1
(0 buses)</c:v>
                </c:pt>
                <c:pt idx="1">
                  <c:v>Photo 2
(1 bus)</c:v>
                </c:pt>
                <c:pt idx="2">
                  <c:v>Photo 3
(2 buses)</c:v>
                </c:pt>
                <c:pt idx="3">
                  <c:v>Photo 4
(4 buses)</c:v>
                </c:pt>
                <c:pt idx="4">
                  <c:v>Photo 5
(6 buses)</c:v>
                </c:pt>
                <c:pt idx="5">
                  <c:v>Photo 6
(8 buses)</c:v>
                </c:pt>
                <c:pt idx="6">
                  <c:v>Photo 7
(10 buses)</c:v>
                </c:pt>
              </c:strCache>
            </c:strRef>
          </c:cat>
          <c:val>
            <c:numRef>
              <c:f>Sheet1!$B$3:$B$9</c:f>
              <c:numCache>
                <c:formatCode>General</c:formatCode>
                <c:ptCount val="7"/>
                <c:pt idx="0">
                  <c:v>3.39</c:v>
                </c:pt>
                <c:pt idx="1">
                  <c:v>3.31</c:v>
                </c:pt>
                <c:pt idx="2">
                  <c:v>2.77</c:v>
                </c:pt>
                <c:pt idx="3">
                  <c:v>1.41</c:v>
                </c:pt>
                <c:pt idx="4">
                  <c:v>-0.38</c:v>
                </c:pt>
                <c:pt idx="5">
                  <c:v>-1.61</c:v>
                </c:pt>
                <c:pt idx="6">
                  <c:v>-2.37</c:v>
                </c:pt>
              </c:numCache>
            </c:numRef>
          </c:val>
          <c:smooth val="0"/>
          <c:extLst>
            <c:ext xmlns:c16="http://schemas.microsoft.com/office/drawing/2014/chart" uri="{C3380CC4-5D6E-409C-BE32-E72D297353CC}">
              <c16:uniqueId val="{00000000-C466-47BF-A0C0-6B14E1F8B954}"/>
            </c:ext>
          </c:extLst>
        </c:ser>
        <c:dLbls>
          <c:showLegendKey val="0"/>
          <c:showVal val="0"/>
          <c:showCatName val="0"/>
          <c:showSerName val="0"/>
          <c:showPercent val="0"/>
          <c:showBubbleSize val="0"/>
        </c:dLbls>
        <c:upDownBars>
          <c:gapWidth val="150"/>
          <c:upBars>
            <c:spPr>
              <a:solidFill>
                <a:srgbClr val="FFFFFF"/>
              </a:solidFill>
              <a:ln w="3175">
                <a:solidFill>
                  <a:srgbClr val="000000"/>
                </a:solidFill>
                <a:prstDash val="solid"/>
              </a:ln>
            </c:spPr>
          </c:upBars>
          <c:downBars>
            <c:spPr>
              <a:solidFill>
                <a:srgbClr val="000000"/>
              </a:solidFill>
              <a:ln w="3175">
                <a:solidFill>
                  <a:srgbClr val="000000"/>
                </a:solidFill>
                <a:prstDash val="solid"/>
              </a:ln>
            </c:spPr>
          </c:downBars>
        </c:upDownBars>
        <c:marker val="1"/>
        <c:smooth val="0"/>
        <c:axId val="46148992"/>
        <c:axId val="46187648"/>
      </c:lineChart>
      <c:catAx>
        <c:axId val="46148992"/>
        <c:scaling>
          <c:orientation val="minMax"/>
        </c:scaling>
        <c:delete val="0"/>
        <c:axPos val="b"/>
        <c:numFmt formatCode="General" sourceLinked="1"/>
        <c:majorTickMark val="none"/>
        <c:minorTickMark val="none"/>
        <c:tickLblPos val="low"/>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46187648"/>
        <c:crosses val="autoZero"/>
        <c:auto val="1"/>
        <c:lblAlgn val="ctr"/>
        <c:lblOffset val="100"/>
        <c:tickLblSkip val="1"/>
        <c:tickMarkSkip val="1"/>
        <c:noMultiLvlLbl val="0"/>
      </c:catAx>
      <c:valAx>
        <c:axId val="46187648"/>
        <c:scaling>
          <c:orientation val="minMax"/>
          <c:min val="-4"/>
        </c:scaling>
        <c:delete val="0"/>
        <c:axPos val="l"/>
        <c:title>
          <c:tx>
            <c:rich>
              <a:bodyPr/>
              <a:lstStyle/>
              <a:p>
                <a:pPr>
                  <a:defRPr sz="1600" b="1" i="0" u="none" strike="noStrike" baseline="0">
                    <a:solidFill>
                      <a:srgbClr val="000000"/>
                    </a:solidFill>
                    <a:latin typeface="Arial"/>
                    <a:ea typeface="Arial"/>
                    <a:cs typeface="Arial"/>
                  </a:defRPr>
                </a:pPr>
                <a:r>
                  <a:rPr lang="en-US" sz="1600"/>
                  <a:t>Acceptability</a:t>
                </a:r>
              </a:p>
            </c:rich>
          </c:tx>
          <c:layout>
            <c:manualLayout>
              <c:xMode val="edge"/>
              <c:yMode val="edge"/>
              <c:x val="1.856120230103479E-3"/>
              <c:y val="0.4024045449354449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46148992"/>
        <c:crosses val="autoZero"/>
        <c:crossBetween val="between"/>
      </c:valAx>
      <c:spPr>
        <a:noFill/>
        <a:ln w="12700">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000"/>
              <a:t>Social Norm Curve for the Number of Buses at Wildlife Stops</a:t>
            </a:r>
          </a:p>
        </c:rich>
      </c:tx>
      <c:layout>
        <c:manualLayout>
          <c:xMode val="edge"/>
          <c:yMode val="edge"/>
          <c:x val="0.13233907831211028"/>
          <c:y val="6.529038580962699E-3"/>
        </c:manualLayout>
      </c:layout>
      <c:overlay val="0"/>
      <c:spPr>
        <a:noFill/>
        <a:ln w="25400">
          <a:noFill/>
        </a:ln>
      </c:spPr>
    </c:title>
    <c:autoTitleDeleted val="0"/>
    <c:plotArea>
      <c:layout>
        <c:manualLayout>
          <c:layoutTarget val="inner"/>
          <c:xMode val="edge"/>
          <c:yMode val="edge"/>
          <c:x val="7.0572946375298887E-2"/>
          <c:y val="0.12234910277324633"/>
          <c:w val="0.91832825877518298"/>
          <c:h val="0.78303425774877655"/>
        </c:manualLayout>
      </c:layout>
      <c:lineChart>
        <c:grouping val="standard"/>
        <c:varyColors val="0"/>
        <c:ser>
          <c:idx val="0"/>
          <c:order val="0"/>
          <c:spPr>
            <a:ln w="25400">
              <a:solidFill>
                <a:srgbClr val="000080"/>
              </a:solidFill>
              <a:prstDash val="solid"/>
            </a:ln>
          </c:spPr>
          <c:marker>
            <c:symbol val="diamond"/>
            <c:size val="5"/>
            <c:spPr>
              <a:solidFill>
                <a:srgbClr val="000080"/>
              </a:solidFill>
              <a:ln>
                <a:solidFill>
                  <a:srgbClr val="000080"/>
                </a:solidFill>
                <a:prstDash val="solid"/>
              </a:ln>
            </c:spPr>
          </c:marker>
          <c:cat>
            <c:strRef>
              <c:f>Sheet1!$A$14:$A$21</c:f>
              <c:strCache>
                <c:ptCount val="8"/>
                <c:pt idx="0">
                  <c:v>Photo 1
(0 buses)</c:v>
                </c:pt>
                <c:pt idx="1">
                  <c:v>Photo 2
(1 bus)</c:v>
                </c:pt>
                <c:pt idx="2">
                  <c:v>Photo 3
(2 buses)</c:v>
                </c:pt>
                <c:pt idx="3">
                  <c:v>Photo 4
(4 buses)</c:v>
                </c:pt>
                <c:pt idx="4">
                  <c:v>Photo 5
(6 buses)</c:v>
                </c:pt>
                <c:pt idx="5">
                  <c:v>Photo 6
(8 buses)</c:v>
                </c:pt>
                <c:pt idx="6">
                  <c:v>Photo 7
(10 buses)</c:v>
                </c:pt>
                <c:pt idx="7">
                  <c:v>Photo 8
(12 buses)</c:v>
                </c:pt>
              </c:strCache>
            </c:strRef>
          </c:cat>
          <c:val>
            <c:numRef>
              <c:f>Sheet1!$B$14:$B$21</c:f>
              <c:numCache>
                <c:formatCode>General</c:formatCode>
                <c:ptCount val="8"/>
                <c:pt idx="0">
                  <c:v>3.44</c:v>
                </c:pt>
                <c:pt idx="1">
                  <c:v>3.35</c:v>
                </c:pt>
                <c:pt idx="2">
                  <c:v>2.35</c:v>
                </c:pt>
                <c:pt idx="3">
                  <c:v>0.66</c:v>
                </c:pt>
                <c:pt idx="4">
                  <c:v>-1.17</c:v>
                </c:pt>
                <c:pt idx="5">
                  <c:v>-2.31</c:v>
                </c:pt>
                <c:pt idx="6">
                  <c:v>-3.13</c:v>
                </c:pt>
                <c:pt idx="7">
                  <c:v>-3.45</c:v>
                </c:pt>
              </c:numCache>
            </c:numRef>
          </c:val>
          <c:smooth val="0"/>
          <c:extLst>
            <c:ext xmlns:c16="http://schemas.microsoft.com/office/drawing/2014/chart" uri="{C3380CC4-5D6E-409C-BE32-E72D297353CC}">
              <c16:uniqueId val="{00000000-6ADE-47E8-A9E9-97CD4322A2EF}"/>
            </c:ext>
          </c:extLst>
        </c:ser>
        <c:dLbls>
          <c:showLegendKey val="0"/>
          <c:showVal val="0"/>
          <c:showCatName val="0"/>
          <c:showSerName val="0"/>
          <c:showPercent val="0"/>
          <c:showBubbleSize val="0"/>
        </c:dLbls>
        <c:marker val="1"/>
        <c:smooth val="0"/>
        <c:axId val="46662016"/>
        <c:axId val="46663936"/>
      </c:lineChart>
      <c:catAx>
        <c:axId val="46662016"/>
        <c:scaling>
          <c:orientation val="minMax"/>
        </c:scaling>
        <c:delete val="0"/>
        <c:axPos val="b"/>
        <c:numFmt formatCode="General" sourceLinked="1"/>
        <c:majorTickMark val="none"/>
        <c:minorTickMark val="none"/>
        <c:tickLblPos val="low"/>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46663936"/>
        <c:crosses val="autoZero"/>
        <c:auto val="1"/>
        <c:lblAlgn val="ctr"/>
        <c:lblOffset val="100"/>
        <c:tickLblSkip val="1"/>
        <c:tickMarkSkip val="1"/>
        <c:noMultiLvlLbl val="0"/>
      </c:catAx>
      <c:valAx>
        <c:axId val="46663936"/>
        <c:scaling>
          <c:orientation val="minMax"/>
        </c:scaling>
        <c:delete val="0"/>
        <c:axPos val="l"/>
        <c:title>
          <c:tx>
            <c:rich>
              <a:bodyPr/>
              <a:lstStyle/>
              <a:p>
                <a:pPr>
                  <a:defRPr sz="1600" b="1" i="0" u="none" strike="noStrike" baseline="0">
                    <a:solidFill>
                      <a:srgbClr val="000000"/>
                    </a:solidFill>
                    <a:latin typeface="Arial"/>
                    <a:ea typeface="Arial"/>
                    <a:cs typeface="Arial"/>
                  </a:defRPr>
                </a:pPr>
                <a:r>
                  <a:rPr lang="en-US" sz="1600"/>
                  <a:t>Acceptability</a:t>
                </a:r>
              </a:p>
            </c:rich>
          </c:tx>
          <c:layout>
            <c:manualLayout>
              <c:xMode val="edge"/>
              <c:yMode val="edge"/>
              <c:x val="1.856120230103479E-3"/>
              <c:y val="0.3980556193340904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46662016"/>
        <c:crosses val="autoZero"/>
        <c:crossBetween val="between"/>
      </c:valAx>
      <c:spPr>
        <a:noFill/>
        <a:ln w="12700">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000"/>
              <a:t>Social Norm Curve for Number of Buses at Rest Areas</a:t>
            </a:r>
          </a:p>
        </c:rich>
      </c:tx>
      <c:layout>
        <c:manualLayout>
          <c:xMode val="edge"/>
          <c:yMode val="edge"/>
          <c:x val="0.140769001359804"/>
          <c:y val="1.0877964182317233E-2"/>
        </c:manualLayout>
      </c:layout>
      <c:overlay val="0"/>
      <c:spPr>
        <a:noFill/>
        <a:ln w="25400">
          <a:noFill/>
        </a:ln>
      </c:spPr>
    </c:title>
    <c:autoTitleDeleted val="0"/>
    <c:plotArea>
      <c:layout>
        <c:manualLayout>
          <c:layoutTarget val="inner"/>
          <c:xMode val="edge"/>
          <c:yMode val="edge"/>
          <c:x val="7.0657754091028036E-2"/>
          <c:y val="0.12234910277324633"/>
          <c:w val="0.91824348771267961"/>
          <c:h val="0.78303425774877655"/>
        </c:manualLayout>
      </c:layout>
      <c:lineChart>
        <c:grouping val="standard"/>
        <c:varyColors val="0"/>
        <c:ser>
          <c:idx val="0"/>
          <c:order val="0"/>
          <c:spPr>
            <a:ln w="25400">
              <a:solidFill>
                <a:srgbClr val="000080"/>
              </a:solidFill>
              <a:prstDash val="solid"/>
            </a:ln>
          </c:spPr>
          <c:marker>
            <c:symbol val="diamond"/>
            <c:size val="5"/>
            <c:spPr>
              <a:solidFill>
                <a:srgbClr val="000080"/>
              </a:solidFill>
              <a:ln>
                <a:solidFill>
                  <a:srgbClr val="000080"/>
                </a:solidFill>
                <a:prstDash val="solid"/>
              </a:ln>
            </c:spPr>
          </c:marker>
          <c:cat>
            <c:strRef>
              <c:f>Sheet1!$A$37:$A$44</c:f>
              <c:strCache>
                <c:ptCount val="8"/>
                <c:pt idx="0">
                  <c:v>Photo 1
(0 buses)</c:v>
                </c:pt>
                <c:pt idx="1">
                  <c:v>Photo 2
(1 bus)</c:v>
                </c:pt>
                <c:pt idx="2">
                  <c:v>Photo 3
(2 buses)</c:v>
                </c:pt>
                <c:pt idx="3">
                  <c:v>Photo 4
(4 buses)</c:v>
                </c:pt>
                <c:pt idx="4">
                  <c:v>Photo 5
(6 buses)</c:v>
                </c:pt>
                <c:pt idx="5">
                  <c:v>Photo 6
(8 buses)</c:v>
                </c:pt>
                <c:pt idx="6">
                  <c:v>Photo 7
(10 buses)</c:v>
                </c:pt>
                <c:pt idx="7">
                  <c:v>Photo 8
(12 buses)</c:v>
                </c:pt>
              </c:strCache>
            </c:strRef>
          </c:cat>
          <c:val>
            <c:numRef>
              <c:f>Sheet1!$B$37:$B$44</c:f>
              <c:numCache>
                <c:formatCode>General</c:formatCode>
                <c:ptCount val="8"/>
                <c:pt idx="0">
                  <c:v>3.58</c:v>
                </c:pt>
                <c:pt idx="1">
                  <c:v>3.51</c:v>
                </c:pt>
                <c:pt idx="2">
                  <c:v>2.94</c:v>
                </c:pt>
                <c:pt idx="3">
                  <c:v>1.42</c:v>
                </c:pt>
                <c:pt idx="4">
                  <c:v>-0.69</c:v>
                </c:pt>
                <c:pt idx="5">
                  <c:v>-2.1800000000000002</c:v>
                </c:pt>
                <c:pt idx="6">
                  <c:v>-3.11</c:v>
                </c:pt>
                <c:pt idx="7">
                  <c:v>-3.5</c:v>
                </c:pt>
              </c:numCache>
            </c:numRef>
          </c:val>
          <c:smooth val="0"/>
          <c:extLst>
            <c:ext xmlns:c16="http://schemas.microsoft.com/office/drawing/2014/chart" uri="{C3380CC4-5D6E-409C-BE32-E72D297353CC}">
              <c16:uniqueId val="{00000000-FCE7-45FB-AB4D-CDCEB66070BA}"/>
            </c:ext>
          </c:extLst>
        </c:ser>
        <c:dLbls>
          <c:showLegendKey val="0"/>
          <c:showVal val="0"/>
          <c:showCatName val="0"/>
          <c:showSerName val="0"/>
          <c:showPercent val="0"/>
          <c:showBubbleSize val="0"/>
        </c:dLbls>
        <c:marker val="1"/>
        <c:smooth val="0"/>
        <c:axId val="46764800"/>
        <c:axId val="46766720"/>
      </c:lineChart>
      <c:catAx>
        <c:axId val="46764800"/>
        <c:scaling>
          <c:orientation val="minMax"/>
        </c:scaling>
        <c:delete val="0"/>
        <c:axPos val="b"/>
        <c:numFmt formatCode="General" sourceLinked="1"/>
        <c:majorTickMark val="none"/>
        <c:minorTickMark val="none"/>
        <c:tickLblPos val="low"/>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46766720"/>
        <c:crosses val="autoZero"/>
        <c:auto val="1"/>
        <c:lblAlgn val="ctr"/>
        <c:lblOffset val="100"/>
        <c:tickLblSkip val="1"/>
        <c:tickMarkSkip val="1"/>
        <c:noMultiLvlLbl val="0"/>
      </c:catAx>
      <c:valAx>
        <c:axId val="46766720"/>
        <c:scaling>
          <c:orientation val="minMax"/>
        </c:scaling>
        <c:delete val="0"/>
        <c:axPos val="l"/>
        <c:title>
          <c:tx>
            <c:rich>
              <a:bodyPr/>
              <a:lstStyle/>
              <a:p>
                <a:pPr>
                  <a:defRPr sz="1400" b="1" i="0" u="none" strike="noStrike" baseline="0">
                    <a:solidFill>
                      <a:srgbClr val="000000"/>
                    </a:solidFill>
                    <a:latin typeface="Arial"/>
                    <a:ea typeface="Arial"/>
                    <a:cs typeface="Arial"/>
                  </a:defRPr>
                </a:pPr>
                <a:r>
                  <a:rPr lang="en-US" sz="1400"/>
                  <a:t>Acceptability</a:t>
                </a:r>
              </a:p>
            </c:rich>
          </c:tx>
          <c:layout>
            <c:manualLayout>
              <c:xMode val="edge"/>
              <c:yMode val="edge"/>
              <c:x val="1.856120230103479E-3"/>
              <c:y val="0.441544875347635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46764800"/>
        <c:crosses val="autoZero"/>
        <c:crossBetween val="between"/>
      </c:valAx>
      <c:spPr>
        <a:noFill/>
        <a:ln w="12700">
          <a:solidFill>
            <a:srgbClr val="00000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6" cy="462120"/>
          </a:xfrm>
          <a:prstGeom prst="rect">
            <a:avLst/>
          </a:prstGeom>
        </p:spPr>
        <p:txBody>
          <a:bodyPr vert="horz" lIns="90573" tIns="45286" rIns="90573" bIns="45286" rtlCol="0"/>
          <a:lstStyle>
            <a:lvl1pPr algn="l">
              <a:defRPr sz="1100"/>
            </a:lvl1pPr>
          </a:lstStyle>
          <a:p>
            <a:endParaRPr lang="en-US"/>
          </a:p>
        </p:txBody>
      </p:sp>
      <p:sp>
        <p:nvSpPr>
          <p:cNvPr id="3" name="Date Placeholder 2"/>
          <p:cNvSpPr>
            <a:spLocks noGrp="1"/>
          </p:cNvSpPr>
          <p:nvPr>
            <p:ph type="dt" sz="quarter" idx="1"/>
          </p:nvPr>
        </p:nvSpPr>
        <p:spPr>
          <a:xfrm>
            <a:off x="3970339" y="0"/>
            <a:ext cx="3038476" cy="462120"/>
          </a:xfrm>
          <a:prstGeom prst="rect">
            <a:avLst/>
          </a:prstGeom>
        </p:spPr>
        <p:txBody>
          <a:bodyPr vert="horz" lIns="90573" tIns="45286" rIns="90573" bIns="45286" rtlCol="0"/>
          <a:lstStyle>
            <a:lvl1pPr algn="r">
              <a:defRPr sz="1100"/>
            </a:lvl1pPr>
          </a:lstStyle>
          <a:p>
            <a:fld id="{F2598017-BA5E-4704-B5AC-F3226DE408C7}" type="datetimeFigureOut">
              <a:rPr lang="en-US" smtClean="0"/>
              <a:pPr/>
              <a:t>7/30/2019</a:t>
            </a:fld>
            <a:endParaRPr lang="en-US"/>
          </a:p>
        </p:txBody>
      </p:sp>
      <p:sp>
        <p:nvSpPr>
          <p:cNvPr id="4" name="Footer Placeholder 3"/>
          <p:cNvSpPr>
            <a:spLocks noGrp="1"/>
          </p:cNvSpPr>
          <p:nvPr>
            <p:ph type="ftr" sz="quarter" idx="2"/>
          </p:nvPr>
        </p:nvSpPr>
        <p:spPr>
          <a:xfrm>
            <a:off x="0" y="8772378"/>
            <a:ext cx="3038476" cy="462120"/>
          </a:xfrm>
          <a:prstGeom prst="rect">
            <a:avLst/>
          </a:prstGeom>
        </p:spPr>
        <p:txBody>
          <a:bodyPr vert="horz" lIns="90573" tIns="45286" rIns="90573" bIns="45286" rtlCol="0" anchor="b"/>
          <a:lstStyle>
            <a:lvl1pPr algn="l">
              <a:defRPr sz="1100"/>
            </a:lvl1pPr>
          </a:lstStyle>
          <a:p>
            <a:endParaRPr lang="en-US"/>
          </a:p>
        </p:txBody>
      </p:sp>
      <p:sp>
        <p:nvSpPr>
          <p:cNvPr id="5" name="Slide Number Placeholder 4"/>
          <p:cNvSpPr>
            <a:spLocks noGrp="1"/>
          </p:cNvSpPr>
          <p:nvPr>
            <p:ph type="sldNum" sz="quarter" idx="3"/>
          </p:nvPr>
        </p:nvSpPr>
        <p:spPr>
          <a:xfrm>
            <a:off x="3970339" y="8772378"/>
            <a:ext cx="3038476" cy="462120"/>
          </a:xfrm>
          <a:prstGeom prst="rect">
            <a:avLst/>
          </a:prstGeom>
        </p:spPr>
        <p:txBody>
          <a:bodyPr vert="horz" lIns="90573" tIns="45286" rIns="90573" bIns="45286" rtlCol="0" anchor="b"/>
          <a:lstStyle>
            <a:lvl1pPr algn="r">
              <a:defRPr sz="1100"/>
            </a:lvl1pPr>
          </a:lstStyle>
          <a:p>
            <a:fld id="{2BF329E9-9021-4AAE-B89E-9DBDFDAA4400}" type="slidenum">
              <a:rPr lang="en-US" smtClean="0"/>
              <a:pPr/>
              <a:t>‹#›</a:t>
            </a:fld>
            <a:endParaRPr lang="en-US"/>
          </a:p>
        </p:txBody>
      </p:sp>
    </p:spTree>
    <p:extLst>
      <p:ext uri="{BB962C8B-B14F-4D97-AF65-F5344CB8AC3E}">
        <p14:creationId xmlns:p14="http://schemas.microsoft.com/office/powerpoint/2010/main" val="167867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294" tIns="46147" rIns="92294" bIns="46147" rtlCol="0"/>
          <a:lstStyle>
            <a:lvl1pPr algn="l">
              <a:defRPr sz="11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294" tIns="46147" rIns="92294" bIns="46147" rtlCol="0"/>
          <a:lstStyle>
            <a:lvl1pPr algn="r">
              <a:defRPr sz="1100"/>
            </a:lvl1pPr>
          </a:lstStyle>
          <a:p>
            <a:fld id="{F30AA83B-4EA1-4B7F-A894-5BFE8D5AABC6}" type="datetimeFigureOut">
              <a:rPr lang="en-US" smtClean="0"/>
              <a:pPr/>
              <a:t>7/30/2019</a:t>
            </a:fld>
            <a:endParaRPr lang="en-US"/>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294" tIns="46147" rIns="92294" bIns="46147"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294" tIns="46147" rIns="92294" bIns="461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2294" tIns="46147" rIns="92294" bIns="46147"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2294" tIns="46147" rIns="92294" bIns="46147" rtlCol="0" anchor="b"/>
          <a:lstStyle>
            <a:lvl1pPr algn="r">
              <a:defRPr sz="1100"/>
            </a:lvl1pPr>
          </a:lstStyle>
          <a:p>
            <a:fld id="{5BC69FB5-8452-4713-8278-1DC1AB63FDEB}" type="slidenum">
              <a:rPr lang="en-US" smtClean="0"/>
              <a:pPr/>
              <a:t>‹#›</a:t>
            </a:fld>
            <a:endParaRPr lang="en-US"/>
          </a:p>
        </p:txBody>
      </p:sp>
    </p:spTree>
    <p:extLst>
      <p:ext uri="{BB962C8B-B14F-4D97-AF65-F5344CB8AC3E}">
        <p14:creationId xmlns:p14="http://schemas.microsoft.com/office/powerpoint/2010/main" val="4058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69FB5-8452-4713-8278-1DC1AB63FDEB}" type="slidenum">
              <a:rPr lang="en-US" smtClean="0"/>
              <a:pPr/>
              <a:t>9</a:t>
            </a:fld>
            <a:endParaRPr lang="en-US"/>
          </a:p>
        </p:txBody>
      </p:sp>
    </p:spTree>
    <p:extLst>
      <p:ext uri="{BB962C8B-B14F-4D97-AF65-F5344CB8AC3E}">
        <p14:creationId xmlns:p14="http://schemas.microsoft.com/office/powerpoint/2010/main" val="392261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69FB5-8452-4713-8278-1DC1AB63FDEB}" type="slidenum">
              <a:rPr lang="en-US" smtClean="0"/>
              <a:pPr/>
              <a:t>13</a:t>
            </a:fld>
            <a:endParaRPr lang="en-US"/>
          </a:p>
        </p:txBody>
      </p:sp>
    </p:spTree>
    <p:extLst>
      <p:ext uri="{BB962C8B-B14F-4D97-AF65-F5344CB8AC3E}">
        <p14:creationId xmlns:p14="http://schemas.microsoft.com/office/powerpoint/2010/main" val="1580743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53463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aphicFrame>
        <p:nvGraphicFramePr>
          <p:cNvPr id="14" name="Content Placeholder 5"/>
          <p:cNvGraphicFramePr>
            <a:graphicFrameLocks/>
          </p:cNvGraphicFramePr>
          <p:nvPr>
            <p:extLst>
              <p:ext uri="{D42A27DB-BD31-4B8C-83A1-F6EECF244321}">
                <p14:modId xmlns:p14="http://schemas.microsoft.com/office/powerpoint/2010/main" val="2963953809"/>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26386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640970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534400" cy="1066800"/>
          </a:xfrm>
        </p:spPr>
        <p:txBody>
          <a:bodyPr/>
          <a:lstStyle/>
          <a:p>
            <a:r>
              <a:rPr lang="en-US" dirty="0"/>
              <a:t>Busing Among the Grizzlies at Denali</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9ACF3348-65A3-4802-ABD9-DBBA5491A0A8}"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41825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F3348-65A3-4802-ABD9-DBBA5491A0A8}"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1442861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9ACF3348-65A3-4802-ABD9-DBBA5491A0A8}" type="datetimeFigureOut">
              <a:rPr lang="en-US" smtClean="0"/>
              <a:pPr/>
              <a:t>7/30/2019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6833D13-E064-4A2D-8C3F-CF1C76E1670D}" type="slidenum">
              <a:rPr lang="en-US" smtClean="0"/>
              <a:pPr/>
              <a:t>‹#›</a:t>
            </a:fld>
            <a:endParaRPr lang="en-US"/>
          </a:p>
        </p:txBody>
      </p:sp>
    </p:spTree>
    <p:extLst>
      <p:ext uri="{BB962C8B-B14F-4D97-AF65-F5344CB8AC3E}">
        <p14:creationId xmlns:p14="http://schemas.microsoft.com/office/powerpoint/2010/main" val="138470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469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21312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7170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96697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Marketing Tool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p:extLst>
              <p:ext uri="{D42A27DB-BD31-4B8C-83A1-F6EECF244321}">
                <p14:modId xmlns:p14="http://schemas.microsoft.com/office/powerpoint/2010/main" val="4103517906"/>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94393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7085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59533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a:t>Click to edit Master title style</a:t>
            </a:r>
            <a:endParaRPr lang="en-US"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95525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F3348-65A3-4802-ABD9-DBBA5491A0A8}"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33D13-E064-4A2D-8C3F-CF1C76E1670D}" type="slidenum">
              <a:rPr lang="en-US" smtClean="0"/>
              <a:pPr/>
              <a:t>‹#›</a:t>
            </a:fld>
            <a:endParaRPr lang="en-US"/>
          </a:p>
        </p:txBody>
      </p:sp>
    </p:spTree>
    <p:extLst>
      <p:ext uri="{BB962C8B-B14F-4D97-AF65-F5344CB8AC3E}">
        <p14:creationId xmlns:p14="http://schemas.microsoft.com/office/powerpoint/2010/main" val="26571141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www.youtube.com/watch?v=IOSE_Ux46_E" TargetMode="External"/><Relationship Id="rId2" Type="http://schemas.openxmlformats.org/officeDocument/2006/relationships/hyperlink" Target="http://www.youtube.com/watch?v=fxG6Di9-enU&amp;feature=related" TargetMode="External"/><Relationship Id="rId1" Type="http://schemas.openxmlformats.org/officeDocument/2006/relationships/slideLayout" Target="../slideLayouts/slideLayout9.xml"/><Relationship Id="rId4" Type="http://schemas.openxmlformats.org/officeDocument/2006/relationships/hyperlink" Target="https://www.nps.gov/dena/planyourvisit/bicvid.ht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nps.gov/chcu/index.htm" TargetMode="External"/><Relationship Id="rId2" Type="http://schemas.openxmlformats.org/officeDocument/2006/relationships/hyperlink" Target="http://www.nps.gov/dena/index.htm"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Busing Among the Grizzlies at Denali</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25308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dirty="0"/>
              <a:t>Different wilderness zones</a:t>
            </a:r>
          </a:p>
          <a:p>
            <a:pPr marL="0" indent="0">
              <a:buNone/>
            </a:pPr>
            <a:endParaRPr lang="en-US" dirty="0"/>
          </a:p>
          <a:p>
            <a:pPr marL="0" indent="0">
              <a:buNone/>
            </a:pPr>
            <a:r>
              <a:rPr lang="en-US" dirty="0"/>
              <a:t>Different use level of wilderness zones based on wildlife and other resource conditions, and degree of solitude</a:t>
            </a:r>
          </a:p>
        </p:txBody>
      </p:sp>
      <p:sp>
        <p:nvSpPr>
          <p:cNvPr id="4" name="Title 3"/>
          <p:cNvSpPr>
            <a:spLocks noGrp="1"/>
          </p:cNvSpPr>
          <p:nvPr>
            <p:ph type="title"/>
          </p:nvPr>
        </p:nvSpPr>
        <p:spPr/>
        <p:txBody>
          <a:bodyPr/>
          <a:lstStyle/>
          <a:p>
            <a:pPr marL="0" indent="0"/>
            <a:r>
              <a:rPr lang="en-US" dirty="0"/>
              <a:t>Zoning</a:t>
            </a:r>
          </a:p>
        </p:txBody>
      </p:sp>
    </p:spTree>
    <p:extLst>
      <p:ext uri="{BB962C8B-B14F-4D97-AF65-F5344CB8AC3E}">
        <p14:creationId xmlns:p14="http://schemas.microsoft.com/office/powerpoint/2010/main" val="286896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dirty="0"/>
              <a:t>Bus system implemented</a:t>
            </a:r>
          </a:p>
          <a:p>
            <a:pPr marL="0" indent="0">
              <a:buNone/>
            </a:pPr>
            <a:endParaRPr lang="en-US" dirty="0"/>
          </a:p>
          <a:p>
            <a:pPr marL="0" indent="0">
              <a:buNone/>
            </a:pPr>
            <a:r>
              <a:rPr lang="en-US" dirty="0"/>
              <a:t>Conventional sightseeing buses</a:t>
            </a:r>
          </a:p>
          <a:p>
            <a:pPr marL="0" indent="0">
              <a:buNone/>
            </a:pPr>
            <a:endParaRPr lang="en-US" dirty="0"/>
          </a:p>
          <a:p>
            <a:pPr marL="0" indent="0">
              <a:buNone/>
            </a:pPr>
            <a:r>
              <a:rPr lang="en-US" dirty="0"/>
              <a:t>Visitor Transportation System</a:t>
            </a:r>
          </a:p>
          <a:p>
            <a:pPr lvl="1"/>
            <a:endParaRPr lang="en-US" dirty="0"/>
          </a:p>
        </p:txBody>
      </p:sp>
      <p:sp>
        <p:nvSpPr>
          <p:cNvPr id="4" name="Title 3"/>
          <p:cNvSpPr>
            <a:spLocks noGrp="1"/>
          </p:cNvSpPr>
          <p:nvPr>
            <p:ph type="title"/>
          </p:nvPr>
        </p:nvSpPr>
        <p:spPr/>
        <p:txBody>
          <a:bodyPr>
            <a:normAutofit fontScale="90000"/>
          </a:bodyPr>
          <a:lstStyle/>
          <a:p>
            <a:r>
              <a:rPr lang="en-US" dirty="0"/>
              <a:t>Facility </a:t>
            </a:r>
            <a:r>
              <a:rPr lang="en-US"/>
              <a:t>Development/Site Design/Maintenance</a:t>
            </a:r>
            <a:br>
              <a:rPr lang="en-US" dirty="0"/>
            </a:br>
            <a:endParaRPr lang="en-US" dirty="0"/>
          </a:p>
        </p:txBody>
      </p:sp>
    </p:spTree>
    <p:extLst>
      <p:ext uri="{BB962C8B-B14F-4D97-AF65-F5344CB8AC3E}">
        <p14:creationId xmlns:p14="http://schemas.microsoft.com/office/powerpoint/2010/main" val="99245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indent="0">
              <a:buNone/>
            </a:pPr>
            <a:r>
              <a:rPr lang="en-US" sz="3200" dirty="0">
                <a:solidFill>
                  <a:schemeClr val="tx1"/>
                </a:solidFill>
              </a:rPr>
              <a:t>Park website</a:t>
            </a:r>
          </a:p>
          <a:p>
            <a:pPr marL="0" indent="0">
              <a:buNone/>
            </a:pPr>
            <a:endParaRPr lang="en-US" sz="3200" dirty="0">
              <a:solidFill>
                <a:schemeClr val="tx1"/>
              </a:solidFill>
            </a:endParaRPr>
          </a:p>
          <a:p>
            <a:pPr marL="0" indent="0">
              <a:buNone/>
            </a:pPr>
            <a:r>
              <a:rPr lang="en-US" sz="3200" dirty="0">
                <a:solidFill>
                  <a:schemeClr val="tx1"/>
                </a:solidFill>
              </a:rPr>
              <a:t>Wilderness Access Center</a:t>
            </a:r>
          </a:p>
          <a:p>
            <a:pPr marL="0" indent="0">
              <a:buNone/>
            </a:pPr>
            <a:endParaRPr lang="en-US" sz="3200" dirty="0">
              <a:solidFill>
                <a:schemeClr val="tx1"/>
              </a:solidFill>
            </a:endParaRPr>
          </a:p>
          <a:p>
            <a:pPr marL="0" indent="0">
              <a:buNone/>
            </a:pPr>
            <a:r>
              <a:rPr lang="en-US" sz="3200" dirty="0">
                <a:solidFill>
                  <a:schemeClr val="tx1"/>
                </a:solidFill>
              </a:rPr>
              <a:t>Bear etiquette</a:t>
            </a:r>
          </a:p>
          <a:p>
            <a:endParaRPr lang="en-US" dirty="0"/>
          </a:p>
        </p:txBody>
      </p:sp>
      <p:sp>
        <p:nvSpPr>
          <p:cNvPr id="4" name="Title 3"/>
          <p:cNvSpPr>
            <a:spLocks noGrp="1"/>
          </p:cNvSpPr>
          <p:nvPr>
            <p:ph type="title"/>
          </p:nvPr>
        </p:nvSpPr>
        <p:spPr/>
        <p:txBody>
          <a:bodyPr>
            <a:normAutofit fontScale="90000"/>
          </a:bodyPr>
          <a:lstStyle/>
          <a:p>
            <a:r>
              <a:rPr lang="en-US" sz="3200" dirty="0"/>
              <a:t>Information/Education</a:t>
            </a:r>
            <a:br>
              <a:rPr lang="en-US" sz="3200" dirty="0"/>
            </a:br>
            <a:endParaRPr lang="en-US" dirty="0"/>
          </a:p>
        </p:txBody>
      </p:sp>
    </p:spTree>
    <p:extLst>
      <p:ext uri="{BB962C8B-B14F-4D97-AF65-F5344CB8AC3E}">
        <p14:creationId xmlns:p14="http://schemas.microsoft.com/office/powerpoint/2010/main" val="316930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914400"/>
            <a:ext cx="7196137" cy="4712891"/>
          </a:xfrm>
        </p:spPr>
        <p:txBody>
          <a:bodyPr>
            <a:noAutofit/>
          </a:bodyPr>
          <a:lstStyle/>
          <a:p>
            <a:pPr marL="0" indent="0">
              <a:buNone/>
            </a:pPr>
            <a:r>
              <a:rPr lang="en-US" sz="3200" dirty="0">
                <a:solidFill>
                  <a:schemeClr val="tx1"/>
                </a:solidFill>
              </a:rPr>
              <a:t>Bear canisters</a:t>
            </a:r>
          </a:p>
          <a:p>
            <a:pPr marL="0" indent="0">
              <a:buNone/>
            </a:pPr>
            <a:endParaRPr lang="en-US" sz="2400" dirty="0">
              <a:solidFill>
                <a:schemeClr val="tx1"/>
              </a:solidFill>
            </a:endParaRPr>
          </a:p>
          <a:p>
            <a:pPr marL="0" indent="0">
              <a:buNone/>
            </a:pPr>
            <a:r>
              <a:rPr lang="en-US" sz="3200" dirty="0">
                <a:solidFill>
                  <a:schemeClr val="tx1"/>
                </a:solidFill>
              </a:rPr>
              <a:t>No pets</a:t>
            </a:r>
          </a:p>
          <a:p>
            <a:pPr marL="0" indent="0">
              <a:buNone/>
            </a:pPr>
            <a:endParaRPr lang="en-US" sz="2400" dirty="0">
              <a:solidFill>
                <a:schemeClr val="tx1"/>
              </a:solidFill>
            </a:endParaRPr>
          </a:p>
          <a:p>
            <a:pPr marL="0" indent="0">
              <a:buNone/>
            </a:pPr>
            <a:r>
              <a:rPr lang="en-US" sz="3200" dirty="0">
                <a:solidFill>
                  <a:schemeClr val="tx1"/>
                </a:solidFill>
              </a:rPr>
              <a:t>Area closures</a:t>
            </a:r>
          </a:p>
          <a:p>
            <a:pPr marL="0" indent="0">
              <a:buNone/>
            </a:pPr>
            <a:endParaRPr lang="en-US" sz="2400" dirty="0">
              <a:solidFill>
                <a:schemeClr val="tx1"/>
              </a:solidFill>
            </a:endParaRPr>
          </a:p>
          <a:p>
            <a:pPr marL="0" indent="0">
              <a:buNone/>
            </a:pPr>
            <a:r>
              <a:rPr lang="en-US" sz="3200" dirty="0">
                <a:solidFill>
                  <a:schemeClr val="tx1"/>
                </a:solidFill>
              </a:rPr>
              <a:t>After first 15 miles, only buses are allowed to access wilderness hiking trails and campsites</a:t>
            </a:r>
            <a:endParaRPr lang="en-US" sz="3200" dirty="0"/>
          </a:p>
        </p:txBody>
      </p:sp>
      <p:sp>
        <p:nvSpPr>
          <p:cNvPr id="2" name="Title 1"/>
          <p:cNvSpPr>
            <a:spLocks noGrp="1"/>
          </p:cNvSpPr>
          <p:nvPr>
            <p:ph type="title"/>
          </p:nvPr>
        </p:nvSpPr>
        <p:spPr/>
        <p:txBody>
          <a:bodyPr>
            <a:normAutofit fontScale="90000"/>
          </a:bodyPr>
          <a:lstStyle/>
          <a:p>
            <a:r>
              <a:rPr lang="en-US" sz="3200" dirty="0"/>
              <a:t>Rules/Regulations</a:t>
            </a:r>
            <a:br>
              <a:rPr lang="en-US" sz="3200" dirty="0"/>
            </a:br>
            <a:endParaRPr lang="en-US" dirty="0"/>
          </a:p>
        </p:txBody>
      </p:sp>
    </p:spTree>
    <p:extLst>
      <p:ext uri="{BB962C8B-B14F-4D97-AF65-F5344CB8AC3E}">
        <p14:creationId xmlns:p14="http://schemas.microsoft.com/office/powerpoint/2010/main" val="9134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1219200"/>
            <a:ext cx="8854966" cy="3209925"/>
          </a:xfrm>
          <a:prstGeom prst="rect">
            <a:avLst/>
          </a:prstGeom>
        </p:spPr>
      </p:pic>
    </p:spTree>
    <p:extLst>
      <p:ext uri="{BB962C8B-B14F-4D97-AF65-F5344CB8AC3E}">
        <p14:creationId xmlns:p14="http://schemas.microsoft.com/office/powerpoint/2010/main" val="194208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228600"/>
            <a:ext cx="7620000" cy="5438775"/>
          </a:xfrm>
          <a:prstGeom prst="rect">
            <a:avLst/>
          </a:prstGeom>
        </p:spPr>
      </p:pic>
    </p:spTree>
    <p:extLst>
      <p:ext uri="{BB962C8B-B14F-4D97-AF65-F5344CB8AC3E}">
        <p14:creationId xmlns:p14="http://schemas.microsoft.com/office/powerpoint/2010/main" val="242224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533400"/>
            <a:ext cx="7620000" cy="4686300"/>
          </a:xfrm>
          <a:prstGeom prst="rect">
            <a:avLst/>
          </a:prstGeom>
        </p:spPr>
      </p:pic>
    </p:spTree>
    <p:extLst>
      <p:ext uri="{BB962C8B-B14F-4D97-AF65-F5344CB8AC3E}">
        <p14:creationId xmlns:p14="http://schemas.microsoft.com/office/powerpoint/2010/main" val="394034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rizzly bea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2341" y="76201"/>
            <a:ext cx="8360659"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4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and Standards of Quality</a:t>
            </a:r>
          </a:p>
        </p:txBody>
      </p:sp>
    </p:spTree>
    <p:extLst>
      <p:ext uri="{BB962C8B-B14F-4D97-AF65-F5344CB8AC3E}">
        <p14:creationId xmlns:p14="http://schemas.microsoft.com/office/powerpoint/2010/main" val="274349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2400"/>
            <a:ext cx="8229600" cy="5509071"/>
          </a:xfrm>
          <a:prstGeom prst="rect">
            <a:avLst/>
          </a:prstGeom>
        </p:spPr>
      </p:pic>
    </p:spTree>
    <p:extLst>
      <p:ext uri="{BB962C8B-B14F-4D97-AF65-F5344CB8AC3E}">
        <p14:creationId xmlns:p14="http://schemas.microsoft.com/office/powerpoint/2010/main" val="219758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lanetware.com/i/map/US/alaska-map.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52400"/>
            <a:ext cx="6019800" cy="552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31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2400"/>
            <a:ext cx="8229600" cy="5509071"/>
          </a:xfrm>
          <a:prstGeom prst="rect">
            <a:avLst/>
          </a:prstGeom>
        </p:spPr>
      </p:pic>
    </p:spTree>
    <p:extLst>
      <p:ext uri="{BB962C8B-B14F-4D97-AF65-F5344CB8AC3E}">
        <p14:creationId xmlns:p14="http://schemas.microsoft.com/office/powerpoint/2010/main" val="3379184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1921685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1634904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3917825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186762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3860579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843943889"/>
              </p:ext>
            </p:extLst>
          </p:nvPr>
        </p:nvGraphicFramePr>
        <p:xfrm>
          <a:off x="152400" y="304800"/>
          <a:ext cx="8763000" cy="52309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3390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215745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4121969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133066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0"/>
            <a:ext cx="6324600" cy="580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96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1255997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599674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2388734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952073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2047478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3147306878"/>
              </p:ext>
            </p:extLst>
          </p:nvPr>
        </p:nvGraphicFramePr>
        <p:xfrm>
          <a:off x="228600" y="15631"/>
          <a:ext cx="8686799" cy="5623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4272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2962925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4236137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2569820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406381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371600" y="914400"/>
            <a:ext cx="7467600" cy="4724400"/>
          </a:xfrm>
        </p:spPr>
        <p:txBody>
          <a:bodyPr>
            <a:noAutofit/>
          </a:bodyPr>
          <a:lstStyle/>
          <a:p>
            <a:r>
              <a:rPr lang="en-US" sz="2800" dirty="0"/>
              <a:t>Denali National Park and Preserve</a:t>
            </a:r>
          </a:p>
          <a:p>
            <a:r>
              <a:rPr lang="en-US" sz="2800" dirty="0"/>
              <a:t>“Crown Jewel” park</a:t>
            </a:r>
          </a:p>
          <a:p>
            <a:r>
              <a:rPr lang="en-US" sz="2800" dirty="0"/>
              <a:t>Six million acres</a:t>
            </a:r>
          </a:p>
          <a:p>
            <a:r>
              <a:rPr lang="en-US" altLang="zh-CN" sz="2800" dirty="0"/>
              <a:t>Established in </a:t>
            </a:r>
            <a:r>
              <a:rPr lang="en-US" sz="2800" dirty="0"/>
              <a:t>1917</a:t>
            </a:r>
          </a:p>
          <a:p>
            <a:r>
              <a:rPr lang="en-US" sz="2800" dirty="0"/>
              <a:t>Completion of George Parks Highway in 1972</a:t>
            </a:r>
          </a:p>
          <a:p>
            <a:r>
              <a:rPr lang="en-US" sz="2800" dirty="0"/>
              <a:t>Serengeti of North America (grizzly and black bears, caribou, moose, wolves, </a:t>
            </a:r>
            <a:r>
              <a:rPr lang="en-US" sz="2800" dirty="0" err="1"/>
              <a:t>Dall’s</a:t>
            </a:r>
            <a:r>
              <a:rPr lang="en-US" sz="2800" dirty="0"/>
              <a:t> sheep)</a:t>
            </a:r>
          </a:p>
          <a:p>
            <a:r>
              <a:rPr lang="en-US" sz="2800" dirty="0"/>
              <a:t>Mt. McKinley/Denali (“the high one”)(20,320 feet)</a:t>
            </a:r>
          </a:p>
          <a:p>
            <a:endParaRPr lang="en-US" sz="2800" dirty="0"/>
          </a:p>
        </p:txBody>
      </p:sp>
    </p:spTree>
    <p:extLst>
      <p:ext uri="{BB962C8B-B14F-4D97-AF65-F5344CB8AC3E}">
        <p14:creationId xmlns:p14="http://schemas.microsoft.com/office/powerpoint/2010/main" val="4095283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342172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792126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1820238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55448"/>
            <a:ext cx="8229600" cy="5509071"/>
          </a:xfrm>
          <a:prstGeom prst="rect">
            <a:avLst/>
          </a:prstGeom>
        </p:spPr>
      </p:pic>
    </p:spTree>
    <p:extLst>
      <p:ext uri="{BB962C8B-B14F-4D97-AF65-F5344CB8AC3E}">
        <p14:creationId xmlns:p14="http://schemas.microsoft.com/office/powerpoint/2010/main" val="1713985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470767064"/>
              </p:ext>
            </p:extLst>
          </p:nvPr>
        </p:nvGraphicFramePr>
        <p:xfrm>
          <a:off x="304800" y="76200"/>
          <a:ext cx="8587267"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286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272381"/>
            <a:ext cx="7196137" cy="2842419"/>
          </a:xfrm>
        </p:spPr>
        <p:txBody>
          <a:bodyPr>
            <a:noAutofit/>
          </a:bodyPr>
          <a:lstStyle/>
          <a:p>
            <a:pPr>
              <a:lnSpc>
                <a:spcPct val="150000"/>
              </a:lnSpc>
            </a:pPr>
            <a:r>
              <a:rPr lang="en-US" sz="3200" dirty="0">
                <a:hlinkClick r:id="rId2"/>
              </a:rPr>
              <a:t>Virtual Bus Trip in Denali</a:t>
            </a:r>
            <a:r>
              <a:rPr lang="en-US" sz="3200" dirty="0"/>
              <a:t> (8:51)</a:t>
            </a:r>
          </a:p>
          <a:p>
            <a:pPr>
              <a:lnSpc>
                <a:spcPct val="150000"/>
              </a:lnSpc>
            </a:pPr>
            <a:r>
              <a:rPr lang="en-US" sz="3200" dirty="0">
                <a:hlinkClick r:id="rId3"/>
              </a:rPr>
              <a:t>Denali Bear</a:t>
            </a:r>
            <a:r>
              <a:rPr lang="en-US" sz="3200" dirty="0"/>
              <a:t> (1:31)</a:t>
            </a:r>
          </a:p>
          <a:p>
            <a:pPr>
              <a:lnSpc>
                <a:spcPct val="150000"/>
              </a:lnSpc>
            </a:pPr>
            <a:r>
              <a:rPr lang="en-US" sz="3200" dirty="0">
                <a:hlinkClick r:id="rId4"/>
              </a:rPr>
              <a:t>Denali Backcountry</a:t>
            </a:r>
            <a:r>
              <a:rPr lang="en-US" sz="3200" dirty="0"/>
              <a:t> (2:59)</a:t>
            </a:r>
          </a:p>
        </p:txBody>
      </p:sp>
      <p:sp>
        <p:nvSpPr>
          <p:cNvPr id="2" name="Title 1"/>
          <p:cNvSpPr>
            <a:spLocks noGrp="1"/>
          </p:cNvSpPr>
          <p:nvPr>
            <p:ph type="title"/>
          </p:nvPr>
        </p:nvSpPr>
        <p:spPr/>
        <p:txBody>
          <a:bodyPr/>
          <a:lstStyle/>
          <a:p>
            <a:r>
              <a:rPr lang="en-US" dirty="0"/>
              <a:t>Busing Among the Grizzlies at Denali</a:t>
            </a:r>
            <a:br>
              <a:rPr lang="en-US" dirty="0"/>
            </a:br>
            <a:endParaRPr lang="en-US" dirty="0"/>
          </a:p>
        </p:txBody>
      </p:sp>
      <p:sp>
        <p:nvSpPr>
          <p:cNvPr id="4" name="Rectangle 3"/>
          <p:cNvSpPr/>
          <p:nvPr/>
        </p:nvSpPr>
        <p:spPr>
          <a:xfrm>
            <a:off x="1195119" y="1981200"/>
            <a:ext cx="6629400" cy="369332"/>
          </a:xfrm>
          <a:prstGeom prst="rect">
            <a:avLst/>
          </a:prstGeom>
        </p:spPr>
        <p:txBody>
          <a:bodyPr wrap="square">
            <a:spAutoFit/>
          </a:bodyPr>
          <a:lstStyle/>
          <a:p>
            <a:r>
              <a:rPr lang="en-US" dirty="0"/>
              <a:t>http://www.youtube.com/watch?v=fxG6Di9-enU&amp;feature=related</a:t>
            </a:r>
          </a:p>
        </p:txBody>
      </p:sp>
      <p:sp>
        <p:nvSpPr>
          <p:cNvPr id="5" name="Rectangle 4"/>
          <p:cNvSpPr/>
          <p:nvPr/>
        </p:nvSpPr>
        <p:spPr>
          <a:xfrm>
            <a:off x="1189356" y="2819400"/>
            <a:ext cx="4876800" cy="369332"/>
          </a:xfrm>
          <a:prstGeom prst="rect">
            <a:avLst/>
          </a:prstGeom>
        </p:spPr>
        <p:txBody>
          <a:bodyPr wrap="square">
            <a:spAutoFit/>
          </a:bodyPr>
          <a:lstStyle/>
          <a:p>
            <a:r>
              <a:rPr lang="en-US" dirty="0"/>
              <a:t>http://www.youtube.com/watch?v=IOSE_Ux46_E</a:t>
            </a:r>
          </a:p>
        </p:txBody>
      </p:sp>
      <p:sp>
        <p:nvSpPr>
          <p:cNvPr id="6" name="Rectangle 5"/>
          <p:cNvSpPr/>
          <p:nvPr/>
        </p:nvSpPr>
        <p:spPr>
          <a:xfrm>
            <a:off x="1189356" y="3657600"/>
            <a:ext cx="5105400" cy="369332"/>
          </a:xfrm>
          <a:prstGeom prst="rect">
            <a:avLst/>
          </a:prstGeom>
        </p:spPr>
        <p:txBody>
          <a:bodyPr wrap="square">
            <a:spAutoFit/>
          </a:bodyPr>
          <a:lstStyle/>
          <a:p>
            <a:r>
              <a:rPr lang="en-US" dirty="0"/>
              <a:t>https://www.nps.gov/dena/planyourvisit/bicvid.htm</a:t>
            </a:r>
          </a:p>
        </p:txBody>
      </p:sp>
    </p:spTree>
    <p:extLst>
      <p:ext uri="{BB962C8B-B14F-4D97-AF65-F5344CB8AC3E}">
        <p14:creationId xmlns:p14="http://schemas.microsoft.com/office/powerpoint/2010/main" val="2964147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44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r>
              <a:rPr lang="en-US" sz="3200" dirty="0"/>
              <a:t>Expanded and re-named in 1980 (ANILCA)</a:t>
            </a:r>
          </a:p>
          <a:p>
            <a:r>
              <a:rPr lang="en-US" sz="3200" dirty="0"/>
              <a:t>400,000 visits a year</a:t>
            </a:r>
          </a:p>
          <a:p>
            <a:r>
              <a:rPr lang="en-US" sz="3200" dirty="0"/>
              <a:t>91-mile Denali Park Road</a:t>
            </a:r>
          </a:p>
          <a:p>
            <a:pPr lvl="1"/>
            <a:r>
              <a:rPr lang="en-US" sz="3000" dirty="0"/>
              <a:t>	</a:t>
            </a:r>
            <a:r>
              <a:rPr lang="en-US" sz="3200" dirty="0">
                <a:solidFill>
                  <a:schemeClr val="tx1"/>
                </a:solidFill>
              </a:rPr>
              <a:t>First 15 miles open to cars, but the rest is 	accessible only by bus (sightseeing buses and VTS buses)</a:t>
            </a:r>
          </a:p>
        </p:txBody>
      </p:sp>
    </p:spTree>
    <p:extLst>
      <p:ext uri="{BB962C8B-B14F-4D97-AF65-F5344CB8AC3E}">
        <p14:creationId xmlns:p14="http://schemas.microsoft.com/office/powerpoint/2010/main" val="298234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96137" cy="997743"/>
          </a:xfrm>
        </p:spPr>
        <p:txBody>
          <a:bodyPr>
            <a:normAutofit/>
          </a:bodyPr>
          <a:lstStyle/>
          <a:p>
            <a:pPr algn="ctr"/>
            <a:r>
              <a:rPr lang="en-US" dirty="0">
                <a:hlinkClick r:id="rId2"/>
              </a:rPr>
              <a:t>Denali National Park and Preserve</a:t>
            </a:r>
            <a:endParaRPr lang="en-US" dirty="0">
              <a:hlinkClick r:id="rId3"/>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1800" y="1219200"/>
            <a:ext cx="3151550" cy="4103866"/>
          </a:xfrm>
          <a:prstGeom prst="rect">
            <a:avLst/>
          </a:prstGeom>
        </p:spPr>
      </p:pic>
      <p:sp>
        <p:nvSpPr>
          <p:cNvPr id="4" name="Rectangle 3"/>
          <p:cNvSpPr/>
          <p:nvPr/>
        </p:nvSpPr>
        <p:spPr>
          <a:xfrm>
            <a:off x="2707744" y="5292970"/>
            <a:ext cx="3679662" cy="369332"/>
          </a:xfrm>
          <a:prstGeom prst="rect">
            <a:avLst/>
          </a:prstGeom>
        </p:spPr>
        <p:txBody>
          <a:bodyPr wrap="none">
            <a:spAutoFit/>
          </a:bodyPr>
          <a:lstStyle/>
          <a:p>
            <a:r>
              <a:rPr lang="en-US" dirty="0"/>
              <a:t>http://www.nps.gov/dena/index.htm</a:t>
            </a:r>
          </a:p>
        </p:txBody>
      </p:sp>
    </p:spTree>
    <p:extLst>
      <p:ext uri="{BB962C8B-B14F-4D97-AF65-F5344CB8AC3E}">
        <p14:creationId xmlns:p14="http://schemas.microsoft.com/office/powerpoint/2010/main" val="313407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r>
              <a:rPr lang="en-US" sz="3200" dirty="0"/>
              <a:t>Impacts to resources: Wildlife</a:t>
            </a:r>
          </a:p>
          <a:p>
            <a:r>
              <a:rPr lang="en-US" sz="3200" dirty="0"/>
              <a:t>Impacts to experience: Crowding</a:t>
            </a:r>
          </a:p>
          <a:p>
            <a:r>
              <a:rPr lang="en-US" sz="3200" dirty="0"/>
              <a:t>Impacts to facilities</a:t>
            </a:r>
            <a:r>
              <a:rPr lang="en-US" altLang="zh-CN" sz="3200" dirty="0"/>
              <a:t>/services: Attraction sites, campgrounds/campsites, road/parking</a:t>
            </a:r>
            <a:endParaRPr lang="en-US" sz="3200" dirty="0"/>
          </a:p>
        </p:txBody>
      </p:sp>
      <p:sp>
        <p:nvSpPr>
          <p:cNvPr id="2" name="Title 1"/>
          <p:cNvSpPr>
            <a:spLocks noGrp="1"/>
          </p:cNvSpPr>
          <p:nvPr>
            <p:ph type="title"/>
          </p:nvPr>
        </p:nvSpPr>
        <p:spPr/>
        <p:txBody>
          <a:bodyPr>
            <a:normAutofit/>
          </a:bodyPr>
          <a:lstStyle/>
          <a:p>
            <a:r>
              <a:rPr lang="en-US" dirty="0"/>
              <a:t>Problems</a:t>
            </a:r>
          </a:p>
        </p:txBody>
      </p:sp>
    </p:spTree>
    <p:extLst>
      <p:ext uri="{BB962C8B-B14F-4D97-AF65-F5344CB8AC3E}">
        <p14:creationId xmlns:p14="http://schemas.microsoft.com/office/powerpoint/2010/main" val="190941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1272381"/>
            <a:ext cx="7696200" cy="4313237"/>
          </a:xfrm>
        </p:spPr>
        <p:txBody>
          <a:bodyPr/>
          <a:lstStyle/>
          <a:p>
            <a:r>
              <a:rPr lang="en-US" dirty="0"/>
              <a:t>Management Strategies: Limit use; reduce the impact of use</a:t>
            </a:r>
          </a:p>
          <a:p>
            <a:endParaRPr lang="en-US" dirty="0"/>
          </a:p>
          <a:p>
            <a:r>
              <a:rPr lang="en-US" dirty="0"/>
              <a:t>Management Practices: Rationing/allocation; zoning; facility development/site design/ maintenance; rules/regulations; information/ education</a:t>
            </a:r>
          </a:p>
          <a:p>
            <a:endParaRPr lang="en-US" dirty="0"/>
          </a:p>
        </p:txBody>
      </p:sp>
      <p:sp>
        <p:nvSpPr>
          <p:cNvPr id="4" name="Title 3"/>
          <p:cNvSpPr>
            <a:spLocks noGrp="1"/>
          </p:cNvSpPr>
          <p:nvPr>
            <p:ph type="title"/>
          </p:nvPr>
        </p:nvSpPr>
        <p:spPr/>
        <p:txBody>
          <a:bodyPr/>
          <a:lstStyle/>
          <a:p>
            <a:r>
              <a:rPr lang="en-US" dirty="0"/>
              <a:t>Strategies and Practices</a:t>
            </a:r>
          </a:p>
        </p:txBody>
      </p:sp>
    </p:spTree>
    <p:extLst>
      <p:ext uri="{BB962C8B-B14F-4D97-AF65-F5344CB8AC3E}">
        <p14:creationId xmlns:p14="http://schemas.microsoft.com/office/powerpoint/2010/main" val="58499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9356" y="1447800"/>
            <a:ext cx="7196137" cy="3581400"/>
          </a:xfrm>
        </p:spPr>
        <p:txBody>
          <a:bodyPr>
            <a:noAutofit/>
          </a:bodyPr>
          <a:lstStyle/>
          <a:p>
            <a:pPr>
              <a:spcAft>
                <a:spcPts val="1200"/>
              </a:spcAft>
            </a:pPr>
            <a:r>
              <a:rPr lang="en-US" sz="3000" dirty="0">
                <a:solidFill>
                  <a:schemeClr val="tx1"/>
                </a:solidFill>
              </a:rPr>
              <a:t>Permits are required for overnight wilderness hiking</a:t>
            </a:r>
          </a:p>
          <a:p>
            <a:pPr>
              <a:spcAft>
                <a:spcPts val="1200"/>
              </a:spcAft>
            </a:pPr>
            <a:endParaRPr lang="en-US" sz="3000" dirty="0">
              <a:solidFill>
                <a:schemeClr val="tx1"/>
              </a:solidFill>
            </a:endParaRPr>
          </a:p>
          <a:p>
            <a:pPr>
              <a:spcAft>
                <a:spcPts val="1200"/>
              </a:spcAft>
            </a:pPr>
            <a:r>
              <a:rPr lang="en-US" altLang="zh-CN" sz="3000" dirty="0">
                <a:solidFill>
                  <a:schemeClr val="tx1"/>
                </a:solidFill>
              </a:rPr>
              <a:t>Tickets are required to ride the bus</a:t>
            </a:r>
            <a:endParaRPr lang="en-US" sz="3000" dirty="0">
              <a:solidFill>
                <a:schemeClr val="tx1"/>
              </a:solidFill>
            </a:endParaRPr>
          </a:p>
        </p:txBody>
      </p:sp>
      <p:sp>
        <p:nvSpPr>
          <p:cNvPr id="2" name="Title 1"/>
          <p:cNvSpPr>
            <a:spLocks noGrp="1"/>
          </p:cNvSpPr>
          <p:nvPr>
            <p:ph type="title"/>
          </p:nvPr>
        </p:nvSpPr>
        <p:spPr/>
        <p:txBody>
          <a:bodyPr/>
          <a:lstStyle/>
          <a:p>
            <a:r>
              <a:rPr lang="en-US" altLang="zh-CN" sz="2800" dirty="0"/>
              <a:t>R</a:t>
            </a:r>
            <a:r>
              <a:rPr lang="en-US" sz="2800" dirty="0"/>
              <a:t>ationing/allocation</a:t>
            </a:r>
            <a:endParaRPr lang="en-US" dirty="0"/>
          </a:p>
        </p:txBody>
      </p:sp>
    </p:spTree>
    <p:extLst>
      <p:ext uri="{BB962C8B-B14F-4D97-AF65-F5344CB8AC3E}">
        <p14:creationId xmlns:p14="http://schemas.microsoft.com/office/powerpoint/2010/main" val="65702673"/>
      </p:ext>
    </p:extLst>
  </p:cSld>
  <p:clrMapOvr>
    <a:masterClrMapping/>
  </p:clrMapOvr>
</p:sld>
</file>

<file path=ppt/theme/theme1.xml><?xml version="1.0" encoding="utf-8"?>
<a:theme xmlns:a="http://schemas.openxmlformats.org/drawingml/2006/main" name="ThemeCAB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CABI" id="{5A6DE61D-1E20-48FE-8687-6886ED5E4559}" vid="{32D018CB-5E25-462B-945F-1D4B4B6B99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ThemeCABI</Template>
  <TotalTime>2081</TotalTime>
  <Words>379</Words>
  <Application>Microsoft Office PowerPoint</Application>
  <PresentationFormat>On-screen Show (4:3)</PresentationFormat>
  <Paragraphs>67</Paragraphs>
  <Slides>46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宋体</vt:lpstr>
      <vt:lpstr>Arial</vt:lpstr>
      <vt:lpstr>Calibri</vt:lpstr>
      <vt:lpstr>ThemeCABI</vt:lpstr>
      <vt:lpstr>Busing Among the Grizzlies at Denali</vt:lpstr>
      <vt:lpstr>PowerPoint Presentation</vt:lpstr>
      <vt:lpstr>PowerPoint Presentation</vt:lpstr>
      <vt:lpstr>PowerPoint Presentation</vt:lpstr>
      <vt:lpstr>PowerPoint Presentation</vt:lpstr>
      <vt:lpstr>Denali National Park and Preserve</vt:lpstr>
      <vt:lpstr>Problems</vt:lpstr>
      <vt:lpstr>Strategies and Practices</vt:lpstr>
      <vt:lpstr>Rationing/allocation</vt:lpstr>
      <vt:lpstr>Zoning</vt:lpstr>
      <vt:lpstr>Facility Development/Site Design/Maintenance </vt:lpstr>
      <vt:lpstr>Information/Education </vt:lpstr>
      <vt:lpstr>Rules/Regulations </vt:lpstr>
      <vt:lpstr>PowerPoint Presentation</vt:lpstr>
      <vt:lpstr>PowerPoint Presentation</vt:lpstr>
      <vt:lpstr>PowerPoint Presentation</vt:lpstr>
      <vt:lpstr>PowerPoint Presentation</vt:lpstr>
      <vt:lpstr>Indicators and Standards of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Busing Among the Grizzlies at Denali </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Indicators of Crowding at Alcatraz Island: A Comparative Analysis</dc:title>
  <dc:creator>Nathan Reigner</dc:creator>
  <cp:lastModifiedBy>Leigh-Ann Bard</cp:lastModifiedBy>
  <cp:revision>202</cp:revision>
  <cp:lastPrinted>2012-02-06T15:49:32Z</cp:lastPrinted>
  <dcterms:created xsi:type="dcterms:W3CDTF">2011-03-05T19:34:28Z</dcterms:created>
  <dcterms:modified xsi:type="dcterms:W3CDTF">2019-07-30T14:31:50Z</dcterms:modified>
</cp:coreProperties>
</file>