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385" r:id="rId2"/>
    <p:sldId id="311" r:id="rId3"/>
    <p:sldId id="370" r:id="rId4"/>
    <p:sldId id="373" r:id="rId5"/>
    <p:sldId id="374" r:id="rId6"/>
    <p:sldId id="375" r:id="rId7"/>
    <p:sldId id="376" r:id="rId8"/>
    <p:sldId id="381" r:id="rId9"/>
    <p:sldId id="332" r:id="rId10"/>
    <p:sldId id="368" r:id="rId11"/>
    <p:sldId id="326" r:id="rId12"/>
    <p:sldId id="382" r:id="rId13"/>
    <p:sldId id="383" r:id="rId14"/>
    <p:sldId id="380" r:id="rId15"/>
    <p:sldId id="379" r:id="rId16"/>
    <p:sldId id="371" r:id="rId17"/>
    <p:sldId id="313" r:id="rId18"/>
    <p:sldId id="384" r:id="rId19"/>
    <p:sldId id="378" r:id="rId20"/>
    <p:sldId id="386" r:id="rId21"/>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p:cViewPr varScale="1">
        <p:scale>
          <a:sx n="76" d="100"/>
          <a:sy n="76" d="100"/>
        </p:scale>
        <p:origin x="1440" y="96"/>
      </p:cViewPr>
      <p:guideLst>
        <p:guide orient="horz" pos="2160"/>
        <p:guide pos="288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3753" r="3753"/>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67178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3430182162"/>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71235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alphaModFix/>
            <a:extLst>
              <a:ext uri="{28A0092B-C50C-407E-A947-70E740481C1C}">
                <a14:useLocalDpi xmlns:a14="http://schemas.microsoft.com/office/drawing/2010/main" val="0"/>
              </a:ext>
            </a:extLst>
          </a:blip>
          <a:srcRect l="16704" r="16704"/>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61632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78586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38959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76204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837" r="3837"/>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48670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69625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37" r="3837"/>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43435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93572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alphaModFix amt="23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220878004"/>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86565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 and Practices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9121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Problems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4439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alphaModFix amt="24000"/>
            <a:extLst>
              <a:ext uri="{28A0092B-C50C-407E-A947-70E740481C1C}">
                <a14:useLocalDpi xmlns:a14="http://schemas.microsoft.com/office/drawing/2010/main" val="0"/>
              </a:ext>
            </a:extLst>
          </a:blip>
          <a:srcRect l="16704" r="16704"/>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52155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3040160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tylernordgren.com/milky-way-posters/" TargetMode="External"/><Relationship Id="rId2" Type="http://schemas.openxmlformats.org/officeDocument/2006/relationships/hyperlink" Target="http://www.nature.nps.gov/air/lightscapes/team.cfm" TargetMode="External"/><Relationship Id="rId1" Type="http://schemas.openxmlformats.org/officeDocument/2006/relationships/slideLayout" Target="../slideLayouts/slideLayout9.xml"/><Relationship Id="rId5" Type="http://schemas.openxmlformats.org/officeDocument/2006/relationships/hyperlink" Target="http://www.georgewright.org/184shattuck.pdf" TargetMode="External"/><Relationship Id="rId4" Type="http://schemas.openxmlformats.org/officeDocument/2006/relationships/hyperlink" Target="http://www.darksky.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ps.gov/chcu/index.ht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Turning Off the Lights at Chaco</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73606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295400" y="914400"/>
            <a:ext cx="7315200" cy="4495800"/>
          </a:xfrm>
        </p:spPr>
        <p:txBody>
          <a:bodyPr>
            <a:noAutofit/>
          </a:bodyPr>
          <a:lstStyle/>
          <a:p>
            <a:r>
              <a:rPr lang="en-US" sz="3200" dirty="0"/>
              <a:t>Internal and external threats of lighting</a:t>
            </a:r>
          </a:p>
          <a:p>
            <a:endParaRPr lang="en-US" sz="3200" dirty="0"/>
          </a:p>
          <a:p>
            <a:r>
              <a:rPr lang="en-US" sz="3200" dirty="0"/>
              <a:t>Increasing demand </a:t>
            </a:r>
            <a:r>
              <a:rPr lang="en-US" altLang="zh-CN" sz="3200" dirty="0"/>
              <a:t>for </a:t>
            </a:r>
            <a:r>
              <a:rPr lang="en-US" sz="3200" dirty="0"/>
              <a:t>night sky </a:t>
            </a:r>
            <a:r>
              <a:rPr lang="en-US" altLang="zh-CN" sz="3200" dirty="0"/>
              <a:t>programs</a:t>
            </a:r>
          </a:p>
          <a:p>
            <a:endParaRPr lang="en-US" altLang="zh-CN" sz="3200" dirty="0"/>
          </a:p>
          <a:p>
            <a:r>
              <a:rPr lang="en-US" sz="3200" dirty="0"/>
              <a:t>Nearly 39,000 annual visits in 2015</a:t>
            </a:r>
          </a:p>
          <a:p>
            <a:endParaRPr lang="en-US" sz="3200" dirty="0"/>
          </a:p>
          <a:p>
            <a:r>
              <a:rPr lang="en-US" sz="3200" dirty="0"/>
              <a:t>More than 3,000 visitors attend astronomy programs annually</a:t>
            </a:r>
          </a:p>
          <a:p>
            <a:endParaRPr lang="en-US" sz="3200" dirty="0"/>
          </a:p>
          <a:p>
            <a:endParaRPr lang="en-US" sz="3200" dirty="0"/>
          </a:p>
        </p:txBody>
      </p:sp>
    </p:spTree>
    <p:extLst>
      <p:ext uri="{BB962C8B-B14F-4D97-AF65-F5344CB8AC3E}">
        <p14:creationId xmlns:p14="http://schemas.microsoft.com/office/powerpoint/2010/main" val="409528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Impacts to resources: Night skies, wildlife, and vegetation</a:t>
            </a:r>
          </a:p>
          <a:p>
            <a:r>
              <a:rPr lang="en-US" sz="3200" dirty="0"/>
              <a:t>Impacts to facilities/services: Attraction sites</a:t>
            </a:r>
          </a:p>
        </p:txBody>
      </p:sp>
    </p:spTree>
    <p:extLst>
      <p:ext uri="{BB962C8B-B14F-4D97-AF65-F5344CB8AC3E}">
        <p14:creationId xmlns:p14="http://schemas.microsoft.com/office/powerpoint/2010/main" val="190941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Management strategies: Increase supply; reduce the impact of use</a:t>
            </a:r>
          </a:p>
          <a:p>
            <a:endParaRPr lang="en-US" dirty="0"/>
          </a:p>
          <a:p>
            <a:r>
              <a:rPr lang="en-US" dirty="0"/>
              <a:t>Management Practices: Facility development/ site design/maintenance; information/ education</a:t>
            </a:r>
          </a:p>
          <a:p>
            <a:endParaRPr lang="en-US" dirty="0"/>
          </a:p>
          <a:p>
            <a:endParaRPr lang="en-US" dirty="0"/>
          </a:p>
        </p:txBody>
      </p:sp>
    </p:spTree>
    <p:extLst>
      <p:ext uri="{BB962C8B-B14F-4D97-AF65-F5344CB8AC3E}">
        <p14:creationId xmlns:p14="http://schemas.microsoft.com/office/powerpoint/2010/main" val="68379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0" lvl="1" indent="0">
              <a:buNone/>
            </a:pPr>
            <a:r>
              <a:rPr lang="en-US" dirty="0"/>
              <a:t>Replace the mercury vapor lights with shielded incandescent bulbs</a:t>
            </a:r>
          </a:p>
          <a:p>
            <a:pPr marL="457200" lvl="1" indent="0">
              <a:buNone/>
            </a:pPr>
            <a:r>
              <a:rPr lang="en-US" dirty="0"/>
              <a:t>Motion sensor</a:t>
            </a:r>
          </a:p>
          <a:p>
            <a:pPr marL="457200" lvl="1" indent="0">
              <a:buNone/>
            </a:pPr>
            <a:r>
              <a:rPr lang="en-US" dirty="0"/>
              <a:t>Remove unnecessary lighting</a:t>
            </a:r>
          </a:p>
          <a:p>
            <a:pPr marL="457200" lvl="1" indent="0">
              <a:buNone/>
            </a:pPr>
            <a:r>
              <a:rPr lang="en-US" dirty="0"/>
              <a:t>Interpretive programs, “star parties”, observatory</a:t>
            </a:r>
          </a:p>
          <a:p>
            <a:pPr marL="457200" lvl="1" indent="0">
              <a:buNone/>
            </a:pPr>
            <a:r>
              <a:rPr lang="en-US" dirty="0"/>
              <a:t>Partnership: The Albuquerque Astronomical Society (</a:t>
            </a:r>
            <a:r>
              <a:rPr lang="en-US" dirty="0" err="1"/>
              <a:t>TAAS</a:t>
            </a:r>
            <a:r>
              <a:rPr lang="en-US" dirty="0"/>
              <a:t>), International Dark-Sky Association</a:t>
            </a:r>
          </a:p>
          <a:p>
            <a:pPr lvl="1"/>
            <a:endParaRPr lang="en-US" dirty="0"/>
          </a:p>
        </p:txBody>
      </p:sp>
      <p:sp>
        <p:nvSpPr>
          <p:cNvPr id="4" name="Title 3"/>
          <p:cNvSpPr>
            <a:spLocks noGrp="1"/>
          </p:cNvSpPr>
          <p:nvPr>
            <p:ph type="title"/>
          </p:nvPr>
        </p:nvSpPr>
        <p:spPr>
          <a:xfrm>
            <a:off x="990600" y="274638"/>
            <a:ext cx="7620000" cy="997743"/>
          </a:xfrm>
        </p:spPr>
        <p:txBody>
          <a:bodyPr>
            <a:normAutofit/>
          </a:bodyPr>
          <a:lstStyle/>
          <a:p>
            <a:r>
              <a:rPr lang="en-US" dirty="0"/>
              <a:t>Facility </a:t>
            </a:r>
            <a:r>
              <a:rPr lang="en-US"/>
              <a:t>Development/Site Design/Maintenance</a:t>
            </a:r>
            <a:endParaRPr lang="en-US" dirty="0"/>
          </a:p>
        </p:txBody>
      </p:sp>
    </p:spTree>
    <p:extLst>
      <p:ext uri="{BB962C8B-B14F-4D97-AF65-F5344CB8AC3E}">
        <p14:creationId xmlns:p14="http://schemas.microsoft.com/office/powerpoint/2010/main" val="4818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statevaults.com/bol/_Night_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4" y="609600"/>
            <a:ext cx="879515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7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22085"/>
            <a:ext cx="3705486" cy="4953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21732"/>
            <a:ext cx="2819400" cy="23625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2858" y="0"/>
            <a:ext cx="1181734" cy="584775"/>
          </a:xfrm>
          <a:prstGeom prst="rect">
            <a:avLst/>
          </a:prstGeom>
          <a:noFill/>
        </p:spPr>
        <p:txBody>
          <a:bodyPr wrap="none" rtlCol="0">
            <a:spAutoFit/>
          </a:bodyPr>
          <a:lstStyle/>
          <a:p>
            <a:r>
              <a:rPr lang="en-US" sz="3200" dirty="0"/>
              <a:t>From</a:t>
            </a:r>
          </a:p>
        </p:txBody>
      </p:sp>
      <p:sp>
        <p:nvSpPr>
          <p:cNvPr id="6" name="TextBox 5"/>
          <p:cNvSpPr txBox="1"/>
          <p:nvPr/>
        </p:nvSpPr>
        <p:spPr>
          <a:xfrm>
            <a:off x="5867400" y="13510"/>
            <a:ext cx="659155" cy="584775"/>
          </a:xfrm>
          <a:prstGeom prst="rect">
            <a:avLst/>
          </a:prstGeom>
          <a:noFill/>
        </p:spPr>
        <p:txBody>
          <a:bodyPr wrap="none" rtlCol="0">
            <a:spAutoFit/>
          </a:bodyPr>
          <a:lstStyle/>
          <a:p>
            <a:r>
              <a:rPr lang="en-US" sz="3200" dirty="0"/>
              <a:t>To</a:t>
            </a:r>
          </a:p>
        </p:txBody>
      </p:sp>
      <p:pic>
        <p:nvPicPr>
          <p:cNvPr id="8200" name="Picture 8" descr="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75" y="3119235"/>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29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6817" y="152400"/>
            <a:ext cx="3597783" cy="5410200"/>
          </a:xfrm>
          <a:prstGeom prst="rect">
            <a:avLst/>
          </a:prstGeom>
        </p:spPr>
      </p:pic>
    </p:spTree>
    <p:extLst>
      <p:ext uri="{BB962C8B-B14F-4D97-AF65-F5344CB8AC3E}">
        <p14:creationId xmlns:p14="http://schemas.microsoft.com/office/powerpoint/2010/main" val="27998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31, Andromeda Galax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45" y="76200"/>
            <a:ext cx="7916184"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5410200"/>
            <a:ext cx="5447325" cy="369332"/>
          </a:xfrm>
          <a:prstGeom prst="rect">
            <a:avLst/>
          </a:prstGeom>
          <a:noFill/>
        </p:spPr>
        <p:txBody>
          <a:bodyPr wrap="none" rtlCol="0">
            <a:spAutoFit/>
          </a:bodyPr>
          <a:lstStyle/>
          <a:p>
            <a:r>
              <a:rPr lang="en-US" dirty="0"/>
              <a:t>Andromeda Galaxy taken from Chaco Observatory</a:t>
            </a:r>
          </a:p>
        </p:txBody>
      </p:sp>
    </p:spTree>
    <p:extLst>
      <p:ext uri="{BB962C8B-B14F-4D97-AF65-F5344CB8AC3E}">
        <p14:creationId xmlns:p14="http://schemas.microsoft.com/office/powerpoint/2010/main" val="296292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buNone/>
            </a:pPr>
            <a:r>
              <a:rPr lang="en-US" sz="2800" dirty="0"/>
              <a:t>Interpretive programs, “star parties”, observatory</a:t>
            </a:r>
          </a:p>
          <a:p>
            <a:pPr marL="457200" lvl="1" indent="0">
              <a:buNone/>
            </a:pPr>
            <a:endParaRPr lang="en-US" sz="2800" dirty="0"/>
          </a:p>
          <a:p>
            <a:pPr marL="457200" lvl="1" indent="0">
              <a:buNone/>
            </a:pPr>
            <a:r>
              <a:rPr lang="en-US" sz="2800" dirty="0"/>
              <a:t>Partnership: The </a:t>
            </a:r>
            <a:r>
              <a:rPr lang="en-US" dirty="0"/>
              <a:t>Albuquerque Astronomical Society (</a:t>
            </a:r>
            <a:r>
              <a:rPr lang="en-US" dirty="0" err="1"/>
              <a:t>TAAS</a:t>
            </a:r>
            <a:r>
              <a:rPr lang="en-US" dirty="0"/>
              <a:t>), International Dark-Sky Association</a:t>
            </a:r>
          </a:p>
          <a:p>
            <a:endParaRPr lang="en-US" dirty="0"/>
          </a:p>
          <a:p>
            <a:endParaRPr lang="en-US" dirty="0"/>
          </a:p>
        </p:txBody>
      </p:sp>
      <p:sp>
        <p:nvSpPr>
          <p:cNvPr id="4" name="Title 3"/>
          <p:cNvSpPr>
            <a:spLocks noGrp="1"/>
          </p:cNvSpPr>
          <p:nvPr>
            <p:ph type="title"/>
          </p:nvPr>
        </p:nvSpPr>
        <p:spPr/>
        <p:txBody>
          <a:bodyPr/>
          <a:lstStyle/>
          <a:p>
            <a:r>
              <a:rPr lang="en-US" dirty="0"/>
              <a:t>Education/Information</a:t>
            </a:r>
            <a:br>
              <a:rPr lang="en-US" dirty="0"/>
            </a:br>
            <a:endParaRPr lang="en-US" dirty="0"/>
          </a:p>
        </p:txBody>
      </p:sp>
    </p:spTree>
    <p:extLst>
      <p:ext uri="{BB962C8B-B14F-4D97-AF65-F5344CB8AC3E}">
        <p14:creationId xmlns:p14="http://schemas.microsoft.com/office/powerpoint/2010/main" val="2003969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762000"/>
            <a:ext cx="7196137" cy="4313237"/>
          </a:xfrm>
        </p:spPr>
        <p:txBody>
          <a:bodyPr>
            <a:noAutofit/>
          </a:bodyPr>
          <a:lstStyle/>
          <a:p>
            <a:pPr>
              <a:lnSpc>
                <a:spcPct val="200000"/>
              </a:lnSpc>
            </a:pPr>
            <a:r>
              <a:rPr lang="en-US" sz="2400" dirty="0"/>
              <a:t>New Mexico Night Sky Protection Act</a:t>
            </a:r>
          </a:p>
          <a:p>
            <a:pPr>
              <a:lnSpc>
                <a:spcPct val="200000"/>
              </a:lnSpc>
            </a:pPr>
            <a:r>
              <a:rPr lang="en-US" sz="2400" dirty="0">
                <a:hlinkClick r:id="rId2"/>
              </a:rPr>
              <a:t>NPS Night Sky Team</a:t>
            </a:r>
            <a:endParaRPr lang="en-US" sz="2400" dirty="0"/>
          </a:p>
          <a:p>
            <a:pPr>
              <a:lnSpc>
                <a:spcPct val="200000"/>
              </a:lnSpc>
            </a:pPr>
            <a:r>
              <a:rPr lang="en-US" sz="2400" dirty="0">
                <a:hlinkClick r:id="rId3"/>
              </a:rPr>
              <a:t>National Parks Milky Way Posters</a:t>
            </a:r>
            <a:endParaRPr lang="en-US" sz="2400" dirty="0"/>
          </a:p>
          <a:p>
            <a:pPr>
              <a:lnSpc>
                <a:spcPct val="200000"/>
              </a:lnSpc>
            </a:pPr>
            <a:r>
              <a:rPr lang="en-US" sz="2400" dirty="0">
                <a:hlinkClick r:id="rId4"/>
              </a:rPr>
              <a:t>International Dark-Sky Association</a:t>
            </a:r>
            <a:endParaRPr lang="en-US" sz="2400" dirty="0"/>
          </a:p>
          <a:p>
            <a:pPr>
              <a:lnSpc>
                <a:spcPct val="200000"/>
              </a:lnSpc>
            </a:pPr>
            <a:r>
              <a:rPr lang="en-US" sz="2400" dirty="0">
                <a:hlinkClick r:id="rId5"/>
              </a:rPr>
              <a:t>George Wright Forum Article</a:t>
            </a:r>
            <a:endParaRPr lang="en-US" sz="2400" dirty="0"/>
          </a:p>
        </p:txBody>
      </p:sp>
      <p:sp>
        <p:nvSpPr>
          <p:cNvPr id="5" name="Title 4"/>
          <p:cNvSpPr>
            <a:spLocks noGrp="1"/>
          </p:cNvSpPr>
          <p:nvPr>
            <p:ph type="title"/>
          </p:nvPr>
        </p:nvSpPr>
        <p:spPr>
          <a:xfrm>
            <a:off x="1189356" y="304800"/>
            <a:ext cx="7196137" cy="487362"/>
          </a:xfrm>
        </p:spPr>
        <p:txBody>
          <a:bodyPr>
            <a:normAutofit fontScale="90000"/>
          </a:bodyPr>
          <a:lstStyle/>
          <a:p>
            <a:r>
              <a:rPr lang="en-US" dirty="0"/>
              <a:t>More Information</a:t>
            </a:r>
          </a:p>
        </p:txBody>
      </p:sp>
      <p:sp>
        <p:nvSpPr>
          <p:cNvPr id="2" name="Rectangle 1"/>
          <p:cNvSpPr/>
          <p:nvPr/>
        </p:nvSpPr>
        <p:spPr>
          <a:xfrm>
            <a:off x="1189356" y="2209800"/>
            <a:ext cx="5334000" cy="369332"/>
          </a:xfrm>
          <a:prstGeom prst="rect">
            <a:avLst/>
          </a:prstGeom>
        </p:spPr>
        <p:txBody>
          <a:bodyPr wrap="square">
            <a:spAutoFit/>
          </a:bodyPr>
          <a:lstStyle/>
          <a:p>
            <a:r>
              <a:rPr lang="en-US" dirty="0"/>
              <a:t>http://www.nature.nps.gov/air/lightscapes/team.cfm</a:t>
            </a:r>
          </a:p>
        </p:txBody>
      </p:sp>
      <p:sp>
        <p:nvSpPr>
          <p:cNvPr id="4" name="Rectangle 3"/>
          <p:cNvSpPr/>
          <p:nvPr/>
        </p:nvSpPr>
        <p:spPr>
          <a:xfrm>
            <a:off x="1189356" y="3051572"/>
            <a:ext cx="5105400" cy="369332"/>
          </a:xfrm>
          <a:prstGeom prst="rect">
            <a:avLst/>
          </a:prstGeom>
        </p:spPr>
        <p:txBody>
          <a:bodyPr wrap="square">
            <a:spAutoFit/>
          </a:bodyPr>
          <a:lstStyle/>
          <a:p>
            <a:r>
              <a:rPr lang="en-US" dirty="0"/>
              <a:t>http://www.tylernordgren.com/milky-way-posters/</a:t>
            </a:r>
          </a:p>
        </p:txBody>
      </p:sp>
      <p:sp>
        <p:nvSpPr>
          <p:cNvPr id="6" name="Rectangle 5"/>
          <p:cNvSpPr/>
          <p:nvPr/>
        </p:nvSpPr>
        <p:spPr>
          <a:xfrm>
            <a:off x="1188415" y="3812104"/>
            <a:ext cx="2520113" cy="369332"/>
          </a:xfrm>
          <a:prstGeom prst="rect">
            <a:avLst/>
          </a:prstGeom>
        </p:spPr>
        <p:txBody>
          <a:bodyPr wrap="none">
            <a:spAutoFit/>
          </a:bodyPr>
          <a:lstStyle/>
          <a:p>
            <a:r>
              <a:rPr lang="en-US" dirty="0"/>
              <a:t>http://www.darksky.org/</a:t>
            </a:r>
          </a:p>
        </p:txBody>
      </p:sp>
      <p:sp>
        <p:nvSpPr>
          <p:cNvPr id="7" name="Rectangle 6"/>
          <p:cNvSpPr/>
          <p:nvPr/>
        </p:nvSpPr>
        <p:spPr>
          <a:xfrm>
            <a:off x="1188415" y="4638636"/>
            <a:ext cx="4588949" cy="369332"/>
          </a:xfrm>
          <a:prstGeom prst="rect">
            <a:avLst/>
          </a:prstGeom>
        </p:spPr>
        <p:txBody>
          <a:bodyPr wrap="none">
            <a:spAutoFit/>
          </a:bodyPr>
          <a:lstStyle/>
          <a:p>
            <a:r>
              <a:rPr lang="en-US" dirty="0"/>
              <a:t>http://www.georgewright.org/184shattuck.pdf</a:t>
            </a:r>
          </a:p>
        </p:txBody>
      </p:sp>
    </p:spTree>
    <p:extLst>
      <p:ext uri="{BB962C8B-B14F-4D97-AF65-F5344CB8AC3E}">
        <p14:creationId xmlns:p14="http://schemas.microsoft.com/office/powerpoint/2010/main" val="296414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92" y="838200"/>
            <a:ext cx="8917208"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63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16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0" y="76200"/>
            <a:ext cx="7416800" cy="5562600"/>
          </a:xfrm>
          <a:prstGeom prst="rect">
            <a:avLst/>
          </a:prstGeom>
        </p:spPr>
      </p:pic>
    </p:spTree>
    <p:extLst>
      <p:ext uri="{BB962C8B-B14F-4D97-AF65-F5344CB8AC3E}">
        <p14:creationId xmlns:p14="http://schemas.microsoft.com/office/powerpoint/2010/main" val="262069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ps.gov/chcu/planyourvisit/images/aerial_of_bonito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00" y="76200"/>
            <a:ext cx="72977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4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 looking through a series of doorways at Pueblo Bon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76201"/>
            <a:ext cx="316974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3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oto of a rainbow over Pueblo Bon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44288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8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457200"/>
            <a:ext cx="8128000" cy="4724400"/>
          </a:xfrm>
          <a:prstGeom prst="rect">
            <a:avLst/>
          </a:prstGeom>
        </p:spPr>
      </p:pic>
    </p:spTree>
    <p:extLst>
      <p:ext uri="{BB962C8B-B14F-4D97-AF65-F5344CB8AC3E}">
        <p14:creationId xmlns:p14="http://schemas.microsoft.com/office/powerpoint/2010/main" val="242224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lnSpcReduction="10000"/>
          </a:bodyPr>
          <a:lstStyle/>
          <a:p>
            <a:r>
              <a:rPr lang="en-US" altLang="zh-CN" dirty="0"/>
              <a:t>National Monument (1907)</a:t>
            </a:r>
          </a:p>
          <a:p>
            <a:r>
              <a:rPr lang="en-US" dirty="0"/>
              <a:t>National Historical Park (1980)</a:t>
            </a:r>
          </a:p>
          <a:p>
            <a:r>
              <a:rPr lang="en-US" dirty="0"/>
              <a:t>World Heritage Site (1987)</a:t>
            </a:r>
          </a:p>
          <a:p>
            <a:r>
              <a:rPr lang="en-US" dirty="0"/>
              <a:t>33,960 acres of park land</a:t>
            </a:r>
          </a:p>
          <a:p>
            <a:r>
              <a:rPr lang="en-US" dirty="0"/>
              <a:t>Prehistoric buildings and architecture</a:t>
            </a:r>
          </a:p>
          <a:p>
            <a:r>
              <a:rPr lang="en-US" dirty="0"/>
              <a:t>Importance of “natural darkness”</a:t>
            </a:r>
          </a:p>
          <a:p>
            <a:r>
              <a:rPr lang="en-US" dirty="0"/>
              <a:t>Astronomy programs</a:t>
            </a:r>
          </a:p>
          <a:p>
            <a:r>
              <a:rPr lang="en-US" dirty="0"/>
              <a:t>International Dark Sky Park (2013)</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9079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1069975"/>
          </a:xfrm>
        </p:spPr>
        <p:txBody>
          <a:bodyPr>
            <a:normAutofit fontScale="90000"/>
          </a:bodyPr>
          <a:lstStyle/>
          <a:p>
            <a:pPr algn="ctr"/>
            <a:r>
              <a:rPr lang="en-US" dirty="0">
                <a:hlinkClick r:id="rId2"/>
              </a:rPr>
              <a:t>Chaco Culture National Historical Park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250" y="1263471"/>
            <a:ext cx="3151550" cy="4103866"/>
          </a:xfrm>
          <a:prstGeom prst="rect">
            <a:avLst/>
          </a:prstGeom>
        </p:spPr>
      </p:pic>
      <p:sp>
        <p:nvSpPr>
          <p:cNvPr id="4" name="Rectangle 3"/>
          <p:cNvSpPr/>
          <p:nvPr/>
        </p:nvSpPr>
        <p:spPr>
          <a:xfrm>
            <a:off x="2748506" y="5332759"/>
            <a:ext cx="3645037" cy="369332"/>
          </a:xfrm>
          <a:prstGeom prst="rect">
            <a:avLst/>
          </a:prstGeom>
        </p:spPr>
        <p:txBody>
          <a:bodyPr wrap="none">
            <a:spAutoFit/>
          </a:bodyPr>
          <a:lstStyle/>
          <a:p>
            <a:r>
              <a:rPr lang="en-US" dirty="0"/>
              <a:t>http://www.nps.gov/chcu/index.htm</a:t>
            </a:r>
          </a:p>
        </p:txBody>
      </p:sp>
    </p:spTree>
    <p:extLst>
      <p:ext uri="{BB962C8B-B14F-4D97-AF65-F5344CB8AC3E}">
        <p14:creationId xmlns:p14="http://schemas.microsoft.com/office/powerpoint/2010/main" val="3134072587"/>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75D553C7-327C-493A-8697-054027D90DF6}" vid="{96C8C150-8F64-415B-8F18-A598228C8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1971</TotalTime>
  <Words>287</Words>
  <Application>Microsoft Office PowerPoint</Application>
  <PresentationFormat>On-screen Show (4:3)</PresentationFormat>
  <Paragraphs>49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宋体</vt:lpstr>
      <vt:lpstr>Arial</vt:lpstr>
      <vt:lpstr>Calibri</vt:lpstr>
      <vt:lpstr>ThemeCABI</vt:lpstr>
      <vt:lpstr>Turning Off the Lights at Chaco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Chaco Culture National Historical Park</vt:lpstr>
      <vt:lpstr>PowerPoint Presentation</vt:lpstr>
      <vt:lpstr>PowerPoint Presentation</vt:lpstr>
      <vt:lpstr>PowerPoint Presentation</vt:lpstr>
      <vt:lpstr>Facility Development/Site Design/Maintenance</vt:lpstr>
      <vt:lpstr>PowerPoint Presentation</vt:lpstr>
      <vt:lpstr>PowerPoint Presentation</vt:lpstr>
      <vt:lpstr>PowerPoint Presentation</vt:lpstr>
      <vt:lpstr>PowerPoint Presentation</vt:lpstr>
      <vt:lpstr>Education/Information </vt:lpstr>
      <vt:lpstr>More Information</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185</cp:revision>
  <cp:lastPrinted>2012-02-06T15:49:32Z</cp:lastPrinted>
  <dcterms:created xsi:type="dcterms:W3CDTF">2011-03-05T19:34:28Z</dcterms:created>
  <dcterms:modified xsi:type="dcterms:W3CDTF">2019-07-30T14:29:46Z</dcterms:modified>
</cp:coreProperties>
</file>