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handoutMasterIdLst>
    <p:handoutMasterId r:id="rId39"/>
  </p:handoutMasterIdLst>
  <p:sldIdLst>
    <p:sldId id="361" r:id="rId2"/>
    <p:sldId id="311" r:id="rId3"/>
    <p:sldId id="341" r:id="rId4"/>
    <p:sldId id="342" r:id="rId5"/>
    <p:sldId id="258" r:id="rId6"/>
    <p:sldId id="314" r:id="rId7"/>
    <p:sldId id="315" r:id="rId8"/>
    <p:sldId id="313" r:id="rId9"/>
    <p:sldId id="356" r:id="rId10"/>
    <p:sldId id="334" r:id="rId11"/>
    <p:sldId id="332" r:id="rId12"/>
    <p:sldId id="357" r:id="rId13"/>
    <p:sldId id="358" r:id="rId14"/>
    <p:sldId id="326" r:id="rId15"/>
    <p:sldId id="359" r:id="rId16"/>
    <p:sldId id="355" r:id="rId17"/>
    <p:sldId id="310" r:id="rId18"/>
    <p:sldId id="324" r:id="rId19"/>
    <p:sldId id="335" r:id="rId20"/>
    <p:sldId id="336" r:id="rId21"/>
    <p:sldId id="337" r:id="rId22"/>
    <p:sldId id="338" r:id="rId23"/>
    <p:sldId id="347" r:id="rId24"/>
    <p:sldId id="348" r:id="rId25"/>
    <p:sldId id="349" r:id="rId26"/>
    <p:sldId id="350" r:id="rId27"/>
    <p:sldId id="351" r:id="rId28"/>
    <p:sldId id="352" r:id="rId29"/>
    <p:sldId id="353" r:id="rId30"/>
    <p:sldId id="354" r:id="rId31"/>
    <p:sldId id="339" r:id="rId32"/>
    <p:sldId id="340" r:id="rId33"/>
    <p:sldId id="325" r:id="rId34"/>
    <p:sldId id="319" r:id="rId35"/>
    <p:sldId id="360" r:id="rId36"/>
    <p:sldId id="362" r:id="rId37"/>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74"/>
  </p:normalViewPr>
  <p:slideViewPr>
    <p:cSldViewPr>
      <p:cViewPr varScale="1">
        <p:scale>
          <a:sx n="72" d="100"/>
          <a:sy n="72" d="100"/>
        </p:scale>
        <p:origin x="1488"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504854368932"/>
          <c:y val="5.97345132743363E-2"/>
          <c:w val="0.87101248266296805"/>
          <c:h val="0.73893805309734495"/>
        </c:manualLayout>
      </c:layout>
      <c:lineChart>
        <c:grouping val="standard"/>
        <c:varyColors val="0"/>
        <c:ser>
          <c:idx val="0"/>
          <c:order val="0"/>
          <c:tx>
            <c:strRef>
              <c:f>Sheet1!$A$2</c:f>
              <c:strCache>
                <c:ptCount val="1"/>
                <c:pt idx="0">
                  <c:v>PAOT</c:v>
                </c:pt>
              </c:strCache>
            </c:strRef>
          </c:tx>
          <c:spPr>
            <a:ln w="28144">
              <a:solidFill>
                <a:srgbClr val="FF0000"/>
              </a:solidFill>
              <a:prstDash val="solid"/>
            </a:ln>
          </c:spPr>
          <c:marker>
            <c:symbol val="none"/>
          </c:marker>
          <c:cat>
            <c:numRef>
              <c:f>Sheet1!$B$1:$Q$1</c:f>
              <c:numCache>
                <c:formatCode>General</c:formatCode>
                <c:ptCount val="16"/>
                <c:pt idx="0">
                  <c:v>0</c:v>
                </c:pt>
                <c:pt idx="1">
                  <c:v>5</c:v>
                </c:pt>
                <c:pt idx="2">
                  <c:v>7</c:v>
                </c:pt>
                <c:pt idx="3">
                  <c:v>12</c:v>
                </c:pt>
                <c:pt idx="4">
                  <c:v>15</c:v>
                </c:pt>
                <c:pt idx="5">
                  <c:v>21</c:v>
                </c:pt>
                <c:pt idx="6">
                  <c:v>22</c:v>
                </c:pt>
                <c:pt idx="7">
                  <c:v>26</c:v>
                </c:pt>
                <c:pt idx="8">
                  <c:v>36</c:v>
                </c:pt>
                <c:pt idx="9">
                  <c:v>45</c:v>
                </c:pt>
                <c:pt idx="10">
                  <c:v>52</c:v>
                </c:pt>
                <c:pt idx="11">
                  <c:v>63</c:v>
                </c:pt>
                <c:pt idx="12">
                  <c:v>66</c:v>
                </c:pt>
                <c:pt idx="13">
                  <c:v>68</c:v>
                </c:pt>
                <c:pt idx="14">
                  <c:v>78</c:v>
                </c:pt>
                <c:pt idx="15">
                  <c:v>108</c:v>
                </c:pt>
              </c:numCache>
            </c:numRef>
          </c:cat>
          <c:val>
            <c:numRef>
              <c:f>Sheet1!$B$2:$Q$2</c:f>
              <c:numCache>
                <c:formatCode>General</c:formatCode>
                <c:ptCount val="16"/>
                <c:pt idx="0">
                  <c:v>3</c:v>
                </c:pt>
                <c:pt idx="1">
                  <c:v>2.9</c:v>
                </c:pt>
                <c:pt idx="2">
                  <c:v>2.8</c:v>
                </c:pt>
                <c:pt idx="3">
                  <c:v>2.7</c:v>
                </c:pt>
                <c:pt idx="4">
                  <c:v>2.4500000000000002</c:v>
                </c:pt>
                <c:pt idx="5">
                  <c:v>2</c:v>
                </c:pt>
                <c:pt idx="6">
                  <c:v>1.5</c:v>
                </c:pt>
                <c:pt idx="7">
                  <c:v>0.5</c:v>
                </c:pt>
                <c:pt idx="8">
                  <c:v>-0.8</c:v>
                </c:pt>
                <c:pt idx="9">
                  <c:v>-1.6</c:v>
                </c:pt>
                <c:pt idx="10">
                  <c:v>-2.25</c:v>
                </c:pt>
                <c:pt idx="11">
                  <c:v>-2.65</c:v>
                </c:pt>
                <c:pt idx="12">
                  <c:v>-3</c:v>
                </c:pt>
                <c:pt idx="13">
                  <c:v>-3.2</c:v>
                </c:pt>
                <c:pt idx="14">
                  <c:v>-3.4</c:v>
                </c:pt>
                <c:pt idx="15">
                  <c:v>-3.5</c:v>
                </c:pt>
              </c:numCache>
            </c:numRef>
          </c:val>
          <c:smooth val="0"/>
          <c:extLst>
            <c:ext xmlns:c16="http://schemas.microsoft.com/office/drawing/2014/chart" uri="{C3380CC4-5D6E-409C-BE32-E72D297353CC}">
              <c16:uniqueId val="{00000000-A97C-464C-8F65-8EFBF5BE304C}"/>
            </c:ext>
          </c:extLst>
        </c:ser>
        <c:dLbls>
          <c:showLegendKey val="0"/>
          <c:showVal val="0"/>
          <c:showCatName val="0"/>
          <c:showSerName val="0"/>
          <c:showPercent val="0"/>
          <c:showBubbleSize val="0"/>
        </c:dLbls>
        <c:smooth val="0"/>
        <c:axId val="43765120"/>
        <c:axId val="103990784"/>
      </c:lineChart>
      <c:catAx>
        <c:axId val="43765120"/>
        <c:scaling>
          <c:orientation val="minMax"/>
        </c:scaling>
        <c:delete val="0"/>
        <c:axPos val="b"/>
        <c:title>
          <c:tx>
            <c:rich>
              <a:bodyPr/>
              <a:lstStyle/>
              <a:p>
                <a:pPr>
                  <a:defRPr sz="1773" b="1" i="0" u="none" strike="noStrike" baseline="0">
                    <a:solidFill>
                      <a:schemeClr val="bg1"/>
                    </a:solidFill>
                    <a:latin typeface="Arial"/>
                    <a:ea typeface="Arial"/>
                    <a:cs typeface="Arial"/>
                  </a:defRPr>
                </a:pPr>
                <a:r>
                  <a:rPr lang="en-US">
                    <a:solidFill>
                      <a:schemeClr val="bg1"/>
                    </a:solidFill>
                  </a:rPr>
                  <a:t>People at One Time (PAOT)</a:t>
                </a:r>
              </a:p>
            </c:rich>
          </c:tx>
          <c:layout>
            <c:manualLayout>
              <c:xMode val="edge"/>
              <c:yMode val="edge"/>
              <c:x val="0.35644937586685199"/>
              <c:y val="0.893805309734513"/>
            </c:manualLayout>
          </c:layout>
          <c:overlay val="0"/>
          <c:spPr>
            <a:noFill/>
            <a:ln w="28144">
              <a:noFill/>
            </a:ln>
          </c:spPr>
        </c:title>
        <c:numFmt formatCode="General" sourceLinked="1"/>
        <c:majorTickMark val="none"/>
        <c:minorTickMark val="none"/>
        <c:tickLblPos val="nextTo"/>
        <c:spPr>
          <a:ln w="14072">
            <a:solidFill>
              <a:srgbClr val="FFFFFF"/>
            </a:solidFill>
            <a:prstDash val="solid"/>
          </a:ln>
        </c:spPr>
        <c:txPr>
          <a:bodyPr rot="0" vert="horz"/>
          <a:lstStyle/>
          <a:p>
            <a:pPr>
              <a:defRPr sz="1551" b="1" i="0" u="none" strike="noStrike" baseline="0">
                <a:solidFill>
                  <a:srgbClr val="FFFFFF"/>
                </a:solidFill>
                <a:latin typeface="Arial"/>
                <a:ea typeface="Arial"/>
                <a:cs typeface="Arial"/>
              </a:defRPr>
            </a:pPr>
            <a:endParaRPr lang="en-US"/>
          </a:p>
        </c:txPr>
        <c:crossAx val="103990784"/>
        <c:crossesAt val="-4"/>
        <c:auto val="1"/>
        <c:lblAlgn val="ctr"/>
        <c:lblOffset val="100"/>
        <c:tickLblSkip val="1"/>
        <c:tickMarkSkip val="1"/>
        <c:noMultiLvlLbl val="0"/>
      </c:catAx>
      <c:valAx>
        <c:axId val="103990784"/>
        <c:scaling>
          <c:orientation val="minMax"/>
        </c:scaling>
        <c:delete val="0"/>
        <c:axPos val="l"/>
        <c:title>
          <c:tx>
            <c:rich>
              <a:bodyPr/>
              <a:lstStyle/>
              <a:p>
                <a:pPr>
                  <a:defRPr sz="1773" b="1" i="0" u="none" strike="noStrike" baseline="0">
                    <a:solidFill>
                      <a:srgbClr val="FFFFFF"/>
                    </a:solidFill>
                    <a:latin typeface="Arial"/>
                    <a:ea typeface="Arial"/>
                    <a:cs typeface="Arial"/>
                  </a:defRPr>
                </a:pPr>
                <a:r>
                  <a:rPr lang="en-US"/>
                  <a:t>Acceptability Rating</a:t>
                </a:r>
              </a:p>
            </c:rich>
          </c:tx>
          <c:layout>
            <c:manualLayout>
              <c:xMode val="edge"/>
              <c:yMode val="edge"/>
              <c:x val="1.52565880721221E-2"/>
              <c:y val="0.199115044247788"/>
            </c:manualLayout>
          </c:layout>
          <c:overlay val="0"/>
          <c:spPr>
            <a:noFill/>
            <a:ln w="28144">
              <a:noFill/>
            </a:ln>
          </c:spPr>
        </c:title>
        <c:numFmt formatCode="General" sourceLinked="1"/>
        <c:majorTickMark val="out"/>
        <c:minorTickMark val="none"/>
        <c:tickLblPos val="nextTo"/>
        <c:spPr>
          <a:ln w="14072">
            <a:solidFill>
              <a:srgbClr val="FFFFFF"/>
            </a:solidFill>
            <a:prstDash val="solid"/>
          </a:ln>
        </c:spPr>
        <c:txPr>
          <a:bodyPr rot="0" vert="horz"/>
          <a:lstStyle/>
          <a:p>
            <a:pPr>
              <a:defRPr sz="1551" b="1" i="0" u="none" strike="noStrike" baseline="0">
                <a:solidFill>
                  <a:srgbClr val="FFFFFF"/>
                </a:solidFill>
                <a:latin typeface="Arial"/>
                <a:ea typeface="Arial"/>
                <a:cs typeface="Arial"/>
              </a:defRPr>
            </a:pPr>
            <a:endParaRPr lang="en-US"/>
          </a:p>
        </c:txPr>
        <c:crossAx val="43765120"/>
        <c:crosses val="autoZero"/>
        <c:crossBetween val="between"/>
        <c:majorUnit val="1"/>
        <c:minorUnit val="0.2"/>
      </c:valAx>
      <c:spPr>
        <a:noFill/>
        <a:ln w="28144">
          <a:noFill/>
        </a:ln>
      </c:spPr>
    </c:plotArea>
    <c:plotVisOnly val="1"/>
    <c:dispBlanksAs val="gap"/>
    <c:showDLblsOverMax val="0"/>
  </c:chart>
  <c:spPr>
    <a:solidFill>
      <a:schemeClr val="tx2"/>
    </a:solidFill>
    <a:ln>
      <a:noFill/>
    </a:ln>
  </c:spPr>
  <c:txPr>
    <a:bodyPr/>
    <a:lstStyle/>
    <a:p>
      <a:pPr>
        <a:defRPr sz="199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6" cy="462120"/>
          </a:xfrm>
          <a:prstGeom prst="rect">
            <a:avLst/>
          </a:prstGeom>
        </p:spPr>
        <p:txBody>
          <a:bodyPr vert="horz" lIns="90573" tIns="45286" rIns="90573" bIns="45286" rtlCol="0"/>
          <a:lstStyle>
            <a:lvl1pPr algn="l">
              <a:defRPr sz="1100"/>
            </a:lvl1pPr>
          </a:lstStyle>
          <a:p>
            <a:endParaRPr lang="en-US"/>
          </a:p>
        </p:txBody>
      </p:sp>
      <p:sp>
        <p:nvSpPr>
          <p:cNvPr id="3" name="Date Placeholder 2"/>
          <p:cNvSpPr>
            <a:spLocks noGrp="1"/>
          </p:cNvSpPr>
          <p:nvPr>
            <p:ph type="dt" sz="quarter" idx="1"/>
          </p:nvPr>
        </p:nvSpPr>
        <p:spPr>
          <a:xfrm>
            <a:off x="3970339" y="0"/>
            <a:ext cx="3038476" cy="462120"/>
          </a:xfrm>
          <a:prstGeom prst="rect">
            <a:avLst/>
          </a:prstGeom>
        </p:spPr>
        <p:txBody>
          <a:bodyPr vert="horz" lIns="90573" tIns="45286" rIns="90573" bIns="45286" rtlCol="0"/>
          <a:lstStyle>
            <a:lvl1pPr algn="r">
              <a:defRPr sz="1100"/>
            </a:lvl1pPr>
          </a:lstStyle>
          <a:p>
            <a:fld id="{F2598017-BA5E-4704-B5AC-F3226DE408C7}" type="datetimeFigureOut">
              <a:rPr lang="en-US" smtClean="0"/>
              <a:pPr/>
              <a:t>7/30/2019</a:t>
            </a:fld>
            <a:endParaRPr lang="en-US"/>
          </a:p>
        </p:txBody>
      </p:sp>
      <p:sp>
        <p:nvSpPr>
          <p:cNvPr id="4" name="Footer Placeholder 3"/>
          <p:cNvSpPr>
            <a:spLocks noGrp="1"/>
          </p:cNvSpPr>
          <p:nvPr>
            <p:ph type="ftr" sz="quarter" idx="2"/>
          </p:nvPr>
        </p:nvSpPr>
        <p:spPr>
          <a:xfrm>
            <a:off x="0" y="8772378"/>
            <a:ext cx="3038476" cy="462120"/>
          </a:xfrm>
          <a:prstGeom prst="rect">
            <a:avLst/>
          </a:prstGeom>
        </p:spPr>
        <p:txBody>
          <a:bodyPr vert="horz" lIns="90573" tIns="45286" rIns="90573" bIns="45286" rtlCol="0" anchor="b"/>
          <a:lstStyle>
            <a:lvl1pPr algn="l">
              <a:defRPr sz="1100"/>
            </a:lvl1pPr>
          </a:lstStyle>
          <a:p>
            <a:endParaRPr lang="en-US"/>
          </a:p>
        </p:txBody>
      </p:sp>
      <p:sp>
        <p:nvSpPr>
          <p:cNvPr id="5" name="Slide Number Placeholder 4"/>
          <p:cNvSpPr>
            <a:spLocks noGrp="1"/>
          </p:cNvSpPr>
          <p:nvPr>
            <p:ph type="sldNum" sz="quarter" idx="3"/>
          </p:nvPr>
        </p:nvSpPr>
        <p:spPr>
          <a:xfrm>
            <a:off x="3970339" y="8772378"/>
            <a:ext cx="3038476" cy="462120"/>
          </a:xfrm>
          <a:prstGeom prst="rect">
            <a:avLst/>
          </a:prstGeom>
        </p:spPr>
        <p:txBody>
          <a:bodyPr vert="horz" lIns="90573" tIns="45286" rIns="90573" bIns="45286" rtlCol="0" anchor="b"/>
          <a:lstStyle>
            <a:lvl1pPr algn="r">
              <a:defRPr sz="1100"/>
            </a:lvl1pPr>
          </a:lstStyle>
          <a:p>
            <a:fld id="{2BF329E9-9021-4AAE-B89E-9DBDFDAA4400}" type="slidenum">
              <a:rPr lang="en-US" smtClean="0"/>
              <a:pPr/>
              <a:t>‹#›</a:t>
            </a:fld>
            <a:endParaRPr lang="en-US"/>
          </a:p>
        </p:txBody>
      </p:sp>
    </p:spTree>
    <p:extLst>
      <p:ext uri="{BB962C8B-B14F-4D97-AF65-F5344CB8AC3E}">
        <p14:creationId xmlns:p14="http://schemas.microsoft.com/office/powerpoint/2010/main" val="167867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294" tIns="46147" rIns="92294" bIns="46147" rtlCol="0"/>
          <a:lstStyle>
            <a:lvl1pPr algn="l">
              <a:defRPr sz="11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294" tIns="46147" rIns="92294" bIns="46147" rtlCol="0"/>
          <a:lstStyle>
            <a:lvl1pPr algn="r">
              <a:defRPr sz="1100"/>
            </a:lvl1pPr>
          </a:lstStyle>
          <a:p>
            <a:fld id="{F30AA83B-4EA1-4B7F-A894-5BFE8D5AABC6}" type="datetimeFigureOut">
              <a:rPr lang="en-US" smtClean="0"/>
              <a:pPr/>
              <a:t>7/30/2019</a:t>
            </a:fld>
            <a:endParaRPr lang="en-US"/>
          </a:p>
        </p:txBody>
      </p:sp>
      <p:sp>
        <p:nvSpPr>
          <p:cNvPr id="4" name="Slide Image Placeholder 3"/>
          <p:cNvSpPr>
            <a:spLocks noGrp="1" noRot="1" noChangeAspect="1"/>
          </p:cNvSpPr>
          <p:nvPr>
            <p:ph type="sldImg" idx="2"/>
          </p:nvPr>
        </p:nvSpPr>
        <p:spPr>
          <a:xfrm>
            <a:off x="1196975" y="692150"/>
            <a:ext cx="4618038" cy="3463925"/>
          </a:xfrm>
          <a:prstGeom prst="rect">
            <a:avLst/>
          </a:prstGeom>
          <a:noFill/>
          <a:ln w="12700">
            <a:solidFill>
              <a:prstClr val="black"/>
            </a:solidFill>
          </a:ln>
        </p:spPr>
        <p:txBody>
          <a:bodyPr vert="horz" lIns="92294" tIns="46147" rIns="92294" bIns="46147"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294" tIns="46147" rIns="92294" bIns="4614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2294" tIns="46147" rIns="92294" bIns="46147"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2294" tIns="46147" rIns="92294" bIns="46147" rtlCol="0" anchor="b"/>
          <a:lstStyle>
            <a:lvl1pPr algn="r">
              <a:defRPr sz="1100"/>
            </a:lvl1pPr>
          </a:lstStyle>
          <a:p>
            <a:fld id="{5BC69FB5-8452-4713-8278-1DC1AB63FDEB}" type="slidenum">
              <a:rPr lang="en-US" smtClean="0"/>
              <a:pPr/>
              <a:t>‹#›</a:t>
            </a:fld>
            <a:endParaRPr lang="en-US"/>
          </a:p>
        </p:txBody>
      </p:sp>
    </p:spTree>
    <p:extLst>
      <p:ext uri="{BB962C8B-B14F-4D97-AF65-F5344CB8AC3E}">
        <p14:creationId xmlns:p14="http://schemas.microsoft.com/office/powerpoint/2010/main" val="4058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61627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aphicFrame>
        <p:nvGraphicFramePr>
          <p:cNvPr id="14" name="Content Placeholder 5"/>
          <p:cNvGraphicFramePr>
            <a:graphicFrameLocks/>
          </p:cNvGraphicFramePr>
          <p:nvPr>
            <p:extLst>
              <p:ext uri="{D42A27DB-BD31-4B8C-83A1-F6EECF244321}">
                <p14:modId xmlns:p14="http://schemas.microsoft.com/office/powerpoint/2010/main" val="3445542197"/>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49335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768258"/>
          </a:xfrm>
          <a:prstGeom prst="rect">
            <a:avLst/>
          </a:prstGeom>
        </p:spPr>
      </p:pic>
      <p:sp>
        <p:nvSpPr>
          <p:cNvPr id="9" name="Rectangle 8"/>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936117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534400" cy="1066800"/>
          </a:xfrm>
        </p:spPr>
        <p:txBody>
          <a:bodyPr/>
          <a:lstStyle/>
          <a:p>
            <a:r>
              <a:rPr lang="en-US" dirty="0"/>
              <a:t>Busing Among the Grizzlies at Denali</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9ACF3348-65A3-4802-ABD9-DBBA5491A0A8}"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1355425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F3348-65A3-4802-ABD9-DBBA5491A0A8}" type="datetimeFigureOut">
              <a:rPr lang="en-US" smtClean="0"/>
              <a:pPr/>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2704863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9ACF3348-65A3-4802-ABD9-DBBA5491A0A8}" type="datetimeFigureOut">
              <a:rPr lang="en-US" smtClean="0"/>
              <a:pPr/>
              <a:t>7/30/2019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90122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4160520"/>
          </a:xfrm>
          <a:prstGeom prst="rect">
            <a:avLst/>
          </a:prstGeom>
        </p:spPr>
      </p:pic>
      <p:sp>
        <p:nvSpPr>
          <p:cNvPr id="8" name="Rectangle 7"/>
          <p:cNvSpPr/>
          <p:nvPr/>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33930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7498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0" cy="4160520"/>
          </a:xfrm>
          <a:prstGeom prst="rect">
            <a:avLst/>
          </a:prstGeom>
        </p:spPr>
      </p:pic>
      <p:sp>
        <p:nvSpPr>
          <p:cNvPr id="8" name="Rectangle 7"/>
          <p:cNvSpPr/>
          <p:nvPr/>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28480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76304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Marketing Tool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p:extLst>
              <p:ext uri="{D42A27DB-BD31-4B8C-83A1-F6EECF244321}">
                <p14:modId xmlns:p14="http://schemas.microsoft.com/office/powerpoint/2010/main" val="3558839285"/>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617367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rategie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 and Practices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15469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Problems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537126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US"/>
              <a:t>Click to edit Master title style</a:t>
            </a:r>
            <a:endParaRPr lang="en-US"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112631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F3348-65A3-4802-ABD9-DBBA5491A0A8}" type="datetimeFigureOut">
              <a:rPr lang="en-US" smtClean="0"/>
              <a:pPr/>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33D13-E064-4A2D-8C3F-CF1C76E1670D}" type="slidenum">
              <a:rPr lang="en-US" smtClean="0"/>
              <a:pPr/>
              <a:t>‹#›</a:t>
            </a:fld>
            <a:endParaRPr lang="en-US"/>
          </a:p>
        </p:txBody>
      </p:sp>
    </p:spTree>
    <p:extLst>
      <p:ext uri="{BB962C8B-B14F-4D97-AF65-F5344CB8AC3E}">
        <p14:creationId xmlns:p14="http://schemas.microsoft.com/office/powerpoint/2010/main" val="28872049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nps.gov/arch/index.htm"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9nRjNuTRZoE" TargetMode="External"/><Relationship Id="rId2" Type="http://schemas.openxmlformats.org/officeDocument/2006/relationships/hyperlink" Target="https://www.nps.gov/arch/learn/photosmultimedia/geologyvideo.htm" TargetMode="Externa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Many Visitors is Too Many at Arches?</a:t>
            </a:r>
            <a:endParaRPr lang="en-GB" dirty="0"/>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1368433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Autofit/>
          </a:bodyPr>
          <a:lstStyle/>
          <a:p>
            <a:r>
              <a:rPr lang="en-US" sz="2700" dirty="0"/>
              <a:t>Ed Abbey</a:t>
            </a:r>
          </a:p>
          <a:p>
            <a:r>
              <a:rPr lang="en-US" sz="2700" dirty="0"/>
              <a:t>Program of research</a:t>
            </a:r>
          </a:p>
          <a:p>
            <a:pPr lvl="1"/>
            <a:r>
              <a:rPr lang="en-US" sz="2700" dirty="0">
                <a:solidFill>
                  <a:schemeClr val="tx1"/>
                </a:solidFill>
              </a:rPr>
              <a:t>Indicator of quality: Crowding</a:t>
            </a:r>
          </a:p>
          <a:p>
            <a:pPr lvl="1"/>
            <a:r>
              <a:rPr lang="en-US" sz="2700" dirty="0">
                <a:solidFill>
                  <a:schemeClr val="tx1"/>
                </a:solidFill>
              </a:rPr>
              <a:t>Standard of quality: Maximum acceptable level of use (people at one time (PAOT))</a:t>
            </a:r>
          </a:p>
        </p:txBody>
      </p:sp>
    </p:spTree>
    <p:extLst>
      <p:ext uri="{BB962C8B-B14F-4D97-AF65-F5344CB8AC3E}">
        <p14:creationId xmlns:p14="http://schemas.microsoft.com/office/powerpoint/2010/main" val="2457042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1069975"/>
          </a:xfrm>
        </p:spPr>
        <p:txBody>
          <a:bodyPr/>
          <a:lstStyle/>
          <a:p>
            <a:pPr algn="ctr"/>
            <a:r>
              <a:rPr lang="en-US" dirty="0">
                <a:hlinkClick r:id="rId2"/>
              </a:rPr>
              <a:t>Arches National Park</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5250" y="1263471"/>
            <a:ext cx="3151550" cy="4103866"/>
          </a:xfrm>
          <a:prstGeom prst="rect">
            <a:avLst/>
          </a:prstGeom>
        </p:spPr>
      </p:pic>
    </p:spTree>
    <p:extLst>
      <p:ext uri="{BB962C8B-B14F-4D97-AF65-F5344CB8AC3E}">
        <p14:creationId xmlns:p14="http://schemas.microsoft.com/office/powerpoint/2010/main" val="313407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a:lnSpc>
                <a:spcPct val="150000"/>
              </a:lnSpc>
            </a:pPr>
            <a:r>
              <a:rPr lang="en-US" altLang="zh-CN" dirty="0"/>
              <a:t>Trampling</a:t>
            </a:r>
            <a:r>
              <a:rPr lang="zh-CN" altLang="en-US" dirty="0"/>
              <a:t> </a:t>
            </a:r>
            <a:r>
              <a:rPr lang="en-US" altLang="zh-CN" dirty="0"/>
              <a:t>and</a:t>
            </a:r>
            <a:r>
              <a:rPr lang="zh-CN" altLang="en-US" dirty="0"/>
              <a:t> </a:t>
            </a:r>
            <a:r>
              <a:rPr lang="en-US" altLang="zh-CN" dirty="0"/>
              <a:t>degradation</a:t>
            </a:r>
            <a:r>
              <a:rPr lang="zh-CN" altLang="en-US" dirty="0"/>
              <a:t> </a:t>
            </a:r>
            <a:r>
              <a:rPr lang="en-US" altLang="zh-CN" dirty="0"/>
              <a:t>of</a:t>
            </a:r>
            <a:r>
              <a:rPr lang="zh-CN" altLang="en-US" dirty="0"/>
              <a:t> </a:t>
            </a:r>
            <a:r>
              <a:rPr lang="en-US" altLang="zh-CN" dirty="0"/>
              <a:t>f</a:t>
            </a:r>
            <a:r>
              <a:rPr lang="en-US" dirty="0"/>
              <a:t>ragile</a:t>
            </a:r>
            <a:r>
              <a:rPr lang="zh-CN" altLang="en-US" dirty="0"/>
              <a:t> </a:t>
            </a:r>
            <a:r>
              <a:rPr lang="en-US" altLang="zh-CN" dirty="0"/>
              <a:t>soil</a:t>
            </a:r>
            <a:r>
              <a:rPr lang="zh-CN" altLang="en-US" dirty="0"/>
              <a:t> </a:t>
            </a:r>
            <a:r>
              <a:rPr lang="en-US" dirty="0"/>
              <a:t>(</a:t>
            </a:r>
            <a:r>
              <a:rPr lang="en-US" dirty="0" err="1"/>
              <a:t>microbiotic</a:t>
            </a:r>
            <a:r>
              <a:rPr lang="en-US" dirty="0"/>
              <a:t> soil crust) </a:t>
            </a:r>
            <a:r>
              <a:rPr lang="en-US" altLang="zh-CN" dirty="0"/>
              <a:t>and</a:t>
            </a:r>
            <a:r>
              <a:rPr lang="zh-CN" altLang="en-US" dirty="0"/>
              <a:t> </a:t>
            </a:r>
            <a:r>
              <a:rPr lang="en-US" altLang="zh-CN" dirty="0"/>
              <a:t>vegetation</a:t>
            </a:r>
          </a:p>
          <a:p>
            <a:pPr>
              <a:lnSpc>
                <a:spcPct val="150000"/>
              </a:lnSpc>
            </a:pPr>
            <a:r>
              <a:rPr lang="en-US" altLang="zh-CN" dirty="0"/>
              <a:t>Crowding</a:t>
            </a:r>
            <a:r>
              <a:rPr lang="zh-CN" altLang="en-US" dirty="0"/>
              <a:t> </a:t>
            </a:r>
            <a:r>
              <a:rPr lang="en-US" altLang="zh-CN" dirty="0"/>
              <a:t>on</a:t>
            </a:r>
            <a:r>
              <a:rPr lang="zh-CN" altLang="en-US" dirty="0"/>
              <a:t> </a:t>
            </a:r>
            <a:r>
              <a:rPr lang="en-US" altLang="zh-CN" dirty="0"/>
              <a:t>trails</a:t>
            </a:r>
            <a:r>
              <a:rPr lang="zh-CN" altLang="en-US" dirty="0"/>
              <a:t> </a:t>
            </a:r>
            <a:r>
              <a:rPr lang="en-US" altLang="zh-CN" dirty="0"/>
              <a:t>and</a:t>
            </a:r>
            <a:r>
              <a:rPr lang="zh-CN" altLang="en-US" dirty="0"/>
              <a:t> </a:t>
            </a:r>
            <a:r>
              <a:rPr lang="en-US" altLang="zh-CN" dirty="0"/>
              <a:t>at</a:t>
            </a:r>
            <a:r>
              <a:rPr lang="zh-CN" altLang="en-US" dirty="0"/>
              <a:t> </a:t>
            </a:r>
            <a:r>
              <a:rPr lang="en-US" altLang="zh-CN" dirty="0"/>
              <a:t>attraction</a:t>
            </a:r>
            <a:r>
              <a:rPr lang="zh-CN" altLang="en-US" dirty="0"/>
              <a:t> </a:t>
            </a:r>
            <a:r>
              <a:rPr lang="en-US" altLang="zh-CN" dirty="0"/>
              <a:t>sites</a:t>
            </a:r>
          </a:p>
          <a:p>
            <a:endParaRPr lang="en-US" altLang="zh-CN" dirty="0"/>
          </a:p>
          <a:p>
            <a:endParaRPr lang="en-US" altLang="zh-CN" dirty="0"/>
          </a:p>
          <a:p>
            <a:endParaRPr lang="en-US" dirty="0"/>
          </a:p>
        </p:txBody>
      </p:sp>
    </p:spTree>
    <p:extLst>
      <p:ext uri="{BB962C8B-B14F-4D97-AF65-F5344CB8AC3E}">
        <p14:creationId xmlns:p14="http://schemas.microsoft.com/office/powerpoint/2010/main" val="1824675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990600"/>
            <a:ext cx="7196137" cy="4313237"/>
          </a:xfrm>
        </p:spPr>
        <p:txBody>
          <a:bodyPr/>
          <a:lstStyle/>
          <a:p>
            <a:pPr marL="457200" lvl="1" indent="0">
              <a:buNone/>
            </a:pPr>
            <a:r>
              <a:rPr lang="en-US" dirty="0"/>
              <a:t>Impacts to resources: Impacts to soil</a:t>
            </a:r>
            <a:r>
              <a:rPr lang="zh-CN" altLang="en-US" dirty="0"/>
              <a:t> </a:t>
            </a:r>
            <a:r>
              <a:rPr lang="en-US" altLang="zh-CN" dirty="0"/>
              <a:t>and</a:t>
            </a:r>
            <a:r>
              <a:rPr lang="zh-CN" altLang="en-US" dirty="0"/>
              <a:t> </a:t>
            </a:r>
            <a:r>
              <a:rPr lang="en-US" dirty="0"/>
              <a:t>vegetation</a:t>
            </a:r>
          </a:p>
          <a:p>
            <a:pPr marL="457200" lvl="1" indent="0">
              <a:buNone/>
            </a:pPr>
            <a:endParaRPr lang="en-US" dirty="0"/>
          </a:p>
          <a:p>
            <a:pPr marL="457200" lvl="1" indent="0">
              <a:buNone/>
            </a:pPr>
            <a:r>
              <a:rPr lang="en-US" dirty="0"/>
              <a:t>Impacts to experience: Crowding; depreciative behavior</a:t>
            </a:r>
          </a:p>
          <a:p>
            <a:pPr marL="457200" lvl="1" indent="0">
              <a:buNone/>
            </a:pPr>
            <a:endParaRPr lang="en-US" dirty="0"/>
          </a:p>
          <a:p>
            <a:pPr marL="457200" lvl="1" indent="0">
              <a:buNone/>
            </a:pPr>
            <a:r>
              <a:rPr lang="en-US" dirty="0"/>
              <a:t>Impacts to facilities</a:t>
            </a:r>
            <a:r>
              <a:rPr lang="en-US" altLang="zh-CN" dirty="0"/>
              <a:t>/service: Trails, attraction sites</a:t>
            </a:r>
            <a:endParaRPr lang="en-US" dirty="0"/>
          </a:p>
          <a:p>
            <a:endParaRPr lang="en-US" dirty="0"/>
          </a:p>
        </p:txBody>
      </p:sp>
    </p:spTree>
    <p:extLst>
      <p:ext uri="{BB962C8B-B14F-4D97-AF65-F5344CB8AC3E}">
        <p14:creationId xmlns:p14="http://schemas.microsoft.com/office/powerpoint/2010/main" val="174597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838200" y="1249680"/>
            <a:ext cx="7635863" cy="4312919"/>
          </a:xfrm>
        </p:spPr>
        <p:txBody>
          <a:bodyPr>
            <a:noAutofit/>
          </a:bodyPr>
          <a:lstStyle/>
          <a:p>
            <a:r>
              <a:rPr lang="en-US" sz="2700" dirty="0"/>
              <a:t>Management Strategies: Limit use; reduce the impact of </a:t>
            </a:r>
            <a:r>
              <a:rPr lang="en-US" altLang="zh-CN" sz="2700" dirty="0"/>
              <a:t>use</a:t>
            </a:r>
          </a:p>
          <a:p>
            <a:endParaRPr lang="en-US" altLang="zh-CN" sz="2700" dirty="0"/>
          </a:p>
          <a:p>
            <a:r>
              <a:rPr lang="en-US" sz="2700" dirty="0"/>
              <a:t>Management Practices: Zoning; information/education; facility development/site design/maintenance; law enforcement; rationing/allocation</a:t>
            </a:r>
          </a:p>
        </p:txBody>
      </p:sp>
    </p:spTree>
    <p:extLst>
      <p:ext uri="{BB962C8B-B14F-4D97-AF65-F5344CB8AC3E}">
        <p14:creationId xmlns:p14="http://schemas.microsoft.com/office/powerpoint/2010/main" val="1909415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lnSpcReduction="10000"/>
          </a:bodyPr>
          <a:lstStyle/>
          <a:p>
            <a:r>
              <a:rPr lang="en-US" dirty="0"/>
              <a:t>Sizing of parking lots/parking regulations</a:t>
            </a:r>
          </a:p>
          <a:p>
            <a:r>
              <a:rPr lang="en-US" dirty="0"/>
              <a:t>Permit systems for some areas</a:t>
            </a:r>
          </a:p>
          <a:p>
            <a:r>
              <a:rPr lang="en-US" dirty="0"/>
              <a:t>Information/education: Web site; park newspaper; film;  signs; visitor center; interpretive programs; Facebook and Twitter</a:t>
            </a:r>
          </a:p>
          <a:p>
            <a:r>
              <a:rPr lang="en-US" dirty="0"/>
              <a:t>Signs and fencing along trails</a:t>
            </a:r>
          </a:p>
          <a:p>
            <a:r>
              <a:rPr lang="en-US" dirty="0"/>
              <a:t>Monitoring</a:t>
            </a:r>
          </a:p>
        </p:txBody>
      </p:sp>
    </p:spTree>
    <p:extLst>
      <p:ext uri="{BB962C8B-B14F-4D97-AF65-F5344CB8AC3E}">
        <p14:creationId xmlns:p14="http://schemas.microsoft.com/office/powerpoint/2010/main" val="5426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Arches guid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6800" y="950913"/>
            <a:ext cx="6983412"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033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rche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2122" y="622300"/>
            <a:ext cx="3513953"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VER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83162" y="609600"/>
            <a:ext cx="355123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15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p:cNvGrpSpPr>
            <a:grpSpLocks/>
          </p:cNvGrpSpPr>
          <p:nvPr/>
        </p:nvGrpSpPr>
        <p:grpSpPr bwMode="auto">
          <a:xfrm>
            <a:off x="838201" y="874275"/>
            <a:ext cx="7315200" cy="4495800"/>
            <a:chOff x="1219200" y="1261491"/>
            <a:chExt cx="6200422" cy="3843909"/>
          </a:xfrm>
        </p:grpSpPr>
        <p:sp>
          <p:nvSpPr>
            <p:cNvPr id="4" name="TextBox 2"/>
            <p:cNvSpPr txBox="1">
              <a:spLocks noChangeArrowheads="1"/>
            </p:cNvSpPr>
            <p:nvPr/>
          </p:nvSpPr>
          <p:spPr bwMode="auto">
            <a:xfrm>
              <a:off x="1676400" y="1261491"/>
              <a:ext cx="5715000"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t>1. Formulate management objectives and associated   </a:t>
              </a:r>
            </a:p>
            <a:p>
              <a:pPr eaLnBrk="1" hangingPunct="1"/>
              <a:r>
                <a:rPr lang="en-US" dirty="0"/>
                <a:t>    indicators and standards of quality.</a:t>
              </a:r>
            </a:p>
          </p:txBody>
        </p:sp>
        <p:sp>
          <p:nvSpPr>
            <p:cNvPr id="5" name="TextBox 3"/>
            <p:cNvSpPr txBox="1">
              <a:spLocks noChangeArrowheads="1"/>
            </p:cNvSpPr>
            <p:nvPr/>
          </p:nvSpPr>
          <p:spPr bwMode="auto">
            <a:xfrm>
              <a:off x="1676400" y="2554069"/>
              <a:ext cx="5715000"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t>2. Monitor indicators of quality.</a:t>
              </a:r>
            </a:p>
            <a:p>
              <a:pPr eaLnBrk="1" hangingPunct="1"/>
              <a:endParaRPr lang="en-US" dirty="0"/>
            </a:p>
          </p:txBody>
        </p:sp>
        <p:sp>
          <p:nvSpPr>
            <p:cNvPr id="6" name="TextBox 4"/>
            <p:cNvSpPr txBox="1">
              <a:spLocks noChangeArrowheads="1"/>
            </p:cNvSpPr>
            <p:nvPr/>
          </p:nvSpPr>
          <p:spPr bwMode="auto">
            <a:xfrm>
              <a:off x="1704622" y="3852333"/>
              <a:ext cx="5715000"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t>3. Implement management practices to maintain </a:t>
              </a:r>
            </a:p>
            <a:p>
              <a:pPr eaLnBrk="1" hangingPunct="1"/>
              <a:r>
                <a:rPr lang="en-US" dirty="0"/>
                <a:t>    standards of quality.</a:t>
              </a:r>
            </a:p>
          </p:txBody>
        </p:sp>
        <p:cxnSp>
          <p:nvCxnSpPr>
            <p:cNvPr id="7" name="Straight Arrow Connector 6"/>
            <p:cNvCxnSpPr>
              <a:stCxn id="4" idx="2"/>
              <a:endCxn id="5" idx="0"/>
            </p:cNvCxnSpPr>
            <p:nvPr/>
          </p:nvCxnSpPr>
          <p:spPr>
            <a:xfrm>
              <a:off x="4533711" y="1907699"/>
              <a:ext cx="0" cy="646209"/>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46411" y="3200116"/>
              <a:ext cx="0" cy="646209"/>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6" idx="2"/>
            </p:cNvCxnSpPr>
            <p:nvPr/>
          </p:nvCxnSpPr>
          <p:spPr>
            <a:xfrm>
              <a:off x="4562285" y="4498885"/>
              <a:ext cx="0" cy="6065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219200" y="5105400"/>
              <a:ext cx="33430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219200" y="1585389"/>
              <a:ext cx="0" cy="35200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1"/>
            </p:cNvCxnSpPr>
            <p:nvPr/>
          </p:nvCxnSpPr>
          <p:spPr>
            <a:xfrm>
              <a:off x="1219200" y="1585389"/>
              <a:ext cx="457174"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5" idx="1"/>
            </p:cNvCxnSpPr>
            <p:nvPr/>
          </p:nvCxnSpPr>
          <p:spPr>
            <a:xfrm>
              <a:off x="1219200" y="2877807"/>
              <a:ext cx="457174"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219200" y="76200"/>
            <a:ext cx="7543800" cy="461665"/>
          </a:xfrm>
          <a:prstGeom prst="rect">
            <a:avLst/>
          </a:prstGeom>
          <a:noFill/>
        </p:spPr>
        <p:txBody>
          <a:bodyPr wrap="square" rtlCol="0">
            <a:spAutoFit/>
          </a:bodyPr>
          <a:lstStyle/>
          <a:p>
            <a:r>
              <a:rPr lang="en-US" sz="2400" b="1" dirty="0"/>
              <a:t>Management-by-Objectives </a:t>
            </a:r>
            <a:r>
              <a:rPr lang="en-US" altLang="zh-CN" sz="2400" b="1" dirty="0"/>
              <a:t>Framework</a:t>
            </a:r>
            <a:endParaRPr lang="en-US" sz="2400" b="1" dirty="0"/>
          </a:p>
        </p:txBody>
      </p:sp>
    </p:spTree>
    <p:extLst>
      <p:ext uri="{BB962C8B-B14F-4D97-AF65-F5344CB8AC3E}">
        <p14:creationId xmlns:p14="http://schemas.microsoft.com/office/powerpoint/2010/main" val="311988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rches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5400" y="1208088"/>
            <a:ext cx="6554788"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356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rches National Park map"/>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10071" y="0"/>
            <a:ext cx="4471729" cy="574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631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rches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5400" y="1189038"/>
            <a:ext cx="65532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799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rches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5400" y="1187450"/>
            <a:ext cx="6548437"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398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rches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5400" y="1187450"/>
            <a:ext cx="6556375"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750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GC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5400" y="1187450"/>
            <a:ext cx="655637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686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GC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5400" y="1187450"/>
            <a:ext cx="655637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321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GC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5400" y="1187450"/>
            <a:ext cx="6564313"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310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GC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20800" y="1266825"/>
            <a:ext cx="6505575"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690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ST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43013" y="1147763"/>
            <a:ext cx="66548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511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ST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55713" y="1147763"/>
            <a:ext cx="661352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021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ST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57300" y="1187450"/>
            <a:ext cx="6615113"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66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elicate Arch Arches National Park"/>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2877" y="76200"/>
            <a:ext cx="7521277"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630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ST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57300" y="1109663"/>
            <a:ext cx="662305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88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ata collectio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87463" y="987425"/>
            <a:ext cx="656113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927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ata collection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03338" y="1022350"/>
            <a:ext cx="65325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873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93388" y="457200"/>
            <a:ext cx="7368867" cy="4984750"/>
            <a:chOff x="993388" y="1012825"/>
            <a:chExt cx="7368867" cy="4984750"/>
          </a:xfrm>
        </p:grpSpPr>
        <p:sp>
          <p:nvSpPr>
            <p:cNvPr id="4" name="Line 2"/>
            <p:cNvSpPr>
              <a:spLocks noChangeShapeType="1"/>
            </p:cNvSpPr>
            <p:nvPr/>
          </p:nvSpPr>
          <p:spPr bwMode="auto">
            <a:xfrm>
              <a:off x="1676400" y="3219450"/>
              <a:ext cx="6248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3"/>
            <p:cNvSpPr>
              <a:spLocks noChangeShapeType="1"/>
            </p:cNvSpPr>
            <p:nvPr/>
          </p:nvSpPr>
          <p:spPr bwMode="auto">
            <a:xfrm flipV="1">
              <a:off x="8229600" y="1447800"/>
              <a:ext cx="0" cy="350520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Text Box 4"/>
            <p:cNvSpPr txBox="1">
              <a:spLocks noChangeArrowheads="1"/>
            </p:cNvSpPr>
            <p:nvPr/>
          </p:nvSpPr>
          <p:spPr bwMode="auto">
            <a:xfrm>
              <a:off x="2057400" y="1012825"/>
              <a:ext cx="2940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latin typeface="Arial" pitchFamily="34" charset="0"/>
                </a:rPr>
                <a:t>Optimal or Preferred Condition</a:t>
              </a:r>
              <a:endParaRPr lang="en-US">
                <a:latin typeface="Arial" pitchFamily="34" charset="0"/>
              </a:endParaRPr>
            </a:p>
          </p:txBody>
        </p:sp>
        <p:sp>
          <p:nvSpPr>
            <p:cNvPr id="7" name="Line 5"/>
            <p:cNvSpPr>
              <a:spLocks noChangeShapeType="1"/>
            </p:cNvSpPr>
            <p:nvPr/>
          </p:nvSpPr>
          <p:spPr bwMode="auto">
            <a:xfrm flipV="1">
              <a:off x="1752600" y="1163638"/>
              <a:ext cx="38100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6"/>
            <p:cNvSpPr>
              <a:spLocks noChangeShapeType="1"/>
            </p:cNvSpPr>
            <p:nvPr/>
          </p:nvSpPr>
          <p:spPr bwMode="auto">
            <a:xfrm>
              <a:off x="1724025" y="1333500"/>
              <a:ext cx="1588" cy="37512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7"/>
            <p:cNvSpPr>
              <a:spLocks noChangeShapeType="1"/>
            </p:cNvSpPr>
            <p:nvPr/>
          </p:nvSpPr>
          <p:spPr bwMode="auto">
            <a:xfrm>
              <a:off x="1647825" y="5084763"/>
              <a:ext cx="7620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8"/>
            <p:cNvSpPr>
              <a:spLocks noChangeShapeType="1"/>
            </p:cNvSpPr>
            <p:nvPr/>
          </p:nvSpPr>
          <p:spPr bwMode="auto">
            <a:xfrm>
              <a:off x="1647825" y="4616450"/>
              <a:ext cx="7620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9"/>
            <p:cNvSpPr>
              <a:spLocks noChangeShapeType="1"/>
            </p:cNvSpPr>
            <p:nvPr/>
          </p:nvSpPr>
          <p:spPr bwMode="auto">
            <a:xfrm>
              <a:off x="1647825" y="4149725"/>
              <a:ext cx="7620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0"/>
            <p:cNvSpPr>
              <a:spLocks noChangeShapeType="1"/>
            </p:cNvSpPr>
            <p:nvPr/>
          </p:nvSpPr>
          <p:spPr bwMode="auto">
            <a:xfrm>
              <a:off x="1647825" y="3681413"/>
              <a:ext cx="7620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1"/>
            <p:cNvSpPr>
              <a:spLocks noChangeShapeType="1"/>
            </p:cNvSpPr>
            <p:nvPr/>
          </p:nvSpPr>
          <p:spPr bwMode="auto">
            <a:xfrm>
              <a:off x="1647825" y="3214688"/>
              <a:ext cx="7620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2"/>
            <p:cNvSpPr>
              <a:spLocks noChangeShapeType="1"/>
            </p:cNvSpPr>
            <p:nvPr/>
          </p:nvSpPr>
          <p:spPr bwMode="auto">
            <a:xfrm>
              <a:off x="1647825" y="2736850"/>
              <a:ext cx="7620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1647825" y="2268538"/>
              <a:ext cx="7620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4"/>
            <p:cNvSpPr>
              <a:spLocks noChangeShapeType="1"/>
            </p:cNvSpPr>
            <p:nvPr/>
          </p:nvSpPr>
          <p:spPr bwMode="auto">
            <a:xfrm>
              <a:off x="1647825" y="1801813"/>
              <a:ext cx="7620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5"/>
            <p:cNvSpPr>
              <a:spLocks noChangeShapeType="1"/>
            </p:cNvSpPr>
            <p:nvPr/>
          </p:nvSpPr>
          <p:spPr bwMode="auto">
            <a:xfrm>
              <a:off x="1647825" y="1333500"/>
              <a:ext cx="7620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6"/>
            <p:cNvSpPr>
              <a:spLocks noChangeShapeType="1"/>
            </p:cNvSpPr>
            <p:nvPr/>
          </p:nvSpPr>
          <p:spPr bwMode="auto">
            <a:xfrm>
              <a:off x="1724025" y="5084763"/>
              <a:ext cx="650557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7"/>
            <p:cNvSpPr>
              <a:spLocks noChangeShapeType="1"/>
            </p:cNvSpPr>
            <p:nvPr/>
          </p:nvSpPr>
          <p:spPr bwMode="auto">
            <a:xfrm flipV="1">
              <a:off x="1724025" y="5084763"/>
              <a:ext cx="1588" cy="76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8"/>
            <p:cNvSpPr>
              <a:spLocks noChangeShapeType="1"/>
            </p:cNvSpPr>
            <p:nvPr/>
          </p:nvSpPr>
          <p:spPr bwMode="auto">
            <a:xfrm flipV="1">
              <a:off x="2371725" y="5084763"/>
              <a:ext cx="1588" cy="76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9"/>
            <p:cNvSpPr>
              <a:spLocks noChangeShapeType="1"/>
            </p:cNvSpPr>
            <p:nvPr/>
          </p:nvSpPr>
          <p:spPr bwMode="auto">
            <a:xfrm flipV="1">
              <a:off x="3028950" y="5084763"/>
              <a:ext cx="1588" cy="76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20"/>
            <p:cNvSpPr>
              <a:spLocks noChangeShapeType="1"/>
            </p:cNvSpPr>
            <p:nvPr/>
          </p:nvSpPr>
          <p:spPr bwMode="auto">
            <a:xfrm flipV="1">
              <a:off x="3676650" y="5084763"/>
              <a:ext cx="1588" cy="76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1"/>
            <p:cNvSpPr>
              <a:spLocks noChangeShapeType="1"/>
            </p:cNvSpPr>
            <p:nvPr/>
          </p:nvSpPr>
          <p:spPr bwMode="auto">
            <a:xfrm flipV="1">
              <a:off x="4324350" y="5084763"/>
              <a:ext cx="1588" cy="76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2"/>
            <p:cNvSpPr>
              <a:spLocks noChangeShapeType="1"/>
            </p:cNvSpPr>
            <p:nvPr/>
          </p:nvSpPr>
          <p:spPr bwMode="auto">
            <a:xfrm flipV="1">
              <a:off x="4981575" y="5084763"/>
              <a:ext cx="1588" cy="76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3"/>
            <p:cNvSpPr>
              <a:spLocks noChangeShapeType="1"/>
            </p:cNvSpPr>
            <p:nvPr/>
          </p:nvSpPr>
          <p:spPr bwMode="auto">
            <a:xfrm flipV="1">
              <a:off x="5629275" y="5084763"/>
              <a:ext cx="1588" cy="76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4"/>
            <p:cNvSpPr>
              <a:spLocks noChangeShapeType="1"/>
            </p:cNvSpPr>
            <p:nvPr/>
          </p:nvSpPr>
          <p:spPr bwMode="auto">
            <a:xfrm flipV="1">
              <a:off x="6276975" y="5084763"/>
              <a:ext cx="1588" cy="76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5"/>
            <p:cNvSpPr>
              <a:spLocks noChangeShapeType="1"/>
            </p:cNvSpPr>
            <p:nvPr/>
          </p:nvSpPr>
          <p:spPr bwMode="auto">
            <a:xfrm flipV="1">
              <a:off x="6924675" y="5084763"/>
              <a:ext cx="1588" cy="76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6"/>
            <p:cNvSpPr>
              <a:spLocks noChangeShapeType="1"/>
            </p:cNvSpPr>
            <p:nvPr/>
          </p:nvSpPr>
          <p:spPr bwMode="auto">
            <a:xfrm flipV="1">
              <a:off x="7581900" y="5084763"/>
              <a:ext cx="1588" cy="76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7"/>
            <p:cNvSpPr>
              <a:spLocks noChangeShapeType="1"/>
            </p:cNvSpPr>
            <p:nvPr/>
          </p:nvSpPr>
          <p:spPr bwMode="auto">
            <a:xfrm flipV="1">
              <a:off x="8229600" y="5084763"/>
              <a:ext cx="1588" cy="762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Freeform 28"/>
            <p:cNvSpPr>
              <a:spLocks/>
            </p:cNvSpPr>
            <p:nvPr/>
          </p:nvSpPr>
          <p:spPr bwMode="auto">
            <a:xfrm>
              <a:off x="1724025" y="1468438"/>
              <a:ext cx="647700" cy="9525"/>
            </a:xfrm>
            <a:custGeom>
              <a:avLst/>
              <a:gdLst>
                <a:gd name="T0" fmla="*/ 0 w 408"/>
                <a:gd name="T1" fmla="*/ 9525 h 6"/>
                <a:gd name="T2" fmla="*/ 161925 w 408"/>
                <a:gd name="T3" fmla="*/ 9525 h 6"/>
                <a:gd name="T4" fmla="*/ 323850 w 408"/>
                <a:gd name="T5" fmla="*/ 0 h 6"/>
                <a:gd name="T6" fmla="*/ 485775 w 408"/>
                <a:gd name="T7" fmla="*/ 0 h 6"/>
                <a:gd name="T8" fmla="*/ 647700 w 408"/>
                <a:gd name="T9" fmla="*/ 9525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 h="6">
                  <a:moveTo>
                    <a:pt x="0" y="6"/>
                  </a:moveTo>
                  <a:lnTo>
                    <a:pt x="102" y="6"/>
                  </a:lnTo>
                  <a:lnTo>
                    <a:pt x="204" y="0"/>
                  </a:lnTo>
                  <a:lnTo>
                    <a:pt x="306" y="0"/>
                  </a:lnTo>
                  <a:lnTo>
                    <a:pt x="408" y="6"/>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9"/>
            <p:cNvSpPr>
              <a:spLocks/>
            </p:cNvSpPr>
            <p:nvPr/>
          </p:nvSpPr>
          <p:spPr bwMode="auto">
            <a:xfrm>
              <a:off x="2371725" y="1477963"/>
              <a:ext cx="657225" cy="133350"/>
            </a:xfrm>
            <a:custGeom>
              <a:avLst/>
              <a:gdLst>
                <a:gd name="T0" fmla="*/ 0 w 414"/>
                <a:gd name="T1" fmla="*/ 0 h 84"/>
                <a:gd name="T2" fmla="*/ 161925 w 414"/>
                <a:gd name="T3" fmla="*/ 19050 h 84"/>
                <a:gd name="T4" fmla="*/ 323850 w 414"/>
                <a:gd name="T5" fmla="*/ 38100 h 84"/>
                <a:gd name="T6" fmla="*/ 495300 w 414"/>
                <a:gd name="T7" fmla="*/ 76200 h 84"/>
                <a:gd name="T8" fmla="*/ 657225 w 414"/>
                <a:gd name="T9" fmla="*/ 13335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4" h="84">
                  <a:moveTo>
                    <a:pt x="0" y="0"/>
                  </a:moveTo>
                  <a:lnTo>
                    <a:pt x="102" y="12"/>
                  </a:lnTo>
                  <a:lnTo>
                    <a:pt x="204" y="24"/>
                  </a:lnTo>
                  <a:lnTo>
                    <a:pt x="312" y="48"/>
                  </a:lnTo>
                  <a:lnTo>
                    <a:pt x="414" y="84"/>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 name="Freeform 30"/>
            <p:cNvSpPr>
              <a:spLocks/>
            </p:cNvSpPr>
            <p:nvPr/>
          </p:nvSpPr>
          <p:spPr bwMode="auto">
            <a:xfrm>
              <a:off x="3028950" y="1611313"/>
              <a:ext cx="647700" cy="381000"/>
            </a:xfrm>
            <a:custGeom>
              <a:avLst/>
              <a:gdLst>
                <a:gd name="T0" fmla="*/ 0 w 408"/>
                <a:gd name="T1" fmla="*/ 0 h 240"/>
                <a:gd name="T2" fmla="*/ 161925 w 408"/>
                <a:gd name="T3" fmla="*/ 76200 h 240"/>
                <a:gd name="T4" fmla="*/ 323850 w 408"/>
                <a:gd name="T5" fmla="*/ 171450 h 240"/>
                <a:gd name="T6" fmla="*/ 485775 w 408"/>
                <a:gd name="T7" fmla="*/ 266700 h 240"/>
                <a:gd name="T8" fmla="*/ 647700 w 408"/>
                <a:gd name="T9" fmla="*/ 38100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 h="240">
                  <a:moveTo>
                    <a:pt x="0" y="0"/>
                  </a:moveTo>
                  <a:lnTo>
                    <a:pt x="102" y="48"/>
                  </a:lnTo>
                  <a:lnTo>
                    <a:pt x="204" y="108"/>
                  </a:lnTo>
                  <a:lnTo>
                    <a:pt x="306" y="168"/>
                  </a:lnTo>
                  <a:lnTo>
                    <a:pt x="408" y="240"/>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31"/>
            <p:cNvSpPr>
              <a:spLocks/>
            </p:cNvSpPr>
            <p:nvPr/>
          </p:nvSpPr>
          <p:spPr bwMode="auto">
            <a:xfrm>
              <a:off x="3676650" y="1992313"/>
              <a:ext cx="647700" cy="515937"/>
            </a:xfrm>
            <a:custGeom>
              <a:avLst/>
              <a:gdLst>
                <a:gd name="T0" fmla="*/ 0 w 408"/>
                <a:gd name="T1" fmla="*/ 0 h 325"/>
                <a:gd name="T2" fmla="*/ 161925 w 408"/>
                <a:gd name="T3" fmla="*/ 114300 h 325"/>
                <a:gd name="T4" fmla="*/ 323850 w 408"/>
                <a:gd name="T5" fmla="*/ 238125 h 325"/>
                <a:gd name="T6" fmla="*/ 485775 w 408"/>
                <a:gd name="T7" fmla="*/ 373062 h 325"/>
                <a:gd name="T8" fmla="*/ 647700 w 408"/>
                <a:gd name="T9" fmla="*/ 515937 h 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 h="325">
                  <a:moveTo>
                    <a:pt x="0" y="0"/>
                  </a:moveTo>
                  <a:lnTo>
                    <a:pt x="102" y="72"/>
                  </a:lnTo>
                  <a:lnTo>
                    <a:pt x="204" y="150"/>
                  </a:lnTo>
                  <a:lnTo>
                    <a:pt x="306" y="235"/>
                  </a:lnTo>
                  <a:lnTo>
                    <a:pt x="408" y="325"/>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32"/>
            <p:cNvSpPr>
              <a:spLocks/>
            </p:cNvSpPr>
            <p:nvPr/>
          </p:nvSpPr>
          <p:spPr bwMode="auto">
            <a:xfrm>
              <a:off x="4324350" y="2508250"/>
              <a:ext cx="657225" cy="706438"/>
            </a:xfrm>
            <a:custGeom>
              <a:avLst/>
              <a:gdLst>
                <a:gd name="T0" fmla="*/ 0 w 414"/>
                <a:gd name="T1" fmla="*/ 0 h 445"/>
                <a:gd name="T2" fmla="*/ 76200 w 414"/>
                <a:gd name="T3" fmla="*/ 76200 h 445"/>
                <a:gd name="T4" fmla="*/ 152400 w 414"/>
                <a:gd name="T5" fmla="*/ 152400 h 445"/>
                <a:gd name="T6" fmla="*/ 285750 w 414"/>
                <a:gd name="T7" fmla="*/ 304800 h 445"/>
                <a:gd name="T8" fmla="*/ 361950 w 414"/>
                <a:gd name="T9" fmla="*/ 390525 h 445"/>
                <a:gd name="T10" fmla="*/ 447675 w 414"/>
                <a:gd name="T11" fmla="*/ 485775 h 445"/>
                <a:gd name="T12" fmla="*/ 542925 w 414"/>
                <a:gd name="T13" fmla="*/ 590550 h 445"/>
                <a:gd name="T14" fmla="*/ 657225 w 414"/>
                <a:gd name="T15" fmla="*/ 706438 h 4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4" h="445">
                  <a:moveTo>
                    <a:pt x="0" y="0"/>
                  </a:moveTo>
                  <a:lnTo>
                    <a:pt x="48" y="48"/>
                  </a:lnTo>
                  <a:lnTo>
                    <a:pt x="96" y="96"/>
                  </a:lnTo>
                  <a:lnTo>
                    <a:pt x="180" y="192"/>
                  </a:lnTo>
                  <a:lnTo>
                    <a:pt x="228" y="246"/>
                  </a:lnTo>
                  <a:lnTo>
                    <a:pt x="282" y="306"/>
                  </a:lnTo>
                  <a:lnTo>
                    <a:pt x="342" y="372"/>
                  </a:lnTo>
                  <a:lnTo>
                    <a:pt x="414" y="445"/>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33"/>
            <p:cNvSpPr>
              <a:spLocks/>
            </p:cNvSpPr>
            <p:nvPr/>
          </p:nvSpPr>
          <p:spPr bwMode="auto">
            <a:xfrm>
              <a:off x="4981575" y="3214688"/>
              <a:ext cx="1295400" cy="1258887"/>
            </a:xfrm>
            <a:custGeom>
              <a:avLst/>
              <a:gdLst>
                <a:gd name="T0" fmla="*/ 0 w 816"/>
                <a:gd name="T1" fmla="*/ 0 h 793"/>
                <a:gd name="T2" fmla="*/ 66675 w 816"/>
                <a:gd name="T3" fmla="*/ 66675 h 793"/>
                <a:gd name="T4" fmla="*/ 123825 w 816"/>
                <a:gd name="T5" fmla="*/ 133350 h 793"/>
                <a:gd name="T6" fmla="*/ 266700 w 816"/>
                <a:gd name="T7" fmla="*/ 295275 h 793"/>
                <a:gd name="T8" fmla="*/ 409575 w 816"/>
                <a:gd name="T9" fmla="*/ 466725 h 793"/>
                <a:gd name="T10" fmla="*/ 561975 w 816"/>
                <a:gd name="T11" fmla="*/ 647700 h 793"/>
                <a:gd name="T12" fmla="*/ 733425 w 816"/>
                <a:gd name="T13" fmla="*/ 820737 h 793"/>
                <a:gd name="T14" fmla="*/ 914400 w 816"/>
                <a:gd name="T15" fmla="*/ 982662 h 793"/>
                <a:gd name="T16" fmla="*/ 1095375 w 816"/>
                <a:gd name="T17" fmla="*/ 1135062 h 793"/>
                <a:gd name="T18" fmla="*/ 1190625 w 816"/>
                <a:gd name="T19" fmla="*/ 1201737 h 793"/>
                <a:gd name="T20" fmla="*/ 1295400 w 816"/>
                <a:gd name="T21" fmla="*/ 1258887 h 7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16" h="793">
                  <a:moveTo>
                    <a:pt x="0" y="0"/>
                  </a:moveTo>
                  <a:lnTo>
                    <a:pt x="42" y="42"/>
                  </a:lnTo>
                  <a:lnTo>
                    <a:pt x="78" y="84"/>
                  </a:lnTo>
                  <a:lnTo>
                    <a:pt x="168" y="186"/>
                  </a:lnTo>
                  <a:lnTo>
                    <a:pt x="258" y="294"/>
                  </a:lnTo>
                  <a:lnTo>
                    <a:pt x="354" y="408"/>
                  </a:lnTo>
                  <a:lnTo>
                    <a:pt x="462" y="517"/>
                  </a:lnTo>
                  <a:lnTo>
                    <a:pt x="576" y="619"/>
                  </a:lnTo>
                  <a:lnTo>
                    <a:pt x="690" y="715"/>
                  </a:lnTo>
                  <a:lnTo>
                    <a:pt x="750" y="757"/>
                  </a:lnTo>
                  <a:lnTo>
                    <a:pt x="816" y="793"/>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34"/>
            <p:cNvSpPr>
              <a:spLocks/>
            </p:cNvSpPr>
            <p:nvPr/>
          </p:nvSpPr>
          <p:spPr bwMode="auto">
            <a:xfrm>
              <a:off x="6276975" y="4473575"/>
              <a:ext cx="1952625" cy="468313"/>
            </a:xfrm>
            <a:custGeom>
              <a:avLst/>
              <a:gdLst>
                <a:gd name="T0" fmla="*/ 0 w 1230"/>
                <a:gd name="T1" fmla="*/ 0 h 295"/>
                <a:gd name="T2" fmla="*/ 209550 w 1230"/>
                <a:gd name="T3" fmla="*/ 95250 h 295"/>
                <a:gd name="T4" fmla="*/ 438150 w 1230"/>
                <a:gd name="T5" fmla="*/ 171450 h 295"/>
                <a:gd name="T6" fmla="*/ 685800 w 1230"/>
                <a:gd name="T7" fmla="*/ 228600 h 295"/>
                <a:gd name="T8" fmla="*/ 933450 w 1230"/>
                <a:gd name="T9" fmla="*/ 285750 h 295"/>
                <a:gd name="T10" fmla="*/ 1447800 w 1230"/>
                <a:gd name="T11" fmla="*/ 371475 h 295"/>
                <a:gd name="T12" fmla="*/ 1704975 w 1230"/>
                <a:gd name="T13" fmla="*/ 411163 h 295"/>
                <a:gd name="T14" fmla="*/ 1952625 w 1230"/>
                <a:gd name="T15" fmla="*/ 468313 h 2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30" h="295">
                  <a:moveTo>
                    <a:pt x="0" y="0"/>
                  </a:moveTo>
                  <a:lnTo>
                    <a:pt x="132" y="60"/>
                  </a:lnTo>
                  <a:lnTo>
                    <a:pt x="276" y="108"/>
                  </a:lnTo>
                  <a:lnTo>
                    <a:pt x="432" y="144"/>
                  </a:lnTo>
                  <a:lnTo>
                    <a:pt x="588" y="180"/>
                  </a:lnTo>
                  <a:lnTo>
                    <a:pt x="912" y="234"/>
                  </a:lnTo>
                  <a:lnTo>
                    <a:pt x="1074" y="259"/>
                  </a:lnTo>
                  <a:lnTo>
                    <a:pt x="1230" y="295"/>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Oval 35"/>
            <p:cNvSpPr>
              <a:spLocks noChangeArrowheads="1"/>
            </p:cNvSpPr>
            <p:nvPr/>
          </p:nvSpPr>
          <p:spPr bwMode="auto">
            <a:xfrm>
              <a:off x="1676400" y="1430338"/>
              <a:ext cx="85725" cy="85725"/>
            </a:xfrm>
            <a:prstGeom prst="ellipse">
              <a:avLst/>
            </a:prstGeom>
            <a:solidFill>
              <a:srgbClr val="FF0000"/>
            </a:solidFill>
            <a:ln w="9525">
              <a:solidFill>
                <a:srgbClr val="FF0000"/>
              </a:solidFill>
              <a:round/>
              <a:headEnd/>
              <a:tailEnd/>
            </a:ln>
          </p:spPr>
          <p:txBody>
            <a:bodyPr/>
            <a:lstStyle/>
            <a:p>
              <a:endParaRPr lang="en-US"/>
            </a:p>
          </p:txBody>
        </p:sp>
        <p:sp>
          <p:nvSpPr>
            <p:cNvPr id="38" name="Oval 36"/>
            <p:cNvSpPr>
              <a:spLocks noChangeArrowheads="1"/>
            </p:cNvSpPr>
            <p:nvPr/>
          </p:nvSpPr>
          <p:spPr bwMode="auto">
            <a:xfrm>
              <a:off x="2324100" y="1430338"/>
              <a:ext cx="85725" cy="85725"/>
            </a:xfrm>
            <a:prstGeom prst="ellipse">
              <a:avLst/>
            </a:prstGeom>
            <a:solidFill>
              <a:srgbClr val="FF0000"/>
            </a:solidFill>
            <a:ln w="9525">
              <a:solidFill>
                <a:srgbClr val="FF0000"/>
              </a:solidFill>
              <a:round/>
              <a:headEnd/>
              <a:tailEnd/>
            </a:ln>
          </p:spPr>
          <p:txBody>
            <a:bodyPr/>
            <a:lstStyle/>
            <a:p>
              <a:endParaRPr lang="en-US"/>
            </a:p>
          </p:txBody>
        </p:sp>
        <p:sp>
          <p:nvSpPr>
            <p:cNvPr id="39" name="Oval 37"/>
            <p:cNvSpPr>
              <a:spLocks noChangeArrowheads="1"/>
            </p:cNvSpPr>
            <p:nvPr/>
          </p:nvSpPr>
          <p:spPr bwMode="auto">
            <a:xfrm>
              <a:off x="2981325" y="1563688"/>
              <a:ext cx="85725" cy="85725"/>
            </a:xfrm>
            <a:prstGeom prst="ellipse">
              <a:avLst/>
            </a:prstGeom>
            <a:solidFill>
              <a:srgbClr val="FF0000"/>
            </a:solidFill>
            <a:ln w="9525">
              <a:solidFill>
                <a:srgbClr val="FF0000"/>
              </a:solidFill>
              <a:round/>
              <a:headEnd/>
              <a:tailEnd/>
            </a:ln>
          </p:spPr>
          <p:txBody>
            <a:bodyPr/>
            <a:lstStyle/>
            <a:p>
              <a:endParaRPr lang="en-US"/>
            </a:p>
          </p:txBody>
        </p:sp>
        <p:sp>
          <p:nvSpPr>
            <p:cNvPr id="40" name="Oval 38"/>
            <p:cNvSpPr>
              <a:spLocks noChangeArrowheads="1"/>
            </p:cNvSpPr>
            <p:nvPr/>
          </p:nvSpPr>
          <p:spPr bwMode="auto">
            <a:xfrm>
              <a:off x="3629025" y="1944688"/>
              <a:ext cx="85725" cy="85725"/>
            </a:xfrm>
            <a:prstGeom prst="ellipse">
              <a:avLst/>
            </a:prstGeom>
            <a:solidFill>
              <a:srgbClr val="FF0000"/>
            </a:solidFill>
            <a:ln w="9525">
              <a:solidFill>
                <a:srgbClr val="FF0000"/>
              </a:solidFill>
              <a:round/>
              <a:headEnd/>
              <a:tailEnd/>
            </a:ln>
          </p:spPr>
          <p:txBody>
            <a:bodyPr/>
            <a:lstStyle/>
            <a:p>
              <a:endParaRPr lang="en-US"/>
            </a:p>
          </p:txBody>
        </p:sp>
        <p:sp>
          <p:nvSpPr>
            <p:cNvPr id="41" name="Oval 39"/>
            <p:cNvSpPr>
              <a:spLocks noChangeArrowheads="1"/>
            </p:cNvSpPr>
            <p:nvPr/>
          </p:nvSpPr>
          <p:spPr bwMode="auto">
            <a:xfrm>
              <a:off x="4276725" y="2460625"/>
              <a:ext cx="85725" cy="85725"/>
            </a:xfrm>
            <a:prstGeom prst="ellipse">
              <a:avLst/>
            </a:prstGeom>
            <a:solidFill>
              <a:srgbClr val="FF0000"/>
            </a:solidFill>
            <a:ln w="9525">
              <a:solidFill>
                <a:srgbClr val="FF0000"/>
              </a:solidFill>
              <a:round/>
              <a:headEnd/>
              <a:tailEnd/>
            </a:ln>
          </p:spPr>
          <p:txBody>
            <a:bodyPr/>
            <a:lstStyle/>
            <a:p>
              <a:endParaRPr lang="en-US"/>
            </a:p>
          </p:txBody>
        </p:sp>
        <p:sp>
          <p:nvSpPr>
            <p:cNvPr id="42" name="Oval 40"/>
            <p:cNvSpPr>
              <a:spLocks noChangeArrowheads="1"/>
            </p:cNvSpPr>
            <p:nvPr/>
          </p:nvSpPr>
          <p:spPr bwMode="auto">
            <a:xfrm>
              <a:off x="4933950" y="3167063"/>
              <a:ext cx="85725" cy="85725"/>
            </a:xfrm>
            <a:prstGeom prst="ellipse">
              <a:avLst/>
            </a:prstGeom>
            <a:solidFill>
              <a:srgbClr val="FF0000"/>
            </a:solidFill>
            <a:ln w="9525">
              <a:solidFill>
                <a:srgbClr val="FF0000"/>
              </a:solidFill>
              <a:round/>
              <a:headEnd/>
              <a:tailEnd/>
            </a:ln>
          </p:spPr>
          <p:txBody>
            <a:bodyPr/>
            <a:lstStyle/>
            <a:p>
              <a:endParaRPr lang="en-US"/>
            </a:p>
          </p:txBody>
        </p:sp>
        <p:sp>
          <p:nvSpPr>
            <p:cNvPr id="43" name="Oval 41"/>
            <p:cNvSpPr>
              <a:spLocks noChangeArrowheads="1"/>
            </p:cNvSpPr>
            <p:nvPr/>
          </p:nvSpPr>
          <p:spPr bwMode="auto">
            <a:xfrm>
              <a:off x="6229350" y="4425950"/>
              <a:ext cx="85725" cy="85725"/>
            </a:xfrm>
            <a:prstGeom prst="ellipse">
              <a:avLst/>
            </a:prstGeom>
            <a:solidFill>
              <a:srgbClr val="FF0000"/>
            </a:solidFill>
            <a:ln w="9525">
              <a:solidFill>
                <a:srgbClr val="FF0000"/>
              </a:solidFill>
              <a:round/>
              <a:headEnd/>
              <a:tailEnd/>
            </a:ln>
          </p:spPr>
          <p:txBody>
            <a:bodyPr/>
            <a:lstStyle/>
            <a:p>
              <a:endParaRPr lang="en-US"/>
            </a:p>
          </p:txBody>
        </p:sp>
        <p:sp>
          <p:nvSpPr>
            <p:cNvPr id="44" name="Oval 42"/>
            <p:cNvSpPr>
              <a:spLocks noChangeArrowheads="1"/>
            </p:cNvSpPr>
            <p:nvPr/>
          </p:nvSpPr>
          <p:spPr bwMode="auto">
            <a:xfrm>
              <a:off x="8181975" y="4894263"/>
              <a:ext cx="85725" cy="85725"/>
            </a:xfrm>
            <a:prstGeom prst="ellipse">
              <a:avLst/>
            </a:prstGeom>
            <a:solidFill>
              <a:srgbClr val="FF0000"/>
            </a:solidFill>
            <a:ln w="9525">
              <a:solidFill>
                <a:srgbClr val="FF0000"/>
              </a:solidFill>
              <a:round/>
              <a:headEnd/>
              <a:tailEnd/>
            </a:ln>
          </p:spPr>
          <p:txBody>
            <a:bodyPr/>
            <a:lstStyle/>
            <a:p>
              <a:endParaRPr lang="en-US"/>
            </a:p>
          </p:txBody>
        </p:sp>
        <p:sp>
          <p:nvSpPr>
            <p:cNvPr id="45" name="Rectangle 43"/>
            <p:cNvSpPr>
              <a:spLocks noChangeArrowheads="1"/>
            </p:cNvSpPr>
            <p:nvPr/>
          </p:nvSpPr>
          <p:spPr bwMode="auto">
            <a:xfrm>
              <a:off x="1333500" y="4951413"/>
              <a:ext cx="2051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Arial" pitchFamily="34" charset="0"/>
                </a:rPr>
                <a:t>-4</a:t>
              </a:r>
              <a:endParaRPr lang="en-US"/>
            </a:p>
          </p:txBody>
        </p:sp>
        <p:sp>
          <p:nvSpPr>
            <p:cNvPr id="46" name="Rectangle 44"/>
            <p:cNvSpPr>
              <a:spLocks noChangeArrowheads="1"/>
            </p:cNvSpPr>
            <p:nvPr/>
          </p:nvSpPr>
          <p:spPr bwMode="auto">
            <a:xfrm>
              <a:off x="1333500" y="4483100"/>
              <a:ext cx="2051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Arial" pitchFamily="34" charset="0"/>
                </a:rPr>
                <a:t>-3</a:t>
              </a:r>
              <a:endParaRPr lang="en-US"/>
            </a:p>
          </p:txBody>
        </p:sp>
        <p:sp>
          <p:nvSpPr>
            <p:cNvPr id="47" name="Rectangle 45"/>
            <p:cNvSpPr>
              <a:spLocks noChangeArrowheads="1"/>
            </p:cNvSpPr>
            <p:nvPr/>
          </p:nvSpPr>
          <p:spPr bwMode="auto">
            <a:xfrm>
              <a:off x="1333500" y="4016375"/>
              <a:ext cx="2051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Arial" pitchFamily="34" charset="0"/>
                </a:rPr>
                <a:t>-2</a:t>
              </a:r>
              <a:endParaRPr lang="en-US"/>
            </a:p>
          </p:txBody>
        </p:sp>
        <p:sp>
          <p:nvSpPr>
            <p:cNvPr id="48" name="Rectangle 46"/>
            <p:cNvSpPr>
              <a:spLocks noChangeArrowheads="1"/>
            </p:cNvSpPr>
            <p:nvPr/>
          </p:nvSpPr>
          <p:spPr bwMode="auto">
            <a:xfrm>
              <a:off x="1333500" y="3548063"/>
              <a:ext cx="2051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Arial" pitchFamily="34" charset="0"/>
                </a:rPr>
                <a:t>-1</a:t>
              </a:r>
              <a:endParaRPr lang="en-US"/>
            </a:p>
          </p:txBody>
        </p:sp>
        <p:sp>
          <p:nvSpPr>
            <p:cNvPr id="49" name="Rectangle 47"/>
            <p:cNvSpPr>
              <a:spLocks noChangeArrowheads="1"/>
            </p:cNvSpPr>
            <p:nvPr/>
          </p:nvSpPr>
          <p:spPr bwMode="auto">
            <a:xfrm>
              <a:off x="1409700" y="3079750"/>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Arial" pitchFamily="34" charset="0"/>
                </a:rPr>
                <a:t>0</a:t>
              </a:r>
              <a:endParaRPr lang="en-US"/>
            </a:p>
          </p:txBody>
        </p:sp>
        <p:sp>
          <p:nvSpPr>
            <p:cNvPr id="50" name="Rectangle 48"/>
            <p:cNvSpPr>
              <a:spLocks noChangeArrowheads="1"/>
            </p:cNvSpPr>
            <p:nvPr/>
          </p:nvSpPr>
          <p:spPr bwMode="auto">
            <a:xfrm>
              <a:off x="1409700" y="2603500"/>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Arial" pitchFamily="34" charset="0"/>
                </a:rPr>
                <a:t>1</a:t>
              </a:r>
              <a:endParaRPr lang="en-US"/>
            </a:p>
          </p:txBody>
        </p:sp>
        <p:sp>
          <p:nvSpPr>
            <p:cNvPr id="51" name="Rectangle 49"/>
            <p:cNvSpPr>
              <a:spLocks noChangeArrowheads="1"/>
            </p:cNvSpPr>
            <p:nvPr/>
          </p:nvSpPr>
          <p:spPr bwMode="auto">
            <a:xfrm>
              <a:off x="1409700" y="2135188"/>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Arial" pitchFamily="34" charset="0"/>
                </a:rPr>
                <a:t>2</a:t>
              </a:r>
              <a:endParaRPr lang="en-US"/>
            </a:p>
          </p:txBody>
        </p:sp>
        <p:sp>
          <p:nvSpPr>
            <p:cNvPr id="52" name="Rectangle 50"/>
            <p:cNvSpPr>
              <a:spLocks noChangeArrowheads="1"/>
            </p:cNvSpPr>
            <p:nvPr/>
          </p:nvSpPr>
          <p:spPr bwMode="auto">
            <a:xfrm>
              <a:off x="1409700" y="1668463"/>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Arial" pitchFamily="34" charset="0"/>
                </a:rPr>
                <a:t>3</a:t>
              </a:r>
              <a:endParaRPr lang="en-US"/>
            </a:p>
          </p:txBody>
        </p:sp>
        <p:sp>
          <p:nvSpPr>
            <p:cNvPr id="53" name="Rectangle 51"/>
            <p:cNvSpPr>
              <a:spLocks noChangeArrowheads="1"/>
            </p:cNvSpPr>
            <p:nvPr/>
          </p:nvSpPr>
          <p:spPr bwMode="auto">
            <a:xfrm>
              <a:off x="1409700" y="1200150"/>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Arial" pitchFamily="34" charset="0"/>
                </a:rPr>
                <a:t>4</a:t>
              </a:r>
              <a:endParaRPr lang="en-US"/>
            </a:p>
          </p:txBody>
        </p:sp>
        <p:sp>
          <p:nvSpPr>
            <p:cNvPr id="54" name="Rectangle 52"/>
            <p:cNvSpPr>
              <a:spLocks noChangeArrowheads="1"/>
            </p:cNvSpPr>
            <p:nvPr/>
          </p:nvSpPr>
          <p:spPr bwMode="auto">
            <a:xfrm>
              <a:off x="1666875" y="5303838"/>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Arial" pitchFamily="34" charset="0"/>
                </a:rPr>
                <a:t>0</a:t>
              </a:r>
              <a:endParaRPr lang="en-US"/>
            </a:p>
          </p:txBody>
        </p:sp>
        <p:sp>
          <p:nvSpPr>
            <p:cNvPr id="55" name="Rectangle 53"/>
            <p:cNvSpPr>
              <a:spLocks noChangeArrowheads="1"/>
            </p:cNvSpPr>
            <p:nvPr/>
          </p:nvSpPr>
          <p:spPr bwMode="auto">
            <a:xfrm>
              <a:off x="2314575" y="5303838"/>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Arial" pitchFamily="34" charset="0"/>
                </a:rPr>
                <a:t>2</a:t>
              </a:r>
              <a:endParaRPr lang="en-US"/>
            </a:p>
          </p:txBody>
        </p:sp>
        <p:sp>
          <p:nvSpPr>
            <p:cNvPr id="56" name="Rectangle 54"/>
            <p:cNvSpPr>
              <a:spLocks noChangeArrowheads="1"/>
            </p:cNvSpPr>
            <p:nvPr/>
          </p:nvSpPr>
          <p:spPr bwMode="auto">
            <a:xfrm>
              <a:off x="2971800" y="5303838"/>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Arial" pitchFamily="34" charset="0"/>
                </a:rPr>
                <a:t>4</a:t>
              </a:r>
              <a:endParaRPr lang="en-US"/>
            </a:p>
          </p:txBody>
        </p:sp>
        <p:sp>
          <p:nvSpPr>
            <p:cNvPr id="57" name="Rectangle 55"/>
            <p:cNvSpPr>
              <a:spLocks noChangeArrowheads="1"/>
            </p:cNvSpPr>
            <p:nvPr/>
          </p:nvSpPr>
          <p:spPr bwMode="auto">
            <a:xfrm>
              <a:off x="3619500" y="5303838"/>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Arial" pitchFamily="34" charset="0"/>
                </a:rPr>
                <a:t>6</a:t>
              </a:r>
              <a:endParaRPr lang="en-US"/>
            </a:p>
          </p:txBody>
        </p:sp>
        <p:sp>
          <p:nvSpPr>
            <p:cNvPr id="58" name="Rectangle 56"/>
            <p:cNvSpPr>
              <a:spLocks noChangeArrowheads="1"/>
            </p:cNvSpPr>
            <p:nvPr/>
          </p:nvSpPr>
          <p:spPr bwMode="auto">
            <a:xfrm>
              <a:off x="4267200" y="5303838"/>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Arial" pitchFamily="34" charset="0"/>
                </a:rPr>
                <a:t>8</a:t>
              </a:r>
              <a:endParaRPr lang="en-US"/>
            </a:p>
          </p:txBody>
        </p:sp>
        <p:sp>
          <p:nvSpPr>
            <p:cNvPr id="59" name="Rectangle 57"/>
            <p:cNvSpPr>
              <a:spLocks noChangeArrowheads="1"/>
            </p:cNvSpPr>
            <p:nvPr/>
          </p:nvSpPr>
          <p:spPr bwMode="auto">
            <a:xfrm>
              <a:off x="4857750" y="5303838"/>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Arial" pitchFamily="34" charset="0"/>
                </a:rPr>
                <a:t>10</a:t>
              </a:r>
              <a:endParaRPr lang="en-US"/>
            </a:p>
          </p:txBody>
        </p:sp>
        <p:sp>
          <p:nvSpPr>
            <p:cNvPr id="60" name="Rectangle 58"/>
            <p:cNvSpPr>
              <a:spLocks noChangeArrowheads="1"/>
            </p:cNvSpPr>
            <p:nvPr/>
          </p:nvSpPr>
          <p:spPr bwMode="auto">
            <a:xfrm>
              <a:off x="5505450" y="5303838"/>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Arial" pitchFamily="34" charset="0"/>
                </a:rPr>
                <a:t>12</a:t>
              </a:r>
              <a:endParaRPr lang="en-US"/>
            </a:p>
          </p:txBody>
        </p:sp>
        <p:sp>
          <p:nvSpPr>
            <p:cNvPr id="61" name="Rectangle 59"/>
            <p:cNvSpPr>
              <a:spLocks noChangeArrowheads="1"/>
            </p:cNvSpPr>
            <p:nvPr/>
          </p:nvSpPr>
          <p:spPr bwMode="auto">
            <a:xfrm>
              <a:off x="6153150" y="5303838"/>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Arial" pitchFamily="34" charset="0"/>
                </a:rPr>
                <a:t>14</a:t>
              </a:r>
              <a:endParaRPr lang="en-US"/>
            </a:p>
          </p:txBody>
        </p:sp>
        <p:sp>
          <p:nvSpPr>
            <p:cNvPr id="62" name="Rectangle 60"/>
            <p:cNvSpPr>
              <a:spLocks noChangeArrowheads="1"/>
            </p:cNvSpPr>
            <p:nvPr/>
          </p:nvSpPr>
          <p:spPr bwMode="auto">
            <a:xfrm>
              <a:off x="6800850" y="5303838"/>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Arial" pitchFamily="34" charset="0"/>
                </a:rPr>
                <a:t>16</a:t>
              </a:r>
              <a:endParaRPr lang="en-US"/>
            </a:p>
          </p:txBody>
        </p:sp>
        <p:sp>
          <p:nvSpPr>
            <p:cNvPr id="63" name="Rectangle 61"/>
            <p:cNvSpPr>
              <a:spLocks noChangeArrowheads="1"/>
            </p:cNvSpPr>
            <p:nvPr/>
          </p:nvSpPr>
          <p:spPr bwMode="auto">
            <a:xfrm>
              <a:off x="7458075" y="5303838"/>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Arial" pitchFamily="34" charset="0"/>
                </a:rPr>
                <a:t>18</a:t>
              </a:r>
              <a:endParaRPr lang="en-US"/>
            </a:p>
          </p:txBody>
        </p:sp>
        <p:sp>
          <p:nvSpPr>
            <p:cNvPr id="64" name="Rectangle 62"/>
            <p:cNvSpPr>
              <a:spLocks noChangeArrowheads="1"/>
            </p:cNvSpPr>
            <p:nvPr/>
          </p:nvSpPr>
          <p:spPr bwMode="auto">
            <a:xfrm>
              <a:off x="8105775" y="5303838"/>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latin typeface="Arial" pitchFamily="34" charset="0"/>
                </a:rPr>
                <a:t>20</a:t>
              </a:r>
              <a:endParaRPr lang="en-US"/>
            </a:p>
          </p:txBody>
        </p:sp>
        <p:sp>
          <p:nvSpPr>
            <p:cNvPr id="65" name="Rectangle 63"/>
            <p:cNvSpPr>
              <a:spLocks noChangeArrowheads="1"/>
            </p:cNvSpPr>
            <p:nvPr/>
          </p:nvSpPr>
          <p:spPr bwMode="auto">
            <a:xfrm>
              <a:off x="2381250" y="5722938"/>
              <a:ext cx="543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t>Number of Groups Encountered Along A Trail Per Day</a:t>
              </a:r>
              <a:endParaRPr lang="en-US"/>
            </a:p>
          </p:txBody>
        </p:sp>
        <p:sp>
          <p:nvSpPr>
            <p:cNvPr id="66" name="Rectangle 64"/>
            <p:cNvSpPr>
              <a:spLocks noChangeArrowheads="1"/>
            </p:cNvSpPr>
            <p:nvPr/>
          </p:nvSpPr>
          <p:spPr bwMode="auto">
            <a:xfrm rot="16200000">
              <a:off x="477863" y="3026975"/>
              <a:ext cx="1308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t>Acceptability</a:t>
              </a:r>
              <a:endParaRPr lang="en-US"/>
            </a:p>
          </p:txBody>
        </p:sp>
        <p:grpSp>
          <p:nvGrpSpPr>
            <p:cNvPr id="67" name="Group 65"/>
            <p:cNvGrpSpPr>
              <a:grpSpLocks/>
            </p:cNvGrpSpPr>
            <p:nvPr/>
          </p:nvGrpSpPr>
          <p:grpSpPr bwMode="auto">
            <a:xfrm>
              <a:off x="1660525" y="2727325"/>
              <a:ext cx="3216275" cy="396875"/>
              <a:chOff x="1046" y="1718"/>
              <a:chExt cx="2026" cy="250"/>
            </a:xfrm>
          </p:grpSpPr>
          <p:sp>
            <p:nvSpPr>
              <p:cNvPr id="74" name="Line 66"/>
              <p:cNvSpPr>
                <a:spLocks noChangeShapeType="1"/>
              </p:cNvSpPr>
              <p:nvPr/>
            </p:nvSpPr>
            <p:spPr bwMode="auto">
              <a:xfrm>
                <a:off x="1056" y="1968"/>
                <a:ext cx="2016"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Text Box 67"/>
              <p:cNvSpPr txBox="1">
                <a:spLocks noChangeArrowheads="1"/>
              </p:cNvSpPr>
              <p:nvPr/>
            </p:nvSpPr>
            <p:spPr bwMode="auto">
              <a:xfrm>
                <a:off x="1046" y="1718"/>
                <a:ext cx="194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latin typeface="Arial" pitchFamily="34" charset="0"/>
                  </a:rPr>
                  <a:t>Range of Acceptable Conditions</a:t>
                </a:r>
                <a:endParaRPr lang="en-US" sz="1800">
                  <a:latin typeface="Arial" pitchFamily="34" charset="0"/>
                </a:endParaRPr>
              </a:p>
            </p:txBody>
          </p:sp>
        </p:grpSp>
        <p:sp>
          <p:nvSpPr>
            <p:cNvPr id="68" name="Text Box 68"/>
            <p:cNvSpPr txBox="1">
              <a:spLocks noChangeArrowheads="1"/>
            </p:cNvSpPr>
            <p:nvPr/>
          </p:nvSpPr>
          <p:spPr bwMode="auto">
            <a:xfrm rot="16200000">
              <a:off x="6806406" y="2837657"/>
              <a:ext cx="2566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latin typeface="Arial" pitchFamily="34" charset="0"/>
                </a:rPr>
                <a:t>Norm Intensity or Salience</a:t>
              </a:r>
            </a:p>
          </p:txBody>
        </p:sp>
        <p:sp>
          <p:nvSpPr>
            <p:cNvPr id="69" name="Text Box 69"/>
            <p:cNvSpPr txBox="1">
              <a:spLocks noChangeArrowheads="1"/>
            </p:cNvSpPr>
            <p:nvPr/>
          </p:nvSpPr>
          <p:spPr bwMode="auto">
            <a:xfrm>
              <a:off x="5029200" y="2513013"/>
              <a:ext cx="2981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latin typeface="Arial" pitchFamily="34" charset="0"/>
                </a:rPr>
                <a:t>Minimum Acceptable Condition</a:t>
              </a:r>
            </a:p>
          </p:txBody>
        </p:sp>
        <p:sp>
          <p:nvSpPr>
            <p:cNvPr id="70" name="Line 70"/>
            <p:cNvSpPr>
              <a:spLocks noChangeShapeType="1"/>
            </p:cNvSpPr>
            <p:nvPr/>
          </p:nvSpPr>
          <p:spPr bwMode="auto">
            <a:xfrm flipH="1">
              <a:off x="4953000" y="2743200"/>
              <a:ext cx="15240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Text Box 71"/>
            <p:cNvSpPr txBox="1">
              <a:spLocks noChangeArrowheads="1"/>
            </p:cNvSpPr>
            <p:nvPr/>
          </p:nvSpPr>
          <p:spPr bwMode="auto">
            <a:xfrm>
              <a:off x="3124200" y="4189413"/>
              <a:ext cx="2578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latin typeface="Arial" pitchFamily="34" charset="0"/>
                </a:rPr>
                <a:t>Crystallization (Dispersion</a:t>
              </a:r>
            </a:p>
            <a:p>
              <a:r>
                <a:rPr lang="en-US" sz="1600">
                  <a:latin typeface="Arial" pitchFamily="34" charset="0"/>
                </a:rPr>
                <a:t>around points defining the </a:t>
              </a:r>
            </a:p>
            <a:p>
              <a:r>
                <a:rPr lang="en-US" sz="1600">
                  <a:latin typeface="Arial" pitchFamily="34" charset="0"/>
                </a:rPr>
                <a:t>norm curve)</a:t>
              </a:r>
            </a:p>
          </p:txBody>
        </p:sp>
        <p:sp>
          <p:nvSpPr>
            <p:cNvPr id="72" name="Line 72"/>
            <p:cNvSpPr>
              <a:spLocks noChangeShapeType="1"/>
            </p:cNvSpPr>
            <p:nvPr/>
          </p:nvSpPr>
          <p:spPr bwMode="auto">
            <a:xfrm flipH="1">
              <a:off x="3276600" y="3276600"/>
              <a:ext cx="1600200" cy="990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73"/>
            <p:cNvSpPr>
              <a:spLocks noChangeShapeType="1"/>
            </p:cNvSpPr>
            <p:nvPr/>
          </p:nvSpPr>
          <p:spPr bwMode="auto">
            <a:xfrm flipH="1" flipV="1">
              <a:off x="5562600" y="4419600"/>
              <a:ext cx="685800" cy="133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221462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84441" y="838200"/>
            <a:ext cx="8373759" cy="4775256"/>
            <a:chOff x="5066" y="806"/>
            <a:chExt cx="8373759" cy="3008"/>
          </a:xfrm>
        </p:grpSpPr>
        <p:grpSp>
          <p:nvGrpSpPr>
            <p:cNvPr id="4" name="Group 4"/>
            <p:cNvGrpSpPr>
              <a:grpSpLocks/>
            </p:cNvGrpSpPr>
            <p:nvPr/>
          </p:nvGrpSpPr>
          <p:grpSpPr bwMode="auto">
            <a:xfrm>
              <a:off x="765175" y="806"/>
              <a:ext cx="7613650" cy="3008"/>
              <a:chOff x="482" y="800"/>
              <a:chExt cx="4796" cy="3008"/>
            </a:xfrm>
          </p:grpSpPr>
          <p:graphicFrame>
            <p:nvGraphicFramePr>
              <p:cNvPr id="23" name="Object 5"/>
              <p:cNvGraphicFramePr>
                <a:graphicFrameLocks noChangeAspect="1"/>
              </p:cNvGraphicFramePr>
              <p:nvPr>
                <p:extLst>
                  <p:ext uri="{D42A27DB-BD31-4B8C-83A1-F6EECF244321}">
                    <p14:modId xmlns:p14="http://schemas.microsoft.com/office/powerpoint/2010/main" val="1968833334"/>
                  </p:ext>
                </p:extLst>
              </p:nvPr>
            </p:nvGraphicFramePr>
            <p:xfrm>
              <a:off x="482" y="800"/>
              <a:ext cx="4796" cy="3008"/>
            </p:xfrm>
            <a:graphic>
              <a:graphicData uri="http://schemas.openxmlformats.org/drawingml/2006/chart">
                <c:chart xmlns:c="http://schemas.openxmlformats.org/drawingml/2006/chart" xmlns:r="http://schemas.openxmlformats.org/officeDocument/2006/relationships" r:id="rId2"/>
              </a:graphicData>
            </a:graphic>
          </p:graphicFrame>
          <p:sp>
            <p:nvSpPr>
              <p:cNvPr id="22" name="Line 6"/>
              <p:cNvSpPr>
                <a:spLocks noChangeShapeType="1"/>
              </p:cNvSpPr>
              <p:nvPr/>
            </p:nvSpPr>
            <p:spPr bwMode="auto">
              <a:xfrm>
                <a:off x="1008" y="2085"/>
                <a:ext cx="412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 name="Line 7"/>
            <p:cNvSpPr>
              <a:spLocks noChangeShapeType="1"/>
            </p:cNvSpPr>
            <p:nvPr/>
          </p:nvSpPr>
          <p:spPr bwMode="auto">
            <a:xfrm>
              <a:off x="1836738" y="3184"/>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8"/>
            <p:cNvSpPr>
              <a:spLocks noChangeShapeType="1"/>
            </p:cNvSpPr>
            <p:nvPr/>
          </p:nvSpPr>
          <p:spPr bwMode="auto">
            <a:xfrm>
              <a:off x="2241550" y="3189"/>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9"/>
            <p:cNvSpPr>
              <a:spLocks noChangeShapeType="1"/>
            </p:cNvSpPr>
            <p:nvPr/>
          </p:nvSpPr>
          <p:spPr bwMode="auto">
            <a:xfrm>
              <a:off x="2667000" y="3189"/>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10"/>
            <p:cNvSpPr>
              <a:spLocks noChangeShapeType="1"/>
            </p:cNvSpPr>
            <p:nvPr/>
          </p:nvSpPr>
          <p:spPr bwMode="auto">
            <a:xfrm>
              <a:off x="3081338" y="3189"/>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11"/>
            <p:cNvSpPr>
              <a:spLocks noChangeShapeType="1"/>
            </p:cNvSpPr>
            <p:nvPr/>
          </p:nvSpPr>
          <p:spPr bwMode="auto">
            <a:xfrm>
              <a:off x="3513138" y="3189"/>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2"/>
            <p:cNvSpPr>
              <a:spLocks noChangeShapeType="1"/>
            </p:cNvSpPr>
            <p:nvPr/>
          </p:nvSpPr>
          <p:spPr bwMode="auto">
            <a:xfrm>
              <a:off x="3911600" y="3184"/>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3"/>
            <p:cNvSpPr>
              <a:spLocks noChangeShapeType="1"/>
            </p:cNvSpPr>
            <p:nvPr/>
          </p:nvSpPr>
          <p:spPr bwMode="auto">
            <a:xfrm>
              <a:off x="4324350" y="3189"/>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4"/>
            <p:cNvSpPr>
              <a:spLocks noChangeShapeType="1"/>
            </p:cNvSpPr>
            <p:nvPr/>
          </p:nvSpPr>
          <p:spPr bwMode="auto">
            <a:xfrm>
              <a:off x="4754563" y="3184"/>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5"/>
            <p:cNvSpPr>
              <a:spLocks noChangeShapeType="1"/>
            </p:cNvSpPr>
            <p:nvPr/>
          </p:nvSpPr>
          <p:spPr bwMode="auto">
            <a:xfrm>
              <a:off x="5157788" y="3189"/>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6"/>
            <p:cNvSpPr>
              <a:spLocks noChangeShapeType="1"/>
            </p:cNvSpPr>
            <p:nvPr/>
          </p:nvSpPr>
          <p:spPr bwMode="auto">
            <a:xfrm>
              <a:off x="5588000" y="3190"/>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7"/>
            <p:cNvSpPr>
              <a:spLocks noChangeShapeType="1"/>
            </p:cNvSpPr>
            <p:nvPr/>
          </p:nvSpPr>
          <p:spPr bwMode="auto">
            <a:xfrm>
              <a:off x="5992813" y="3184"/>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8"/>
            <p:cNvSpPr>
              <a:spLocks noChangeShapeType="1"/>
            </p:cNvSpPr>
            <p:nvPr/>
          </p:nvSpPr>
          <p:spPr bwMode="auto">
            <a:xfrm>
              <a:off x="6405563" y="3189"/>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9"/>
            <p:cNvSpPr>
              <a:spLocks noChangeShapeType="1"/>
            </p:cNvSpPr>
            <p:nvPr/>
          </p:nvSpPr>
          <p:spPr bwMode="auto">
            <a:xfrm>
              <a:off x="6827838" y="3190"/>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20"/>
            <p:cNvSpPr>
              <a:spLocks noChangeShapeType="1"/>
            </p:cNvSpPr>
            <p:nvPr/>
          </p:nvSpPr>
          <p:spPr bwMode="auto">
            <a:xfrm>
              <a:off x="7256463" y="3184"/>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21"/>
            <p:cNvSpPr>
              <a:spLocks noChangeShapeType="1"/>
            </p:cNvSpPr>
            <p:nvPr/>
          </p:nvSpPr>
          <p:spPr bwMode="auto">
            <a:xfrm>
              <a:off x="7653338" y="3189"/>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22"/>
            <p:cNvSpPr>
              <a:spLocks noChangeShapeType="1"/>
            </p:cNvSpPr>
            <p:nvPr/>
          </p:nvSpPr>
          <p:spPr bwMode="auto">
            <a:xfrm>
              <a:off x="5066" y="3184"/>
              <a:ext cx="0"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 name="Title 1"/>
          <p:cNvSpPr txBox="1">
            <a:spLocks/>
          </p:cNvSpPr>
          <p:nvPr/>
        </p:nvSpPr>
        <p:spPr>
          <a:xfrm>
            <a:off x="457200" y="76200"/>
            <a:ext cx="8229600" cy="762000"/>
          </a:xfrm>
          <a:prstGeom prst="rect">
            <a:avLst/>
          </a:prstGeom>
        </p:spPr>
        <p:txBody>
          <a:bodyP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a:t>Social Norm Curve for Delicate Arch</a:t>
            </a:r>
          </a:p>
        </p:txBody>
      </p:sp>
    </p:spTree>
    <p:extLst>
      <p:ext uri="{BB962C8B-B14F-4D97-AF65-F5344CB8AC3E}">
        <p14:creationId xmlns:p14="http://schemas.microsoft.com/office/powerpoint/2010/main" val="2451801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9356" y="1752600"/>
            <a:ext cx="7116444" cy="1846659"/>
          </a:xfrm>
          <a:prstGeom prst="rect">
            <a:avLst/>
          </a:prstGeom>
          <a:noFill/>
        </p:spPr>
        <p:txBody>
          <a:bodyPr wrap="square" rtlCol="0">
            <a:spAutoFit/>
          </a:bodyPr>
          <a:lstStyle/>
          <a:p>
            <a:pPr>
              <a:spcBef>
                <a:spcPts val="1200"/>
              </a:spcBef>
              <a:spcAft>
                <a:spcPts val="1200"/>
              </a:spcAft>
            </a:pPr>
            <a:r>
              <a:rPr lang="en-US" sz="2800" dirty="0">
                <a:hlinkClick r:id="rId2"/>
              </a:rPr>
              <a:t>Geology of Arches </a:t>
            </a:r>
            <a:r>
              <a:rPr lang="en-US" sz="2800" dirty="0"/>
              <a:t>(3:33)</a:t>
            </a:r>
          </a:p>
          <a:p>
            <a:pPr>
              <a:spcBef>
                <a:spcPts val="1200"/>
              </a:spcBef>
              <a:spcAft>
                <a:spcPts val="1200"/>
              </a:spcAft>
            </a:pPr>
            <a:r>
              <a:rPr lang="en-US" sz="2800" dirty="0">
                <a:hlinkClick r:id="rId3"/>
              </a:rPr>
              <a:t>Arches National Park Ranger Talk</a:t>
            </a:r>
            <a:r>
              <a:rPr lang="en-US" sz="2800" dirty="0"/>
              <a:t> (4:09)</a:t>
            </a:r>
            <a:r>
              <a:rPr lang="en-US" dirty="0"/>
              <a:t> </a:t>
            </a:r>
          </a:p>
          <a:p>
            <a:pPr marL="285750" indent="-285750">
              <a:spcBef>
                <a:spcPts val="1200"/>
              </a:spcBef>
              <a:spcAft>
                <a:spcPts val="1200"/>
              </a:spcAft>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a:t>Videos</a:t>
            </a:r>
          </a:p>
        </p:txBody>
      </p:sp>
      <p:sp>
        <p:nvSpPr>
          <p:cNvPr id="4" name="Rectangle 3"/>
          <p:cNvSpPr/>
          <p:nvPr/>
        </p:nvSpPr>
        <p:spPr>
          <a:xfrm>
            <a:off x="1189356" y="2209800"/>
            <a:ext cx="7010400" cy="369332"/>
          </a:xfrm>
          <a:prstGeom prst="rect">
            <a:avLst/>
          </a:prstGeom>
        </p:spPr>
        <p:txBody>
          <a:bodyPr wrap="square">
            <a:spAutoFit/>
          </a:bodyPr>
          <a:lstStyle/>
          <a:p>
            <a:r>
              <a:rPr lang="en-US" dirty="0"/>
              <a:t>https://www.nps.gov/arch/learn/photosmultimedia/geologyvideo.htm</a:t>
            </a:r>
          </a:p>
        </p:txBody>
      </p:sp>
      <p:sp>
        <p:nvSpPr>
          <p:cNvPr id="5" name="Rectangle 4"/>
          <p:cNvSpPr/>
          <p:nvPr/>
        </p:nvSpPr>
        <p:spPr>
          <a:xfrm>
            <a:off x="1189356" y="3036332"/>
            <a:ext cx="5029200" cy="369332"/>
          </a:xfrm>
          <a:prstGeom prst="rect">
            <a:avLst/>
          </a:prstGeom>
        </p:spPr>
        <p:txBody>
          <a:bodyPr wrap="square">
            <a:spAutoFit/>
          </a:bodyPr>
          <a:lstStyle/>
          <a:p>
            <a:r>
              <a:rPr lang="en-US" dirty="0"/>
              <a:t>https://www.youtube.com/watch?v=9nRjNuTRZoE</a:t>
            </a:r>
          </a:p>
        </p:txBody>
      </p:sp>
    </p:spTree>
    <p:extLst>
      <p:ext uri="{BB962C8B-B14F-4D97-AF65-F5344CB8AC3E}">
        <p14:creationId xmlns:p14="http://schemas.microsoft.com/office/powerpoint/2010/main" val="3260579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61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Landscape Arch Arches National Park"/>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143000"/>
            <a:ext cx="9144000" cy="392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79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double o arch arches national par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252" y="76200"/>
            <a:ext cx="8484225" cy="563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2.squidoocdn.com/resize/squidoo_images/-1/draft_lens2230117module12043949photo_1223922777arches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17297" y="76200"/>
            <a:ext cx="372198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23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courthouse towers arches national park"/>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9111" y="76201"/>
            <a:ext cx="8419338" cy="563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799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courthouse towers arches national park"/>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8318" y="76202"/>
            <a:ext cx="7543682" cy="565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925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altLang="zh-CN" dirty="0"/>
              <a:t>Established in 1929</a:t>
            </a:r>
          </a:p>
          <a:p>
            <a:r>
              <a:rPr lang="en-US" dirty="0"/>
              <a:t>77,000 acres of park land</a:t>
            </a:r>
          </a:p>
          <a:p>
            <a:r>
              <a:rPr lang="en-US" dirty="0"/>
              <a:t>More than 2,000 distinctive stone arches</a:t>
            </a:r>
          </a:p>
          <a:p>
            <a:r>
              <a:rPr lang="en-US" dirty="0"/>
              <a:t>The highest density of </a:t>
            </a:r>
            <a:r>
              <a:rPr lang="en-US" altLang="zh-CN" dirty="0"/>
              <a:t>these </a:t>
            </a:r>
            <a:r>
              <a:rPr lang="en-US" dirty="0"/>
              <a:t>geologic features in the world</a:t>
            </a:r>
          </a:p>
          <a:p>
            <a:r>
              <a:rPr lang="en-US" dirty="0"/>
              <a:t>1.4 million annual visits in 2015</a:t>
            </a:r>
          </a:p>
          <a:p>
            <a:endParaRPr lang="en-US" dirty="0"/>
          </a:p>
        </p:txBody>
      </p:sp>
    </p:spTree>
    <p:extLst>
      <p:ext uri="{BB962C8B-B14F-4D97-AF65-F5344CB8AC3E}">
        <p14:creationId xmlns:p14="http://schemas.microsoft.com/office/powerpoint/2010/main" val="1604811288"/>
      </p:ext>
    </p:extLst>
  </p:cSld>
  <p:clrMapOvr>
    <a:masterClrMapping/>
  </p:clrMapOvr>
</p:sld>
</file>

<file path=ppt/theme/theme1.xml><?xml version="1.0" encoding="utf-8"?>
<a:theme xmlns:a="http://schemas.openxmlformats.org/drawingml/2006/main" name="ThemeCAB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CABI" id="{8D9EB35B-EA6C-4F91-A409-4C756FC2B197}" vid="{46799333-7E9E-4126-9463-DDA2C7593A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ThemeCABI</Template>
  <TotalTime>1680</TotalTime>
  <Words>358</Words>
  <Application>Microsoft Office PowerPoint</Application>
  <PresentationFormat>On-screen Show (4:3)</PresentationFormat>
  <Paragraphs>71</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宋体</vt:lpstr>
      <vt:lpstr>Arial</vt:lpstr>
      <vt:lpstr>Calibri</vt:lpstr>
      <vt:lpstr>ThemeCABI</vt:lpstr>
      <vt:lpstr>How Many Visitors is Too Many at Arches?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Arches National Park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Videos</vt:lpstr>
      <vt:lpstr>PowerPoint Presentation</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Indicators of Crowding at Alcatraz Island: A Comparative Analysis</dc:title>
  <dc:creator>Nathan Reigner</dc:creator>
  <cp:lastModifiedBy>Leigh-Ann Bard</cp:lastModifiedBy>
  <cp:revision>167</cp:revision>
  <cp:lastPrinted>2012-02-06T15:49:32Z</cp:lastPrinted>
  <dcterms:created xsi:type="dcterms:W3CDTF">2011-03-05T19:34:28Z</dcterms:created>
  <dcterms:modified xsi:type="dcterms:W3CDTF">2019-07-30T14:29:24Z</dcterms:modified>
</cp:coreProperties>
</file>