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handoutMasterIdLst>
    <p:handoutMasterId r:id="rId22"/>
  </p:handoutMasterIdLst>
  <p:sldIdLst>
    <p:sldId id="470" r:id="rId2"/>
    <p:sldId id="384" r:id="rId3"/>
    <p:sldId id="455" r:id="rId4"/>
    <p:sldId id="463" r:id="rId5"/>
    <p:sldId id="464" r:id="rId6"/>
    <p:sldId id="466" r:id="rId7"/>
    <p:sldId id="465" r:id="rId8"/>
    <p:sldId id="467" r:id="rId9"/>
    <p:sldId id="456" r:id="rId10"/>
    <p:sldId id="468" r:id="rId11"/>
    <p:sldId id="368" r:id="rId12"/>
    <p:sldId id="457" r:id="rId13"/>
    <p:sldId id="458" r:id="rId14"/>
    <p:sldId id="461" r:id="rId15"/>
    <p:sldId id="462" r:id="rId16"/>
    <p:sldId id="459" r:id="rId17"/>
    <p:sldId id="460" r:id="rId18"/>
    <p:sldId id="469" r:id="rId19"/>
    <p:sldId id="471" r:id="rId20"/>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60"/>
  </p:normalViewPr>
  <p:slideViewPr>
    <p:cSldViewPr>
      <p:cViewPr varScale="1">
        <p:scale>
          <a:sx n="72" d="100"/>
          <a:sy n="72" d="100"/>
        </p:scale>
        <p:origin x="1488" y="7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743" cy="465138"/>
          </a:xfrm>
          <a:prstGeom prst="rect">
            <a:avLst/>
          </a:prstGeom>
        </p:spPr>
        <p:txBody>
          <a:bodyPr vert="horz" lIns="90573" tIns="45286" rIns="90573" bIns="45286" rtlCol="0"/>
          <a:lstStyle>
            <a:lvl1pPr algn="l">
              <a:defRPr sz="1100"/>
            </a:lvl1pPr>
          </a:lstStyle>
          <a:p>
            <a:endParaRPr lang="en-US"/>
          </a:p>
        </p:txBody>
      </p:sp>
      <p:sp>
        <p:nvSpPr>
          <p:cNvPr id="3" name="Date Placeholder 2"/>
          <p:cNvSpPr>
            <a:spLocks noGrp="1"/>
          </p:cNvSpPr>
          <p:nvPr>
            <p:ph type="dt" sz="quarter" idx="1"/>
          </p:nvPr>
        </p:nvSpPr>
        <p:spPr>
          <a:xfrm>
            <a:off x="3897514" y="0"/>
            <a:ext cx="2982743" cy="465138"/>
          </a:xfrm>
          <a:prstGeom prst="rect">
            <a:avLst/>
          </a:prstGeom>
        </p:spPr>
        <p:txBody>
          <a:bodyPr vert="horz" lIns="90573" tIns="45286" rIns="90573" bIns="45286" rtlCol="0"/>
          <a:lstStyle>
            <a:lvl1pPr algn="r">
              <a:defRPr sz="1100"/>
            </a:lvl1pPr>
          </a:lstStyle>
          <a:p>
            <a:fld id="{F2598017-BA5E-4704-B5AC-F3226DE408C7}" type="datetimeFigureOut">
              <a:rPr lang="en-US" smtClean="0"/>
              <a:pPr/>
              <a:t>7/30/2019</a:t>
            </a:fld>
            <a:endParaRPr lang="en-US"/>
          </a:p>
        </p:txBody>
      </p:sp>
      <p:sp>
        <p:nvSpPr>
          <p:cNvPr id="4" name="Footer Placeholder 3"/>
          <p:cNvSpPr>
            <a:spLocks noGrp="1"/>
          </p:cNvSpPr>
          <p:nvPr>
            <p:ph type="ftr" sz="quarter" idx="2"/>
          </p:nvPr>
        </p:nvSpPr>
        <p:spPr>
          <a:xfrm>
            <a:off x="0" y="8829675"/>
            <a:ext cx="2982743" cy="465138"/>
          </a:xfrm>
          <a:prstGeom prst="rect">
            <a:avLst/>
          </a:prstGeom>
        </p:spPr>
        <p:txBody>
          <a:bodyPr vert="horz" lIns="90573" tIns="45286" rIns="90573" bIns="45286" rtlCol="0" anchor="b"/>
          <a:lstStyle>
            <a:lvl1pPr algn="l">
              <a:defRPr sz="1100"/>
            </a:lvl1pPr>
          </a:lstStyle>
          <a:p>
            <a:endParaRPr lang="en-US"/>
          </a:p>
        </p:txBody>
      </p:sp>
      <p:sp>
        <p:nvSpPr>
          <p:cNvPr id="5" name="Slide Number Placeholder 4"/>
          <p:cNvSpPr>
            <a:spLocks noGrp="1"/>
          </p:cNvSpPr>
          <p:nvPr>
            <p:ph type="sldNum" sz="quarter" idx="3"/>
          </p:nvPr>
        </p:nvSpPr>
        <p:spPr>
          <a:xfrm>
            <a:off x="3897514" y="8829675"/>
            <a:ext cx="2982743" cy="465138"/>
          </a:xfrm>
          <a:prstGeom prst="rect">
            <a:avLst/>
          </a:prstGeom>
        </p:spPr>
        <p:txBody>
          <a:bodyPr vert="horz" lIns="90573" tIns="45286" rIns="90573" bIns="45286" rtlCol="0" anchor="b"/>
          <a:lstStyle>
            <a:lvl1pPr algn="r">
              <a:defRPr sz="1100"/>
            </a:lvl1pPr>
          </a:lstStyle>
          <a:p>
            <a:fld id="{2BF329E9-9021-4AAE-B89E-9DBDFDAA4400}" type="slidenum">
              <a:rPr lang="en-US" smtClean="0"/>
              <a:pPr/>
              <a:t>‹#›</a:t>
            </a:fld>
            <a:endParaRPr lang="en-US"/>
          </a:p>
        </p:txBody>
      </p:sp>
    </p:spTree>
    <p:extLst>
      <p:ext uri="{BB962C8B-B14F-4D97-AF65-F5344CB8AC3E}">
        <p14:creationId xmlns:p14="http://schemas.microsoft.com/office/powerpoint/2010/main" val="1678676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294" tIns="46147" rIns="92294" bIns="46147" rtlCol="0"/>
          <a:lstStyle>
            <a:lvl1pPr algn="l">
              <a:defRPr sz="11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294" tIns="46147" rIns="92294" bIns="46147" rtlCol="0"/>
          <a:lstStyle>
            <a:lvl1pPr algn="r">
              <a:defRPr sz="1100"/>
            </a:lvl1pPr>
          </a:lstStyle>
          <a:p>
            <a:fld id="{F30AA83B-4EA1-4B7F-A894-5BFE8D5AABC6}" type="datetimeFigureOut">
              <a:rPr lang="en-US" smtClean="0"/>
              <a:pPr/>
              <a:t>7/30/2019</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294" tIns="46147" rIns="92294" bIns="46147" rtlCol="0" anchor="ctr"/>
          <a:lstStyle/>
          <a:p>
            <a:endParaRPr lang="en-US"/>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2294" tIns="46147" rIns="92294" bIns="4614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294" tIns="46147" rIns="92294" bIns="46147" rtlCol="0" anchor="b"/>
          <a:lstStyle>
            <a:lvl1pPr algn="l">
              <a:defRPr sz="11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294" tIns="46147" rIns="92294" bIns="46147" rtlCol="0" anchor="b"/>
          <a:lstStyle>
            <a:lvl1pPr algn="r">
              <a:defRPr sz="1100"/>
            </a:lvl1pPr>
          </a:lstStyle>
          <a:p>
            <a:fld id="{5BC69FB5-8452-4713-8278-1DC1AB63FDEB}" type="slidenum">
              <a:rPr lang="en-US" smtClean="0"/>
              <a:pPr/>
              <a:t>‹#›</a:t>
            </a:fld>
            <a:endParaRPr lang="en-US"/>
          </a:p>
        </p:txBody>
      </p:sp>
    </p:spTree>
    <p:extLst>
      <p:ext uri="{BB962C8B-B14F-4D97-AF65-F5344CB8AC3E}">
        <p14:creationId xmlns:p14="http://schemas.microsoft.com/office/powerpoint/2010/main" val="4058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69FB5-8452-4713-8278-1DC1AB63FDEB}" type="slidenum">
              <a:rPr lang="en-US" smtClean="0"/>
              <a:pPr/>
              <a:t>3</a:t>
            </a:fld>
            <a:endParaRPr lang="en-US"/>
          </a:p>
        </p:txBody>
      </p:sp>
    </p:spTree>
    <p:extLst>
      <p:ext uri="{BB962C8B-B14F-4D97-AF65-F5344CB8AC3E}">
        <p14:creationId xmlns:p14="http://schemas.microsoft.com/office/powerpoint/2010/main" val="403622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69FB5-8452-4713-8278-1DC1AB63FDEB}" type="slidenum">
              <a:rPr lang="en-US" smtClean="0"/>
              <a:pPr/>
              <a:t>12</a:t>
            </a:fld>
            <a:endParaRPr lang="en-US"/>
          </a:p>
        </p:txBody>
      </p:sp>
    </p:spTree>
    <p:extLst>
      <p:ext uri="{BB962C8B-B14F-4D97-AF65-F5344CB8AC3E}">
        <p14:creationId xmlns:p14="http://schemas.microsoft.com/office/powerpoint/2010/main" val="42313803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5" name="Picture 34"/>
          <p:cNvPicPr>
            <a:picLocks noChangeAspect="1"/>
          </p:cNvPicPr>
          <p:nvPr/>
        </p:nvPicPr>
        <p:blipFill rotWithShape="1">
          <a:blip r:embed="rId2" cstate="print">
            <a:extLst>
              <a:ext uri="{28A0092B-C50C-407E-A947-70E740481C1C}">
                <a14:useLocalDpi xmlns:a14="http://schemas.microsoft.com/office/drawing/2010/main" val="0"/>
              </a:ext>
            </a:extLst>
          </a:blip>
          <a:srcRect l="3753" r="3753"/>
          <a:stretch/>
        </p:blipFill>
        <p:spPr>
          <a:xfrm>
            <a:off x="0" y="0"/>
            <a:ext cx="9144000" cy="4152900"/>
          </a:xfrm>
          <a:prstGeom prst="rect">
            <a:avLst/>
          </a:prstGeom>
        </p:spPr>
      </p:pic>
      <p:sp>
        <p:nvSpPr>
          <p:cNvPr id="37" name="Rectangle 36"/>
          <p:cNvSpPr/>
          <p:nvPr/>
        </p:nvSpPr>
        <p:spPr>
          <a:xfrm>
            <a:off x="0" y="4152900"/>
            <a:ext cx="9144000" cy="270510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CEBE7"/>
              </a:solidFill>
            </a:endParaRPr>
          </a:p>
        </p:txBody>
      </p:sp>
      <p:sp>
        <p:nvSpPr>
          <p:cNvPr id="41" name="Rectangle 40"/>
          <p:cNvSpPr/>
          <p:nvPr/>
        </p:nvSpPr>
        <p:spPr>
          <a:xfrm>
            <a:off x="-24582" y="145654"/>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42" name="Title 41"/>
          <p:cNvSpPr>
            <a:spLocks noGrp="1"/>
          </p:cNvSpPr>
          <p:nvPr>
            <p:ph type="title" hasCustomPrompt="1"/>
          </p:nvPr>
        </p:nvSpPr>
        <p:spPr>
          <a:xfrm>
            <a:off x="685800" y="4453030"/>
            <a:ext cx="7772400" cy="991419"/>
          </a:xfrm>
        </p:spPr>
        <p:txBody>
          <a:bodyPr anchor="t">
            <a:noAutofit/>
          </a:bodyPr>
          <a:lstStyle>
            <a:lvl1pPr algn="l">
              <a:defRPr sz="4600" b="0" baseline="30000">
                <a:solidFill>
                  <a:schemeClr val="bg1"/>
                </a:solidFill>
                <a:latin typeface="Arial" pitchFamily="34" charset="0"/>
                <a:cs typeface="Arial" pitchFamily="34" charset="0"/>
              </a:defRPr>
            </a:lvl1pPr>
          </a:lstStyle>
          <a:p>
            <a:r>
              <a:rPr lang="en-US" dirty="0"/>
              <a:t>Managing Outdoor Recreation: </a:t>
            </a:r>
            <a:br>
              <a:rPr lang="en-US" dirty="0"/>
            </a:br>
            <a:r>
              <a:rPr lang="en-US" dirty="0"/>
              <a:t>Case Studies in National Parks, 2nd Edition</a:t>
            </a:r>
            <a:endParaRPr lang="en-GB" dirty="0"/>
          </a:p>
        </p:txBody>
      </p:sp>
      <p:sp>
        <p:nvSpPr>
          <p:cNvPr id="48" name="Subtitle 2"/>
          <p:cNvSpPr>
            <a:spLocks noGrp="1"/>
          </p:cNvSpPr>
          <p:nvPr>
            <p:ph type="subTitle" idx="1" hasCustomPrompt="1"/>
          </p:nvPr>
        </p:nvSpPr>
        <p:spPr>
          <a:xfrm>
            <a:off x="685800" y="5455920"/>
            <a:ext cx="7741920" cy="855358"/>
          </a:xfrm>
        </p:spPr>
        <p:txBody>
          <a:bodyPr>
            <a:normAutofit/>
          </a:bodyPr>
          <a:lstStyle>
            <a:lvl1pPr marL="0" indent="0" algn="l">
              <a:buNone/>
              <a:defRPr sz="1800" b="1">
                <a:solidFill>
                  <a:srgbClr val="93CDD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Robert Manning, Laura Anderson and Peter </a:t>
            </a:r>
            <a:r>
              <a:rPr lang="en-GB" dirty="0" err="1"/>
              <a:t>Pettengill</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266813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alphaModFix amt="24000"/>
            <a:extLst>
              <a:ext uri="{28A0092B-C50C-407E-A947-70E740481C1C}">
                <a14:useLocalDpi xmlns:a14="http://schemas.microsoft.com/office/drawing/2010/main" val="0"/>
              </a:ext>
            </a:extLst>
          </a:blip>
          <a:srcRect l="16704" r="16704"/>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hasCustomPrompt="1"/>
          </p:nvPr>
        </p:nvSpPr>
        <p:spPr>
          <a:xfrm>
            <a:off x="1189357" y="1272381"/>
            <a:ext cx="3382644" cy="4313237"/>
          </a:xfrm>
        </p:spPr>
        <p:txBody>
          <a:bodyPr>
            <a:normAutofit/>
          </a:bodyPr>
          <a:lstStyle>
            <a:lvl1pPr marL="0" indent="0">
              <a:buNone/>
              <a:defRPr sz="2200"/>
            </a:lvl1pPr>
          </a:lstStyle>
          <a:p>
            <a:r>
              <a:rPr lang="en-GB" dirty="0"/>
              <a:t>Text here, block or bullets. text here, block or bullets. text here, block or bullets. text here, block or bullets. text here, block or bullets. text here, block or bullets. text here, block or bullets. </a:t>
            </a:r>
          </a:p>
        </p:txBody>
      </p:sp>
      <p:sp>
        <p:nvSpPr>
          <p:cNvPr id="12" name="Title Placeholder 1"/>
          <p:cNvSpPr>
            <a:spLocks noGrp="1"/>
          </p:cNvSpPr>
          <p:nvPr>
            <p:ph type="title" hasCustomPrompt="1"/>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Title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aphicFrame>
        <p:nvGraphicFramePr>
          <p:cNvPr id="14" name="Content Placeholder 5"/>
          <p:cNvGraphicFramePr>
            <a:graphicFrameLocks/>
          </p:cNvGraphicFramePr>
          <p:nvPr>
            <p:extLst>
              <p:ext uri="{D42A27DB-BD31-4B8C-83A1-F6EECF244321}">
                <p14:modId xmlns:p14="http://schemas.microsoft.com/office/powerpoint/2010/main" val="2795731897"/>
              </p:ext>
            </p:extLst>
          </p:nvPr>
        </p:nvGraphicFramePr>
        <p:xfrm>
          <a:off x="4490826" y="1271588"/>
          <a:ext cx="3894665" cy="3708400"/>
        </p:xfrm>
        <a:graphic>
          <a:graphicData uri="http://schemas.openxmlformats.org/drawingml/2006/table">
            <a:tbl>
              <a:tblPr firstRow="1" bandRow="1">
                <a:tableStyleId>{5C22544A-7EE6-4342-B048-85BDC9FD1C3A}</a:tableStyleId>
              </a:tblPr>
              <a:tblGrid>
                <a:gridCol w="778933">
                  <a:extLst>
                    <a:ext uri="{9D8B030D-6E8A-4147-A177-3AD203B41FA5}">
                      <a16:colId xmlns:a16="http://schemas.microsoft.com/office/drawing/2014/main" val="20000"/>
                    </a:ext>
                  </a:extLst>
                </a:gridCol>
                <a:gridCol w="778933">
                  <a:extLst>
                    <a:ext uri="{9D8B030D-6E8A-4147-A177-3AD203B41FA5}">
                      <a16:colId xmlns:a16="http://schemas.microsoft.com/office/drawing/2014/main" val="20001"/>
                    </a:ext>
                  </a:extLst>
                </a:gridCol>
                <a:gridCol w="778933">
                  <a:extLst>
                    <a:ext uri="{9D8B030D-6E8A-4147-A177-3AD203B41FA5}">
                      <a16:colId xmlns:a16="http://schemas.microsoft.com/office/drawing/2014/main" val="20002"/>
                    </a:ext>
                  </a:extLst>
                </a:gridCol>
                <a:gridCol w="778933">
                  <a:extLst>
                    <a:ext uri="{9D8B030D-6E8A-4147-A177-3AD203B41FA5}">
                      <a16:colId xmlns:a16="http://schemas.microsoft.com/office/drawing/2014/main" val="20003"/>
                    </a:ext>
                  </a:extLst>
                </a:gridCol>
                <a:gridCol w="778933">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0"/>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4"/>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7"/>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8"/>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bl>
          </a:graphicData>
        </a:graphic>
      </p:graphicFrame>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062524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alphaModFix/>
            <a:extLst>
              <a:ext uri="{28A0092B-C50C-407E-A947-70E740481C1C}">
                <a14:useLocalDpi xmlns:a14="http://schemas.microsoft.com/office/drawing/2010/main" val="0"/>
              </a:ext>
            </a:extLst>
          </a:blip>
          <a:srcRect l="16704" r="16704"/>
          <a:stretch/>
        </p:blipFill>
        <p:spPr>
          <a:xfrm>
            <a:off x="0" y="0"/>
            <a:ext cx="9144000" cy="5768258"/>
          </a:xfrm>
          <a:prstGeom prst="rect">
            <a:avLst/>
          </a:prstGeom>
        </p:spPr>
      </p:pic>
      <p:sp>
        <p:nvSpPr>
          <p:cNvPr id="9" name="Rectangle 8"/>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Rectangle 10"/>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ln>
                  <a:noFill/>
                </a:ln>
                <a:solidFill>
                  <a:schemeClr val="bg1"/>
                </a:solidFill>
              </a:defRPr>
            </a:lvl1pPr>
          </a:lstStyle>
          <a:p>
            <a:r>
              <a:rPr lang="en-US"/>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ln>
                  <a:noFill/>
                </a:ln>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802756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43000"/>
            <a:ext cx="8534400" cy="1066800"/>
          </a:xfrm>
        </p:spPr>
        <p:txBody>
          <a:bodyPr/>
          <a:lstStyle/>
          <a:p>
            <a:r>
              <a:rPr lang="en-US" dirty="0"/>
              <a:t>Busing Among the Grizzlies at Denali</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9ACF3348-65A3-4802-ABD9-DBBA5491A0A8}"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833D13-E064-4A2D-8C3F-CF1C76E1670D}" type="slidenum">
              <a:rPr lang="en-US" smtClean="0"/>
              <a:pPr/>
              <a:t>‹#›</a:t>
            </a:fld>
            <a:endParaRPr lang="en-US"/>
          </a:p>
        </p:txBody>
      </p:sp>
    </p:spTree>
    <p:extLst>
      <p:ext uri="{BB962C8B-B14F-4D97-AF65-F5344CB8AC3E}">
        <p14:creationId xmlns:p14="http://schemas.microsoft.com/office/powerpoint/2010/main" val="4189628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CF3348-65A3-4802-ABD9-DBBA5491A0A8}" type="datetimeFigureOut">
              <a:rPr lang="en-US" smtClean="0"/>
              <a:pPr/>
              <a:t>7/30/2019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833D13-E064-4A2D-8C3F-CF1C76E1670D}" type="slidenum">
              <a:rPr lang="en-US" smtClean="0"/>
              <a:pPr/>
              <a:t>‹#›</a:t>
            </a:fld>
            <a:endParaRPr lang="en-US"/>
          </a:p>
        </p:txBody>
      </p:sp>
    </p:spTree>
    <p:extLst>
      <p:ext uri="{BB962C8B-B14F-4D97-AF65-F5344CB8AC3E}">
        <p14:creationId xmlns:p14="http://schemas.microsoft.com/office/powerpoint/2010/main" val="1891013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9ACF3348-65A3-4802-ABD9-DBBA5491A0A8}" type="datetimeFigureOut">
              <a:rPr lang="en-US" smtClean="0"/>
              <a:pPr/>
              <a:t>7/30/2019</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56833D13-E064-4A2D-8C3F-CF1C76E1670D}" type="slidenum">
              <a:rPr lang="en-US" smtClean="0"/>
              <a:pPr/>
              <a:t>‹#›</a:t>
            </a:fld>
            <a:endParaRPr lang="en-US"/>
          </a:p>
        </p:txBody>
      </p:sp>
    </p:spTree>
    <p:extLst>
      <p:ext uri="{BB962C8B-B14F-4D97-AF65-F5344CB8AC3E}">
        <p14:creationId xmlns:p14="http://schemas.microsoft.com/office/powerpoint/2010/main" val="2837394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3837" r="3837"/>
          <a:stretch/>
        </p:blipFill>
        <p:spPr>
          <a:xfrm>
            <a:off x="0" y="0"/>
            <a:ext cx="9144000" cy="4160520"/>
          </a:xfrm>
          <a:prstGeom prst="rect">
            <a:avLst/>
          </a:prstGeom>
        </p:spPr>
      </p:pic>
      <p:sp>
        <p:nvSpPr>
          <p:cNvPr id="8" name="Rectangle 7"/>
          <p:cNvSpPr/>
          <p:nvPr/>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3200"/>
            </a:lvl1pPr>
          </a:lstStyle>
          <a:p>
            <a:pPr algn="l"/>
            <a:r>
              <a:rPr lang="en-US" sz="4200" dirty="0">
                <a:solidFill>
                  <a:schemeClr val="bg1"/>
                </a:solidFill>
                <a:latin typeface="Arial"/>
                <a:cs typeface="Arial"/>
              </a:rPr>
              <a:t>SECTION 1</a:t>
            </a:r>
          </a:p>
        </p:txBody>
      </p:sp>
      <p:sp>
        <p:nvSpPr>
          <p:cNvPr id="11" name="Rectangle 10"/>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283236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alphaModFix amt="23000"/>
            <a:extLst>
              <a:ext uri="{28A0092B-C50C-407E-A947-70E740481C1C}">
                <a14:useLocalDpi xmlns:a14="http://schemas.microsoft.com/office/drawing/2010/main" val="0"/>
              </a:ext>
            </a:extLst>
          </a:blip>
          <a:srcRect l="16704" r="16704"/>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a:latin typeface="Arial"/>
                <a:cs typeface="Arial"/>
              </a:rPr>
              <a:t>Introduction</a:t>
            </a:r>
          </a:p>
        </p:txBody>
      </p:sp>
      <p:sp>
        <p:nvSpPr>
          <p:cNvPr id="15" name="Text Placeholder 14"/>
          <p:cNvSpPr>
            <a:spLocks noGrp="1"/>
          </p:cNvSpPr>
          <p:nvPr>
            <p:ph type="body" sz="quarter" idx="10" hasCustomPrompt="1"/>
          </p:nvPr>
        </p:nvSpPr>
        <p:spPr>
          <a:xfrm>
            <a:off x="1311263" y="1249680"/>
            <a:ext cx="7162800" cy="4312919"/>
          </a:xfrm>
        </p:spPr>
        <p:txBody>
          <a:bodyPr>
            <a:noAutofit/>
          </a:bodyPr>
          <a:lstStyle>
            <a:lvl1pPr marL="0" indent="0">
              <a:buNone/>
              <a:defRPr sz="3200"/>
            </a:lvl1pPr>
          </a:lstStyle>
          <a:p>
            <a:r>
              <a:rPr lang="en-GB" dirty="0"/>
              <a:t>Introductory text here, block or bullets. Introductory text in here, as a block or bullets. Introductory text in here, as a block or bullets. Introductory text in here, as a block or bullets. Introductory text in here, as a block or bullets. Introductory text in here, as a block or bullets. </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204654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837" r="3837"/>
          <a:stretch/>
        </p:blipFill>
        <p:spPr>
          <a:xfrm>
            <a:off x="1" y="0"/>
            <a:ext cx="9144000" cy="4160520"/>
          </a:xfrm>
          <a:prstGeom prst="rect">
            <a:avLst/>
          </a:prstGeom>
        </p:spPr>
      </p:pic>
      <p:sp>
        <p:nvSpPr>
          <p:cNvPr id="8" name="Rectangle 7"/>
          <p:cNvSpPr/>
          <p:nvPr/>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4000"/>
            </a:lvl1pPr>
          </a:lstStyle>
          <a:p>
            <a:pPr algn="l"/>
            <a:r>
              <a:rPr lang="en-US" sz="4200" dirty="0">
                <a:solidFill>
                  <a:schemeClr val="bg1"/>
                </a:solidFill>
                <a:latin typeface="Arial"/>
                <a:cs typeface="Arial"/>
              </a:rPr>
              <a:t>SECTION 2</a:t>
            </a:r>
          </a:p>
        </p:txBody>
      </p:sp>
      <p:sp>
        <p:nvSpPr>
          <p:cNvPr id="11" name="Rectangle 10"/>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063858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rketing Tools">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alphaModFix amt="23000"/>
            <a:extLst>
              <a:ext uri="{28A0092B-C50C-407E-A947-70E740481C1C}">
                <a14:useLocalDpi xmlns:a14="http://schemas.microsoft.com/office/drawing/2010/main" val="0"/>
              </a:ext>
            </a:extLst>
          </a:blip>
          <a:srcRect l="16704" r="16704"/>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89892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Marketing Tools">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alphaModFix amt="23000"/>
            <a:extLst>
              <a:ext uri="{28A0092B-C50C-407E-A947-70E740481C1C}">
                <a14:useLocalDpi xmlns:a14="http://schemas.microsoft.com/office/drawing/2010/main" val="0"/>
              </a:ext>
            </a:extLst>
          </a:blip>
          <a:srcRect l="16704" r="16704"/>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a:latin typeface="Arial"/>
                <a:cs typeface="Arial"/>
              </a:rPr>
              <a:t>Title</a:t>
            </a:r>
          </a:p>
        </p:txBody>
      </p:sp>
      <p:graphicFrame>
        <p:nvGraphicFramePr>
          <p:cNvPr id="13" name="Content Placeholder 3"/>
          <p:cNvGraphicFramePr>
            <a:graphicFrameLocks/>
          </p:cNvGraphicFramePr>
          <p:nvPr>
            <p:extLst>
              <p:ext uri="{D42A27DB-BD31-4B8C-83A1-F6EECF244321}">
                <p14:modId xmlns:p14="http://schemas.microsoft.com/office/powerpoint/2010/main" val="2421234062"/>
              </p:ext>
            </p:extLst>
          </p:nvPr>
        </p:nvGraphicFramePr>
        <p:xfrm>
          <a:off x="1311262" y="1271588"/>
          <a:ext cx="6541570" cy="4079240"/>
        </p:xfrm>
        <a:graphic>
          <a:graphicData uri="http://schemas.openxmlformats.org/drawingml/2006/table">
            <a:tbl>
              <a:tblPr firstRow="1" bandRow="1">
                <a:tableStyleId>{5C22544A-7EE6-4342-B048-85BDC9FD1C3A}</a:tableStyleId>
              </a:tblPr>
              <a:tblGrid>
                <a:gridCol w="1308314">
                  <a:extLst>
                    <a:ext uri="{9D8B030D-6E8A-4147-A177-3AD203B41FA5}">
                      <a16:colId xmlns:a16="http://schemas.microsoft.com/office/drawing/2014/main" val="20000"/>
                    </a:ext>
                  </a:extLst>
                </a:gridCol>
                <a:gridCol w="1308314">
                  <a:extLst>
                    <a:ext uri="{9D8B030D-6E8A-4147-A177-3AD203B41FA5}">
                      <a16:colId xmlns:a16="http://schemas.microsoft.com/office/drawing/2014/main" val="20001"/>
                    </a:ext>
                  </a:extLst>
                </a:gridCol>
                <a:gridCol w="1308314">
                  <a:extLst>
                    <a:ext uri="{9D8B030D-6E8A-4147-A177-3AD203B41FA5}">
                      <a16:colId xmlns:a16="http://schemas.microsoft.com/office/drawing/2014/main" val="20002"/>
                    </a:ext>
                  </a:extLst>
                </a:gridCol>
                <a:gridCol w="1308314">
                  <a:extLst>
                    <a:ext uri="{9D8B030D-6E8A-4147-A177-3AD203B41FA5}">
                      <a16:colId xmlns:a16="http://schemas.microsoft.com/office/drawing/2014/main" val="20003"/>
                    </a:ext>
                  </a:extLst>
                </a:gridCol>
                <a:gridCol w="1308314">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3"/>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4"/>
                  </a:ext>
                </a:extLst>
              </a:tr>
              <a:tr h="3708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5"/>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7"/>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8"/>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10"/>
                  </a:ext>
                </a:extLst>
              </a:tr>
            </a:tbl>
          </a:graphicData>
        </a:graphic>
      </p:graphicFrame>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469272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trategies">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alphaModFix amt="20000"/>
            <a:extLst>
              <a:ext uri="{28A0092B-C50C-407E-A947-70E740481C1C}">
                <a14:useLocalDpi xmlns:a14="http://schemas.microsoft.com/office/drawing/2010/main" val="0"/>
              </a:ext>
            </a:extLst>
          </a:blip>
          <a:srcRect l="16704" r="16704"/>
          <a:stretch/>
        </p:blipFill>
        <p:spPr>
          <a:xfrm>
            <a:off x="0" y="0"/>
            <a:ext cx="9144000" cy="5768258"/>
          </a:xfrm>
          <a:prstGeom prst="rect">
            <a:avLst/>
          </a:prstGeom>
          <a:blipFill dpi="0" rotWithShape="1">
            <a:blip r:embed="rId3">
              <a:lum bright="70000" contrast="-70000"/>
              <a:alphaModFix amt="20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a:latin typeface="Arial"/>
                <a:cs typeface="Arial"/>
              </a:rPr>
              <a:t>Strategies and Practices</a:t>
            </a:r>
          </a:p>
        </p:txBody>
      </p:sp>
      <p:sp>
        <p:nvSpPr>
          <p:cNvPr id="15" name="Text Placeholder 14"/>
          <p:cNvSpPr>
            <a:spLocks noGrp="1"/>
          </p:cNvSpPr>
          <p:nvPr>
            <p:ph type="body" sz="quarter" idx="10" hasCustomPrompt="1"/>
          </p:nvPr>
        </p:nvSpPr>
        <p:spPr>
          <a:xfrm>
            <a:off x="1311263" y="1249680"/>
            <a:ext cx="7162800" cy="4312919"/>
          </a:xfrm>
        </p:spPr>
        <p:txBody>
          <a:bodyPr>
            <a:normAutofit/>
          </a:bodyPr>
          <a:lstStyle>
            <a:lvl1pPr marL="0" indent="0">
              <a:buNone/>
              <a:defRPr sz="3200"/>
            </a:lvl1pPr>
          </a:lstStyle>
          <a:p>
            <a:r>
              <a:rPr lang="en-GB" dirty="0"/>
              <a:t>Text here, block or bullets. text here, block or bullets. text here, block or bullets. text here, block or bullets. text here, block or bullets. text here, block or bullets. text here, block or bullets. </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035071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alphaModFix amt="24000"/>
            <a:extLst>
              <a:ext uri="{28A0092B-C50C-407E-A947-70E740481C1C}">
                <a14:useLocalDpi xmlns:a14="http://schemas.microsoft.com/office/drawing/2010/main" val="0"/>
              </a:ext>
            </a:extLst>
          </a:blip>
          <a:srcRect l="16704" r="16704"/>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4" name="TextBox 13"/>
          <p:cNvSpPr txBox="1"/>
          <p:nvPr/>
        </p:nvSpPr>
        <p:spPr>
          <a:xfrm>
            <a:off x="1311264" y="486906"/>
            <a:ext cx="7196463" cy="430887"/>
          </a:xfrm>
          <a:prstGeom prst="rect">
            <a:avLst/>
          </a:prstGeom>
          <a:noFill/>
        </p:spPr>
        <p:txBody>
          <a:bodyPr wrap="square" rtlCol="0">
            <a:spAutoFit/>
          </a:bodyPr>
          <a:lstStyle/>
          <a:p>
            <a:r>
              <a:rPr lang="en-US" sz="2200" b="1" dirty="0">
                <a:latin typeface="Arial"/>
                <a:cs typeface="Arial"/>
              </a:rPr>
              <a:t>Problems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783646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1">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alphaModFix amt="24000"/>
            <a:extLst>
              <a:ext uri="{28A0092B-C50C-407E-A947-70E740481C1C}">
                <a14:useLocalDpi xmlns:a14="http://schemas.microsoft.com/office/drawing/2010/main" val="0"/>
              </a:ext>
            </a:extLst>
          </a:blip>
          <a:srcRect l="16704" r="16704"/>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US"/>
              <a:t>Click to edit Master title style</a:t>
            </a:r>
            <a:endParaRPr lang="en-US"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460799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F3348-65A3-4802-ABD9-DBBA5491A0A8}" type="datetimeFigureOut">
              <a:rPr lang="en-US" smtClean="0"/>
              <a:pPr/>
              <a:t>7/30/2019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833D13-E064-4A2D-8C3F-CF1C76E1670D}" type="slidenum">
              <a:rPr lang="en-US" smtClean="0"/>
              <a:pPr/>
              <a:t>‹#›</a:t>
            </a:fld>
            <a:endParaRPr lang="en-US"/>
          </a:p>
        </p:txBody>
      </p:sp>
    </p:spTree>
    <p:extLst>
      <p:ext uri="{BB962C8B-B14F-4D97-AF65-F5344CB8AC3E}">
        <p14:creationId xmlns:p14="http://schemas.microsoft.com/office/powerpoint/2010/main" val="19719566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nps.gov/grsm/"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qZ9GzIMGRMw&amp;feature=youtu.be"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Let There Be Light in Great Smoky Mountains National Park</a:t>
            </a:r>
            <a:endParaRPr lang="en-GB" dirty="0"/>
          </a:p>
        </p:txBody>
      </p:sp>
      <p:sp>
        <p:nvSpPr>
          <p:cNvPr id="3" name="Subtitle 2"/>
          <p:cNvSpPr>
            <a:spLocks noGrp="1"/>
          </p:cNvSpPr>
          <p:nvPr>
            <p:ph type="subTitle" idx="1"/>
          </p:nvPr>
        </p:nvSpPr>
        <p:spPr/>
        <p:txBody>
          <a:bodyPr/>
          <a:lstStyle/>
          <a:p>
            <a:r>
              <a:rPr lang="en-GB" dirty="0"/>
              <a:t>Managing Outdoor Recreation: Case Studies in the National Parks, 2</a:t>
            </a:r>
            <a:r>
              <a:rPr lang="en-GB" baseline="30000" dirty="0"/>
              <a:t>nd</a:t>
            </a:r>
            <a:r>
              <a:rPr lang="en-GB" dirty="0"/>
              <a:t> Edition</a:t>
            </a:r>
          </a:p>
          <a:p>
            <a:endParaRPr lang="en-GB" dirty="0"/>
          </a:p>
        </p:txBody>
      </p:sp>
    </p:spTree>
    <p:extLst>
      <p:ext uri="{BB962C8B-B14F-4D97-AF65-F5344CB8AC3E}">
        <p14:creationId xmlns:p14="http://schemas.microsoft.com/office/powerpoint/2010/main" val="145378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685800"/>
            <a:ext cx="5455340" cy="830997"/>
          </a:xfrm>
          <a:prstGeom prst="rect">
            <a:avLst/>
          </a:prstGeom>
          <a:noFill/>
        </p:spPr>
        <p:txBody>
          <a:bodyPr wrap="none" rtlCol="0">
            <a:spAutoFit/>
          </a:bodyPr>
          <a:lstStyle/>
          <a:p>
            <a:r>
              <a:rPr lang="en-US" sz="2400" dirty="0">
                <a:hlinkClick r:id="rId2"/>
              </a:rPr>
              <a:t>Great Smoky Mountains National Park</a:t>
            </a:r>
            <a:endParaRPr lang="en-US" sz="2400" dirty="0"/>
          </a:p>
          <a:p>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5250" y="1219200"/>
            <a:ext cx="3151550" cy="4103866"/>
          </a:xfrm>
          <a:prstGeom prst="rect">
            <a:avLst/>
          </a:prstGeom>
        </p:spPr>
      </p:pic>
      <p:sp>
        <p:nvSpPr>
          <p:cNvPr id="4" name="Rectangle 3"/>
          <p:cNvSpPr/>
          <p:nvPr/>
        </p:nvSpPr>
        <p:spPr>
          <a:xfrm>
            <a:off x="2679513" y="5323066"/>
            <a:ext cx="3753913" cy="369332"/>
          </a:xfrm>
          <a:prstGeom prst="rect">
            <a:avLst/>
          </a:prstGeom>
        </p:spPr>
        <p:txBody>
          <a:bodyPr wrap="none">
            <a:spAutoFit/>
          </a:bodyPr>
          <a:lstStyle/>
          <a:p>
            <a:r>
              <a:rPr lang="en-US" dirty="0"/>
              <a:t>https://www.nps.gov/grsm/index.htm</a:t>
            </a:r>
          </a:p>
        </p:txBody>
      </p:sp>
    </p:spTree>
    <p:extLst>
      <p:ext uri="{BB962C8B-B14F-4D97-AF65-F5344CB8AC3E}">
        <p14:creationId xmlns:p14="http://schemas.microsoft.com/office/powerpoint/2010/main" val="2475457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1066800" y="1219200"/>
            <a:ext cx="7162800" cy="4312919"/>
          </a:xfrm>
        </p:spPr>
        <p:txBody>
          <a:bodyPr>
            <a:noAutofit/>
          </a:bodyPr>
          <a:lstStyle/>
          <a:p>
            <a:r>
              <a:rPr lang="en-US" sz="3200" dirty="0"/>
              <a:t>More than 10 million visits in 2015</a:t>
            </a:r>
          </a:p>
          <a:p>
            <a:r>
              <a:rPr lang="en-US" sz="3200" dirty="0"/>
              <a:t>Popularity of synchronous firefly (</a:t>
            </a:r>
            <a:r>
              <a:rPr lang="en-US" sz="3200" i="1" dirty="0"/>
              <a:t>Photinus </a:t>
            </a:r>
            <a:r>
              <a:rPr lang="en-US" sz="3200" i="1" dirty="0" err="1"/>
              <a:t>carolinus</a:t>
            </a:r>
            <a:r>
              <a:rPr lang="en-US" sz="3200" dirty="0"/>
              <a:t>) event (late May to early June)</a:t>
            </a:r>
          </a:p>
          <a:p>
            <a:r>
              <a:rPr lang="en-US" sz="3200" dirty="0"/>
              <a:t>Vulnerability of bioluminescence</a:t>
            </a:r>
          </a:p>
          <a:p>
            <a:r>
              <a:rPr lang="en-US" sz="3200" dirty="0"/>
              <a:t>Transportation congestion</a:t>
            </a:r>
          </a:p>
          <a:p>
            <a:r>
              <a:rPr lang="en-US" sz="3200" dirty="0"/>
              <a:t>Unauthorized parking</a:t>
            </a:r>
          </a:p>
          <a:p>
            <a:endParaRPr lang="en-US" sz="3200" dirty="0"/>
          </a:p>
          <a:p>
            <a:endParaRPr lang="en-US" sz="3200" dirty="0"/>
          </a:p>
          <a:p>
            <a:endParaRPr lang="en-US" sz="3200" dirty="0"/>
          </a:p>
          <a:p>
            <a:endParaRPr lang="en-US" sz="3200" dirty="0"/>
          </a:p>
        </p:txBody>
      </p:sp>
    </p:spTree>
    <p:extLst>
      <p:ext uri="{BB962C8B-B14F-4D97-AF65-F5344CB8AC3E}">
        <p14:creationId xmlns:p14="http://schemas.microsoft.com/office/powerpoint/2010/main" val="4095283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sz="3200" dirty="0"/>
              <a:t>Impacts to resources: Impacts to soil, vegetation, and wildlife</a:t>
            </a:r>
          </a:p>
          <a:p>
            <a:r>
              <a:rPr lang="en-US" sz="3200" dirty="0"/>
              <a:t>Impacts to experience: Crowding</a:t>
            </a:r>
          </a:p>
          <a:p>
            <a:r>
              <a:rPr lang="en-US" sz="3200" dirty="0"/>
              <a:t>Impacts to facilities/service: Attraction sites, trails, roads/parking, interpretative facilities/programs</a:t>
            </a:r>
          </a:p>
          <a:p>
            <a:pPr marL="109728" indent="0">
              <a:buNone/>
            </a:pPr>
            <a:r>
              <a:rPr lang="en-US" sz="3200" dirty="0"/>
              <a:t> </a:t>
            </a:r>
          </a:p>
        </p:txBody>
      </p:sp>
    </p:spTree>
    <p:extLst>
      <p:ext uri="{BB962C8B-B14F-4D97-AF65-F5344CB8AC3E}">
        <p14:creationId xmlns:p14="http://schemas.microsoft.com/office/powerpoint/2010/main" val="2681880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1143000" y="1249680"/>
            <a:ext cx="7696199" cy="4312919"/>
          </a:xfrm>
        </p:spPr>
        <p:txBody>
          <a:bodyPr/>
          <a:lstStyle/>
          <a:p>
            <a:r>
              <a:rPr lang="en-US" dirty="0"/>
              <a:t>Management Strategies: Limit use and reduce impact of recreation</a:t>
            </a:r>
          </a:p>
          <a:p>
            <a:endParaRPr lang="en-US" dirty="0"/>
          </a:p>
          <a:p>
            <a:r>
              <a:rPr lang="en-US" dirty="0"/>
              <a:t>Management practices: Rationing/allocation; rules/regulations; facility development/site design/maintenance; information/education</a:t>
            </a:r>
          </a:p>
        </p:txBody>
      </p:sp>
    </p:spTree>
    <p:extLst>
      <p:ext uri="{BB962C8B-B14F-4D97-AF65-F5344CB8AC3E}">
        <p14:creationId xmlns:p14="http://schemas.microsoft.com/office/powerpoint/2010/main" val="1542286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990600"/>
            <a:ext cx="7848600" cy="4313237"/>
          </a:xfrm>
        </p:spPr>
        <p:txBody>
          <a:bodyPr>
            <a:noAutofit/>
          </a:bodyPr>
          <a:lstStyle/>
          <a:p>
            <a:pPr marL="457200" lvl="1" indent="0">
              <a:buNone/>
            </a:pPr>
            <a:r>
              <a:rPr lang="en-US" sz="3200" dirty="0"/>
              <a:t>Only shuttle buses are allowed to access firefly viewing area</a:t>
            </a:r>
          </a:p>
          <a:p>
            <a:pPr marL="457200" lvl="1" indent="0">
              <a:buNone/>
            </a:pPr>
            <a:r>
              <a:rPr lang="en-US" sz="3200" dirty="0"/>
              <a:t>Cars should be parked at </a:t>
            </a:r>
            <a:r>
              <a:rPr lang="en-US" sz="3200" dirty="0" err="1"/>
              <a:t>Sugarlands</a:t>
            </a:r>
            <a:r>
              <a:rPr lang="en-US" sz="3200" dirty="0"/>
              <a:t> Visitor Center</a:t>
            </a:r>
          </a:p>
          <a:p>
            <a:pPr marL="457200" lvl="1" indent="0">
              <a:buNone/>
            </a:pPr>
            <a:r>
              <a:rPr lang="en-US" sz="3200" dirty="0"/>
              <a:t>Visitors are not allowed to catch fireflies </a:t>
            </a:r>
          </a:p>
          <a:p>
            <a:pPr marL="457200" lvl="1" indent="0">
              <a:buNone/>
            </a:pPr>
            <a:r>
              <a:rPr lang="en-US" sz="3200" dirty="0"/>
              <a:t>Visitors are required to stay on maintained trails</a:t>
            </a:r>
          </a:p>
          <a:p>
            <a:pPr marL="457200" lvl="1" indent="0">
              <a:buNone/>
            </a:pPr>
            <a:r>
              <a:rPr lang="en-US" sz="3200" dirty="0"/>
              <a:t>Visitors are required to pack out trash</a:t>
            </a:r>
          </a:p>
          <a:p>
            <a:pPr lvl="1"/>
            <a:endParaRPr lang="en-US" sz="3200" dirty="0"/>
          </a:p>
          <a:p>
            <a:pPr lvl="1"/>
            <a:endParaRPr lang="en-US" sz="3200" dirty="0"/>
          </a:p>
        </p:txBody>
      </p:sp>
      <p:sp>
        <p:nvSpPr>
          <p:cNvPr id="5" name="Title 4"/>
          <p:cNvSpPr>
            <a:spLocks noGrp="1"/>
          </p:cNvSpPr>
          <p:nvPr>
            <p:ph type="title"/>
          </p:nvPr>
        </p:nvSpPr>
        <p:spPr/>
        <p:txBody>
          <a:bodyPr/>
          <a:lstStyle/>
          <a:p>
            <a:r>
              <a:rPr lang="en-US" dirty="0"/>
              <a:t>Rules/Regulations</a:t>
            </a:r>
          </a:p>
        </p:txBody>
      </p:sp>
    </p:spTree>
    <p:extLst>
      <p:ext uri="{BB962C8B-B14F-4D97-AF65-F5344CB8AC3E}">
        <p14:creationId xmlns:p14="http://schemas.microsoft.com/office/powerpoint/2010/main" val="2389755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1371600"/>
            <a:ext cx="4220844" cy="4313237"/>
          </a:xfrm>
        </p:spPr>
        <p:txBody>
          <a:bodyPr>
            <a:normAutofit/>
          </a:bodyPr>
          <a:lstStyle/>
          <a:p>
            <a:pPr marL="457200" lvl="1" indent="0">
              <a:buNone/>
            </a:pPr>
            <a:r>
              <a:rPr lang="en-US" sz="3200" dirty="0"/>
              <a:t>Shuttle bus to access firefly viewing area</a:t>
            </a:r>
          </a:p>
          <a:p>
            <a:pPr marL="457200" lvl="1" indent="0">
              <a:buNone/>
            </a:pPr>
            <a:endParaRPr lang="en-US" sz="3200" dirty="0"/>
          </a:p>
          <a:p>
            <a:pPr marL="457200" lvl="1" indent="0">
              <a:buNone/>
            </a:pPr>
            <a:r>
              <a:rPr lang="en-US" sz="3200" dirty="0"/>
              <a:t>Provided in partnership with the city of Gatlinburg</a:t>
            </a:r>
          </a:p>
        </p:txBody>
      </p:sp>
      <p:sp>
        <p:nvSpPr>
          <p:cNvPr id="9" name="Title 8"/>
          <p:cNvSpPr>
            <a:spLocks noGrp="1"/>
          </p:cNvSpPr>
          <p:nvPr>
            <p:ph type="title"/>
          </p:nvPr>
        </p:nvSpPr>
        <p:spPr>
          <a:xfrm>
            <a:off x="838200" y="304800"/>
            <a:ext cx="7196137" cy="997743"/>
          </a:xfrm>
        </p:spPr>
        <p:txBody>
          <a:bodyPr>
            <a:normAutofit fontScale="90000"/>
          </a:bodyPr>
          <a:lstStyle/>
          <a:p>
            <a:r>
              <a:rPr lang="en-US" dirty="0"/>
              <a:t>Facility Development/Site Design/Maintenance</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981200"/>
            <a:ext cx="4114801" cy="2743200"/>
          </a:xfrm>
          <a:prstGeom prst="rect">
            <a:avLst/>
          </a:prstGeom>
        </p:spPr>
      </p:pic>
    </p:spTree>
    <p:extLst>
      <p:ext uri="{BB962C8B-B14F-4D97-AF65-F5344CB8AC3E}">
        <p14:creationId xmlns:p14="http://schemas.microsoft.com/office/powerpoint/2010/main" val="3783295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1249363"/>
            <a:ext cx="7699693" cy="4313237"/>
          </a:xfrm>
        </p:spPr>
        <p:txBody>
          <a:bodyPr>
            <a:normAutofit lnSpcReduction="10000"/>
          </a:bodyPr>
          <a:lstStyle/>
          <a:p>
            <a:pPr marL="457200" lvl="1" indent="0">
              <a:buNone/>
            </a:pPr>
            <a:r>
              <a:rPr lang="en-US" sz="3200" dirty="0"/>
              <a:t>Only 225 parking passes are allowed each day</a:t>
            </a:r>
          </a:p>
          <a:p>
            <a:pPr marL="457200" lvl="1" indent="0">
              <a:buNone/>
            </a:pPr>
            <a:endParaRPr lang="en-US" sz="3200" dirty="0"/>
          </a:p>
          <a:p>
            <a:pPr marL="457200" lvl="1" indent="0">
              <a:buNone/>
            </a:pPr>
            <a:r>
              <a:rPr lang="en-US" sz="3200" dirty="0"/>
              <a:t>Lottery system used to allocate parking passes</a:t>
            </a:r>
          </a:p>
          <a:p>
            <a:pPr marL="457200" lvl="1" indent="0">
              <a:buNone/>
            </a:pPr>
            <a:endParaRPr lang="en-US" sz="3200" dirty="0"/>
          </a:p>
          <a:p>
            <a:pPr marL="457200" lvl="1" indent="0">
              <a:buNone/>
            </a:pPr>
            <a:r>
              <a:rPr lang="en-US" sz="3200" dirty="0"/>
              <a:t>Cost for permit is $1.50/pass, fee for shuttle is $1.00/person</a:t>
            </a:r>
          </a:p>
          <a:p>
            <a:endParaRPr lang="en-US" dirty="0"/>
          </a:p>
        </p:txBody>
      </p:sp>
      <p:sp>
        <p:nvSpPr>
          <p:cNvPr id="5" name="Title 4"/>
          <p:cNvSpPr>
            <a:spLocks noGrp="1"/>
          </p:cNvSpPr>
          <p:nvPr>
            <p:ph type="title"/>
          </p:nvPr>
        </p:nvSpPr>
        <p:spPr/>
        <p:txBody>
          <a:bodyPr/>
          <a:lstStyle/>
          <a:p>
            <a:r>
              <a:rPr lang="en-US" dirty="0"/>
              <a:t>Rationing/Allocation</a:t>
            </a:r>
            <a:br>
              <a:rPr lang="en-US" dirty="0"/>
            </a:br>
            <a:endParaRPr lang="en-US" dirty="0"/>
          </a:p>
        </p:txBody>
      </p:sp>
    </p:spTree>
    <p:extLst>
      <p:ext uri="{BB962C8B-B14F-4D97-AF65-F5344CB8AC3E}">
        <p14:creationId xmlns:p14="http://schemas.microsoft.com/office/powerpoint/2010/main" val="3820836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1143000"/>
            <a:ext cx="4906644" cy="4313237"/>
          </a:xfrm>
        </p:spPr>
        <p:txBody>
          <a:bodyPr>
            <a:normAutofit lnSpcReduction="10000"/>
          </a:bodyPr>
          <a:lstStyle/>
          <a:p>
            <a:pPr marL="457200" lvl="1" indent="0">
              <a:buNone/>
            </a:pPr>
            <a:r>
              <a:rPr lang="en-US" dirty="0"/>
              <a:t>Park website</a:t>
            </a:r>
          </a:p>
          <a:p>
            <a:pPr marL="457200" lvl="1" indent="0">
              <a:buNone/>
            </a:pPr>
            <a:r>
              <a:rPr lang="en-US" dirty="0"/>
              <a:t>Rangers</a:t>
            </a:r>
          </a:p>
          <a:p>
            <a:pPr marL="457200" lvl="1" indent="0">
              <a:buNone/>
            </a:pPr>
            <a:r>
              <a:rPr lang="en-US" dirty="0"/>
              <a:t>Viewing site</a:t>
            </a:r>
          </a:p>
          <a:p>
            <a:pPr marL="457200" lvl="1" indent="0">
              <a:buNone/>
            </a:pPr>
            <a:r>
              <a:rPr lang="en-US" dirty="0"/>
              <a:t>Light show etiquette (e.g. covering flashlights, using flashlights only when walking to the viewing site, turning off flashlights after reaching the viewing site, pointing flashlights when walking)</a:t>
            </a:r>
          </a:p>
          <a:p>
            <a:pPr marL="411480" lvl="1" indent="0">
              <a:buNone/>
            </a:pPr>
            <a:endParaRPr lang="en-US" dirty="0"/>
          </a:p>
        </p:txBody>
      </p:sp>
      <p:sp>
        <p:nvSpPr>
          <p:cNvPr id="6" name="Title 5"/>
          <p:cNvSpPr>
            <a:spLocks noGrp="1"/>
          </p:cNvSpPr>
          <p:nvPr>
            <p:ph type="title"/>
          </p:nvPr>
        </p:nvSpPr>
        <p:spPr/>
        <p:txBody>
          <a:bodyPr/>
          <a:lstStyle/>
          <a:p>
            <a:r>
              <a:rPr lang="en-US" dirty="0"/>
              <a:t>Information/Education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2168918"/>
            <a:ext cx="3867150" cy="2578100"/>
          </a:xfrm>
          <a:prstGeom prst="rect">
            <a:avLst/>
          </a:prstGeom>
        </p:spPr>
      </p:pic>
    </p:spTree>
    <p:extLst>
      <p:ext uri="{BB962C8B-B14F-4D97-AF65-F5344CB8AC3E}">
        <p14:creationId xmlns:p14="http://schemas.microsoft.com/office/powerpoint/2010/main" val="1697829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89356" y="1272381"/>
            <a:ext cx="7196137" cy="785019"/>
          </a:xfrm>
        </p:spPr>
        <p:txBody>
          <a:bodyPr/>
          <a:lstStyle/>
          <a:p>
            <a:pPr marL="0" indent="0">
              <a:buNone/>
            </a:pPr>
            <a:r>
              <a:rPr lang="en-US" dirty="0">
                <a:hlinkClick r:id="rId2"/>
              </a:rPr>
              <a:t>Day Hiking and Wildlife</a:t>
            </a:r>
            <a:r>
              <a:rPr lang="en-US" dirty="0"/>
              <a:t> (6:22)</a:t>
            </a:r>
          </a:p>
          <a:p>
            <a:endParaRPr lang="en-US" dirty="0"/>
          </a:p>
        </p:txBody>
      </p:sp>
      <p:sp>
        <p:nvSpPr>
          <p:cNvPr id="5" name="Title 4"/>
          <p:cNvSpPr>
            <a:spLocks noGrp="1"/>
          </p:cNvSpPr>
          <p:nvPr>
            <p:ph type="title"/>
          </p:nvPr>
        </p:nvSpPr>
        <p:spPr/>
        <p:txBody>
          <a:bodyPr/>
          <a:lstStyle/>
          <a:p>
            <a:r>
              <a:rPr lang="en-US" dirty="0"/>
              <a:t>Video</a:t>
            </a:r>
          </a:p>
        </p:txBody>
      </p:sp>
      <p:sp>
        <p:nvSpPr>
          <p:cNvPr id="2" name="Rectangle 1"/>
          <p:cNvSpPr/>
          <p:nvPr/>
        </p:nvSpPr>
        <p:spPr>
          <a:xfrm>
            <a:off x="1189356" y="1872734"/>
            <a:ext cx="6934200" cy="369332"/>
          </a:xfrm>
          <a:prstGeom prst="rect">
            <a:avLst/>
          </a:prstGeom>
        </p:spPr>
        <p:txBody>
          <a:bodyPr wrap="square">
            <a:spAutoFit/>
          </a:bodyPr>
          <a:lstStyle/>
          <a:p>
            <a:r>
              <a:rPr lang="en-US" dirty="0"/>
              <a:t>https://www.youtube.com/watch?v=qZ9GzIMGRMw&amp;feature=youtu.be</a:t>
            </a:r>
          </a:p>
        </p:txBody>
      </p:sp>
    </p:spTree>
    <p:extLst>
      <p:ext uri="{BB962C8B-B14F-4D97-AF65-F5344CB8AC3E}">
        <p14:creationId xmlns:p14="http://schemas.microsoft.com/office/powerpoint/2010/main" val="1759344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410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3150" y="76200"/>
            <a:ext cx="8237700" cy="5608981"/>
          </a:xfrm>
          <a:prstGeom prst="rect">
            <a:avLst/>
          </a:prstGeom>
        </p:spPr>
      </p:pic>
    </p:spTree>
    <p:extLst>
      <p:ext uri="{BB962C8B-B14F-4D97-AF65-F5344CB8AC3E}">
        <p14:creationId xmlns:p14="http://schemas.microsoft.com/office/powerpoint/2010/main" val="3702965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33400" y="152400"/>
            <a:ext cx="8186850" cy="5494771"/>
            <a:chOff x="533400" y="762000"/>
            <a:chExt cx="8186850" cy="5494771"/>
          </a:xfrm>
        </p:grpSpPr>
        <p:pic>
          <p:nvPicPr>
            <p:cNvPr id="2" name="Picture 1"/>
            <p:cNvPicPr>
              <a:picLocks noChangeAspect="1"/>
            </p:cNvPicPr>
            <p:nvPr/>
          </p:nvPicPr>
          <p:blipFill>
            <a:blip r:embed="rId3"/>
            <a:stretch>
              <a:fillRect/>
            </a:stretch>
          </p:blipFill>
          <p:spPr>
            <a:xfrm>
              <a:off x="533400" y="762000"/>
              <a:ext cx="8186850" cy="5494771"/>
            </a:xfrm>
            <a:prstGeom prst="rect">
              <a:avLst/>
            </a:prstGeom>
          </p:spPr>
        </p:pic>
        <p:sp>
          <p:nvSpPr>
            <p:cNvPr id="3" name="Oval 2"/>
            <p:cNvSpPr/>
            <p:nvPr/>
          </p:nvSpPr>
          <p:spPr>
            <a:xfrm>
              <a:off x="4114800" y="22098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733800" y="25908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6717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81000" y="76200"/>
            <a:ext cx="8552105" cy="5629275"/>
            <a:chOff x="381000" y="914400"/>
            <a:chExt cx="8552105" cy="5629275"/>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066800"/>
              <a:ext cx="5181600" cy="2590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9355" y="914400"/>
              <a:ext cx="3333750" cy="50101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3810000"/>
              <a:ext cx="1992576" cy="2733675"/>
            </a:xfrm>
            <a:prstGeom prst="rect">
              <a:avLst/>
            </a:prstGeom>
          </p:spPr>
        </p:pic>
      </p:grpSp>
    </p:spTree>
    <p:extLst>
      <p:ext uri="{BB962C8B-B14F-4D97-AF65-F5344CB8AC3E}">
        <p14:creationId xmlns:p14="http://schemas.microsoft.com/office/powerpoint/2010/main" val="866873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295400"/>
            <a:ext cx="6553200" cy="3276600"/>
          </a:xfrm>
          <a:prstGeom prst="rect">
            <a:avLst/>
          </a:prstGeom>
        </p:spPr>
      </p:pic>
    </p:spTree>
    <p:extLst>
      <p:ext uri="{BB962C8B-B14F-4D97-AF65-F5344CB8AC3E}">
        <p14:creationId xmlns:p14="http://schemas.microsoft.com/office/powerpoint/2010/main" val="196227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790700"/>
            <a:ext cx="6553200" cy="3276600"/>
          </a:xfrm>
          <a:prstGeom prst="rect">
            <a:avLst/>
          </a:prstGeom>
        </p:spPr>
      </p:pic>
    </p:spTree>
    <p:extLst>
      <p:ext uri="{BB962C8B-B14F-4D97-AF65-F5344CB8AC3E}">
        <p14:creationId xmlns:p14="http://schemas.microsoft.com/office/powerpoint/2010/main" val="1546926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790700"/>
            <a:ext cx="6553200" cy="3276600"/>
          </a:xfrm>
          <a:prstGeom prst="rect">
            <a:avLst/>
          </a:prstGeom>
        </p:spPr>
      </p:pic>
    </p:spTree>
    <p:extLst>
      <p:ext uri="{BB962C8B-B14F-4D97-AF65-F5344CB8AC3E}">
        <p14:creationId xmlns:p14="http://schemas.microsoft.com/office/powerpoint/2010/main" val="1680903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950" y="863600"/>
            <a:ext cx="6134100" cy="4089400"/>
          </a:xfrm>
          <a:prstGeom prst="rect">
            <a:avLst/>
          </a:prstGeom>
        </p:spPr>
      </p:pic>
    </p:spTree>
    <p:extLst>
      <p:ext uri="{BB962C8B-B14F-4D97-AF65-F5344CB8AC3E}">
        <p14:creationId xmlns:p14="http://schemas.microsoft.com/office/powerpoint/2010/main" val="2389110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txBox="1">
            <a:spLocks noGrp="1"/>
          </p:cNvSpPr>
          <p:nvPr>
            <p:ph type="body" sz="quarter" idx="10"/>
          </p:nvPr>
        </p:nvSpPr>
        <p:spPr>
          <a:xfrm>
            <a:off x="914400" y="914400"/>
            <a:ext cx="7162800" cy="5115246"/>
          </a:xfrm>
          <a:prstGeom prst="rect">
            <a:avLst/>
          </a:prstGeom>
          <a:noFill/>
        </p:spPr>
        <p:txBody>
          <a:bodyPr wrap="square" rtlCol="0">
            <a:spAutoFit/>
          </a:bodyPr>
          <a:lstStyle/>
          <a:p>
            <a:pPr>
              <a:spcBef>
                <a:spcPts val="0"/>
              </a:spcBef>
            </a:pPr>
            <a:r>
              <a:rPr lang="en-US" sz="3200" dirty="0"/>
              <a:t>Horace </a:t>
            </a:r>
            <a:r>
              <a:rPr lang="en-US" sz="3200" dirty="0" err="1"/>
              <a:t>Kephart</a:t>
            </a:r>
            <a:r>
              <a:rPr lang="en-US" sz="3200" dirty="0"/>
              <a:t>  </a:t>
            </a:r>
          </a:p>
          <a:p>
            <a:pPr>
              <a:spcBef>
                <a:spcPts val="0"/>
              </a:spcBef>
            </a:pPr>
            <a:r>
              <a:rPr lang="en-US" sz="3200" dirty="0"/>
              <a:t>George Masa</a:t>
            </a:r>
          </a:p>
          <a:p>
            <a:pPr>
              <a:spcBef>
                <a:spcPts val="0"/>
              </a:spcBef>
            </a:pPr>
            <a:r>
              <a:rPr lang="en-US" sz="3200" dirty="0"/>
              <a:t>John D. Rockefeller </a:t>
            </a:r>
            <a:r>
              <a:rPr lang="en-US" altLang="zh-CN" sz="3200" dirty="0"/>
              <a:t>Jr.</a:t>
            </a:r>
            <a:endParaRPr lang="en-US" sz="3200" dirty="0"/>
          </a:p>
          <a:p>
            <a:pPr>
              <a:spcBef>
                <a:spcPts val="0"/>
              </a:spcBef>
            </a:pPr>
            <a:r>
              <a:rPr lang="en-US" sz="3200" dirty="0"/>
              <a:t>Congress authorized the park (1926)</a:t>
            </a:r>
          </a:p>
          <a:p>
            <a:pPr>
              <a:spcBef>
                <a:spcPts val="0"/>
              </a:spcBef>
            </a:pPr>
            <a:r>
              <a:rPr lang="en-US" sz="3200" dirty="0"/>
              <a:t>Great Smoky National Park (1934) </a:t>
            </a:r>
          </a:p>
          <a:p>
            <a:pPr>
              <a:spcBef>
                <a:spcPts val="0"/>
              </a:spcBef>
            </a:pPr>
            <a:r>
              <a:rPr lang="en-US" altLang="zh-CN" sz="3200" dirty="0"/>
              <a:t>522,419 acres </a:t>
            </a:r>
            <a:r>
              <a:rPr lang="en-US" sz="3200" dirty="0"/>
              <a:t>of park land</a:t>
            </a:r>
          </a:p>
          <a:p>
            <a:pPr>
              <a:spcBef>
                <a:spcPts val="0"/>
              </a:spcBef>
            </a:pPr>
            <a:r>
              <a:rPr lang="en-US" sz="3200" dirty="0"/>
              <a:t>International Biosphere Reserve (1976)</a:t>
            </a:r>
          </a:p>
          <a:p>
            <a:pPr>
              <a:spcBef>
                <a:spcPts val="0"/>
              </a:spcBef>
            </a:pPr>
            <a:r>
              <a:rPr lang="en-US" sz="3200" dirty="0"/>
              <a:t>UNESCO World Heritage Site (1983)</a:t>
            </a:r>
          </a:p>
          <a:p>
            <a:pPr>
              <a:spcBef>
                <a:spcPts val="0"/>
              </a:spcBef>
            </a:pPr>
            <a:r>
              <a:rPr lang="en-US" sz="3200" dirty="0"/>
              <a:t>Well-known for its biodiversity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75189170"/>
      </p:ext>
    </p:extLst>
  </p:cSld>
  <p:clrMapOvr>
    <a:masterClrMapping/>
  </p:clrMapOvr>
</p:sld>
</file>

<file path=ppt/theme/theme1.xml><?xml version="1.0" encoding="utf-8"?>
<a:theme xmlns:a="http://schemas.openxmlformats.org/drawingml/2006/main" name="ThemeCAB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CABI" id="{75D553C7-327C-493A-8697-054027D90DF6}" vid="{96C8C150-8F64-415B-8F18-A598228C87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ThemeCABI</Template>
  <TotalTime>4442</TotalTime>
  <Words>336</Words>
  <Application>Microsoft Office PowerPoint</Application>
  <PresentationFormat>On-screen Show (4:3)</PresentationFormat>
  <Paragraphs>53</Paragraphs>
  <Slides>19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宋体</vt:lpstr>
      <vt:lpstr>Arial</vt:lpstr>
      <vt:lpstr>Calibri</vt:lpstr>
      <vt:lpstr>ThemeCABI</vt:lpstr>
      <vt:lpstr>Let There Be Light in Great Smoky Mountains National Park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Rules/Regulations</vt:lpstr>
      <vt:lpstr>Facility Development/Site Design/Maintenance </vt:lpstr>
      <vt:lpstr>Rationing/Allocation </vt:lpstr>
      <vt:lpstr>Information/Education</vt:lpstr>
      <vt:lpstr>Video</vt:lpstr>
      <vt:lpstr>PowerPoint Presentation</vt:lpstr>
    </vt:vector>
  </TitlesOfParts>
  <Company>University of Vermont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Alternative Indicators of Crowding at Alcatraz Island: A Comparative Analysis</dc:title>
  <dc:creator>Nathan Reigner</dc:creator>
  <cp:lastModifiedBy>Leigh-Ann Bard</cp:lastModifiedBy>
  <cp:revision>323</cp:revision>
  <cp:lastPrinted>2016-04-06T12:53:23Z</cp:lastPrinted>
  <dcterms:created xsi:type="dcterms:W3CDTF">2011-03-05T19:34:28Z</dcterms:created>
  <dcterms:modified xsi:type="dcterms:W3CDTF">2019-07-30T14:20:17Z</dcterms:modified>
</cp:coreProperties>
</file>