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337" r:id="rId2"/>
    <p:sldId id="311" r:id="rId3"/>
    <p:sldId id="258" r:id="rId4"/>
    <p:sldId id="314" r:id="rId5"/>
    <p:sldId id="310" r:id="rId6"/>
    <p:sldId id="312" r:id="rId7"/>
    <p:sldId id="315" r:id="rId8"/>
    <p:sldId id="313" r:id="rId9"/>
    <p:sldId id="331" r:id="rId10"/>
    <p:sldId id="332" r:id="rId11"/>
    <p:sldId id="326" r:id="rId12"/>
    <p:sldId id="319" r:id="rId13"/>
    <p:sldId id="321" r:id="rId14"/>
    <p:sldId id="322" r:id="rId15"/>
    <p:sldId id="323" r:id="rId16"/>
    <p:sldId id="327" r:id="rId17"/>
    <p:sldId id="318" r:id="rId18"/>
    <p:sldId id="334" r:id="rId19"/>
    <p:sldId id="333" r:id="rId20"/>
    <p:sldId id="335" r:id="rId21"/>
    <p:sldId id="336" r:id="rId22"/>
    <p:sldId id="320" r:id="rId23"/>
    <p:sldId id="324" r:id="rId24"/>
    <p:sldId id="325" r:id="rId25"/>
    <p:sldId id="308" r:id="rId26"/>
    <p:sldId id="329" r:id="rId27"/>
    <p:sldId id="309" r:id="rId28"/>
    <p:sldId id="316" r:id="rId29"/>
    <p:sldId id="317" r:id="rId30"/>
    <p:sldId id="338" r:id="rId3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4660"/>
  </p:normalViewPr>
  <p:slideViewPr>
    <p:cSldViewPr>
      <p:cViewPr varScale="1">
        <p:scale>
          <a:sx n="72" d="100"/>
          <a:sy n="72" d="100"/>
        </p:scale>
        <p:origin x="1476"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22" cy="465138"/>
          </a:xfrm>
          <a:prstGeom prst="rect">
            <a:avLst/>
          </a:prstGeom>
        </p:spPr>
        <p:txBody>
          <a:bodyPr vert="horz" lIns="90573" tIns="45286" rIns="90573" bIns="45286" rtlCol="0"/>
          <a:lstStyle>
            <a:lvl1pPr algn="l">
              <a:defRPr sz="1100"/>
            </a:lvl1pPr>
          </a:lstStyle>
          <a:p>
            <a:endParaRPr lang="en-US"/>
          </a:p>
        </p:txBody>
      </p:sp>
      <p:sp>
        <p:nvSpPr>
          <p:cNvPr id="3" name="Date Placeholder 2"/>
          <p:cNvSpPr>
            <a:spLocks noGrp="1"/>
          </p:cNvSpPr>
          <p:nvPr>
            <p:ph type="dt" sz="quarter" idx="1"/>
          </p:nvPr>
        </p:nvSpPr>
        <p:spPr>
          <a:xfrm>
            <a:off x="3884027" y="0"/>
            <a:ext cx="2972422" cy="465138"/>
          </a:xfrm>
          <a:prstGeom prst="rect">
            <a:avLst/>
          </a:prstGeom>
        </p:spPr>
        <p:txBody>
          <a:bodyPr vert="horz" lIns="90573" tIns="45286" rIns="90573" bIns="45286" rtlCol="0"/>
          <a:lstStyle>
            <a:lvl1pPr algn="r">
              <a:defRPr sz="1100"/>
            </a:lvl1pPr>
          </a:lstStyle>
          <a:p>
            <a:fld id="{F2598017-BA5E-4704-B5AC-F3226DE408C7}" type="datetimeFigureOut">
              <a:rPr lang="en-US" smtClean="0"/>
              <a:pPr/>
              <a:t>7/30/2019</a:t>
            </a:fld>
            <a:endParaRPr lang="en-US"/>
          </a:p>
        </p:txBody>
      </p:sp>
      <p:sp>
        <p:nvSpPr>
          <p:cNvPr id="4" name="Footer Placeholder 3"/>
          <p:cNvSpPr>
            <a:spLocks noGrp="1"/>
          </p:cNvSpPr>
          <p:nvPr>
            <p:ph type="ftr" sz="quarter" idx="2"/>
          </p:nvPr>
        </p:nvSpPr>
        <p:spPr>
          <a:xfrm>
            <a:off x="0" y="8829675"/>
            <a:ext cx="2972422" cy="465138"/>
          </a:xfrm>
          <a:prstGeom prst="rect">
            <a:avLst/>
          </a:prstGeom>
        </p:spPr>
        <p:txBody>
          <a:bodyPr vert="horz" lIns="90573" tIns="45286" rIns="90573" bIns="45286" rtlCol="0" anchor="b"/>
          <a:lstStyle>
            <a:lvl1pPr algn="l">
              <a:defRPr sz="1100"/>
            </a:lvl1pPr>
          </a:lstStyle>
          <a:p>
            <a:endParaRPr lang="en-US"/>
          </a:p>
        </p:txBody>
      </p:sp>
      <p:sp>
        <p:nvSpPr>
          <p:cNvPr id="5" name="Slide Number Placeholder 4"/>
          <p:cNvSpPr>
            <a:spLocks noGrp="1"/>
          </p:cNvSpPr>
          <p:nvPr>
            <p:ph type="sldNum" sz="quarter" idx="3"/>
          </p:nvPr>
        </p:nvSpPr>
        <p:spPr>
          <a:xfrm>
            <a:off x="3884027" y="8829675"/>
            <a:ext cx="2972422" cy="465138"/>
          </a:xfrm>
          <a:prstGeom prst="rect">
            <a:avLst/>
          </a:prstGeom>
        </p:spPr>
        <p:txBody>
          <a:bodyPr vert="horz" lIns="90573" tIns="45286" rIns="90573" bIns="45286" rtlCol="0" anchor="b"/>
          <a:lstStyle>
            <a:lvl1pPr algn="r">
              <a:defRPr sz="1100"/>
            </a:lvl1pPr>
          </a:lstStyle>
          <a:p>
            <a:fld id="{2BF329E9-9021-4AAE-B89E-9DBDFDAA4400}" type="slidenum">
              <a:rPr lang="en-US" smtClean="0"/>
              <a:pPr/>
              <a:t>‹#›</a:t>
            </a:fld>
            <a:endParaRPr lang="en-US"/>
          </a:p>
        </p:txBody>
      </p:sp>
    </p:spTree>
    <p:extLst>
      <p:ext uri="{BB962C8B-B14F-4D97-AF65-F5344CB8AC3E}">
        <p14:creationId xmlns:p14="http://schemas.microsoft.com/office/powerpoint/2010/main" val="167867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4" tIns="46147" rIns="92294" bIns="46147" rtlCol="0"/>
          <a:lstStyle>
            <a:lvl1pPr algn="l">
              <a:defRPr sz="11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294" tIns="46147" rIns="92294" bIns="46147" rtlCol="0"/>
          <a:lstStyle>
            <a:lvl1pPr algn="r">
              <a:defRPr sz="1100"/>
            </a:lvl1pPr>
          </a:lstStyle>
          <a:p>
            <a:fld id="{F30AA83B-4EA1-4B7F-A894-5BFE8D5AABC6}" type="datetimeFigureOut">
              <a:rPr lang="en-US" smtClean="0"/>
              <a:pPr/>
              <a:t>7/30/2019</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94" tIns="46147" rIns="92294" bIns="461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294" tIns="46147" rIns="92294"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294" tIns="46147" rIns="92294" bIns="46147" rtlCol="0" anchor="b"/>
          <a:lstStyle>
            <a:lvl1pPr algn="r">
              <a:defRPr sz="1100"/>
            </a:lvl1pPr>
          </a:lstStyle>
          <a:p>
            <a:fld id="{5BC69FB5-8452-4713-8278-1DC1AB63FDEB}" type="slidenum">
              <a:rPr lang="en-US" smtClean="0"/>
              <a:pPr/>
              <a:t>‹#›</a:t>
            </a:fld>
            <a:endParaRPr lang="en-US"/>
          </a:p>
        </p:txBody>
      </p:sp>
    </p:spTree>
    <p:extLst>
      <p:ext uri="{BB962C8B-B14F-4D97-AF65-F5344CB8AC3E}">
        <p14:creationId xmlns:p14="http://schemas.microsoft.com/office/powerpoint/2010/main" val="4058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69FB5-8452-4713-8278-1DC1AB63FDEB}" type="slidenum">
              <a:rPr lang="en-US" smtClean="0"/>
              <a:pPr/>
              <a:t>11</a:t>
            </a:fld>
            <a:endParaRPr lang="en-US"/>
          </a:p>
        </p:txBody>
      </p:sp>
    </p:spTree>
    <p:extLst>
      <p:ext uri="{BB962C8B-B14F-4D97-AF65-F5344CB8AC3E}">
        <p14:creationId xmlns:p14="http://schemas.microsoft.com/office/powerpoint/2010/main" val="240648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69FB5-8452-4713-8278-1DC1AB63FDEB}" type="slidenum">
              <a:rPr lang="en-US" smtClean="0"/>
              <a:pPr/>
              <a:t>19</a:t>
            </a:fld>
            <a:endParaRPr lang="en-US"/>
          </a:p>
        </p:txBody>
      </p:sp>
    </p:spTree>
    <p:extLst>
      <p:ext uri="{BB962C8B-B14F-4D97-AF65-F5344CB8AC3E}">
        <p14:creationId xmlns:p14="http://schemas.microsoft.com/office/powerpoint/2010/main" val="471431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58013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aphicFrame>
        <p:nvGraphicFramePr>
          <p:cNvPr id="14" name="Content Placeholder 5"/>
          <p:cNvGraphicFramePr>
            <a:graphicFrameLocks/>
          </p:cNvGraphicFramePr>
          <p:nvPr>
            <p:extLst>
              <p:ext uri="{D42A27DB-BD31-4B8C-83A1-F6EECF244321}">
                <p14:modId xmlns:p14="http://schemas.microsoft.com/office/powerpoint/2010/main" val="3639526342"/>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49396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596221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534400" cy="1066800"/>
          </a:xfrm>
        </p:spPr>
        <p:txBody>
          <a:bodyPr/>
          <a:lstStyle/>
          <a:p>
            <a:r>
              <a:rPr lang="en-US" dirty="0"/>
              <a:t>Busing Among the Grizzlies at Denali</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9ACF3348-65A3-4802-ABD9-DBBA5491A0A8}"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2811488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F3348-65A3-4802-ABD9-DBBA5491A0A8}" type="datetimeFigureOut">
              <a:rPr lang="en-US" smtClean="0"/>
              <a:pPr/>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1362024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9ACF3348-65A3-4802-ABD9-DBBA5491A0A8}" type="datetimeFigureOut">
              <a:rPr lang="en-US" smtClean="0"/>
              <a:pPr/>
              <a:t>7/30/2019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53730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2621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71297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2053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90743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p:extLst>
              <p:ext uri="{D42A27DB-BD31-4B8C-83A1-F6EECF244321}">
                <p14:modId xmlns:p14="http://schemas.microsoft.com/office/powerpoint/2010/main" val="1281872566"/>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02670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rategie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 and Practices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036555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Problems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40385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a:t>Click to edit Master title style</a:t>
            </a:r>
            <a:endParaRPr lang="en-US"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2203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F3348-65A3-4802-ABD9-DBBA5491A0A8}" type="datetimeFigureOut">
              <a:rPr lang="en-US" smtClean="0"/>
              <a:pPr/>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33D13-E064-4A2D-8C3F-CF1C76E1670D}" type="slidenum">
              <a:rPr lang="en-US" smtClean="0"/>
              <a:pPr/>
              <a:t>‹#›</a:t>
            </a:fld>
            <a:endParaRPr lang="en-US"/>
          </a:p>
        </p:txBody>
      </p:sp>
    </p:spTree>
    <p:extLst>
      <p:ext uri="{BB962C8B-B14F-4D97-AF65-F5344CB8AC3E}">
        <p14:creationId xmlns:p14="http://schemas.microsoft.com/office/powerpoint/2010/main" val="267740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nps.gov/acad/index.htm"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nps.gov/acad/planyourvisit/pets.htm"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lnt.org/"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nps.gov/features/wilderness/leavenotrace/popup.html"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youtube.com/watch?v=8x0xnKb55Ek"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friendsofacadia.org/" TargetMode="External"/><Relationship Id="rId1" Type="http://schemas.openxmlformats.org/officeDocument/2006/relationships/slideLayout" Target="../slideLayouts/slideLayout5.xml"/><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Treading Lightly on Acadia</a:t>
            </a:r>
            <a:endParaRPr lang="en-GB"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6554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457200"/>
            <a:ext cx="8229600" cy="1027113"/>
          </a:xfrm>
        </p:spPr>
        <p:txBody>
          <a:bodyPr/>
          <a:lstStyle/>
          <a:p>
            <a:pPr marL="109728" indent="0" algn="ctr">
              <a:buNone/>
            </a:pPr>
            <a:r>
              <a:rPr lang="en-US" dirty="0">
                <a:hlinkClick r:id="rId2"/>
              </a:rPr>
              <a:t>Acadia National Park</a:t>
            </a:r>
            <a:endParaRPr lang="en-US" dirty="0"/>
          </a:p>
        </p:txBody>
      </p:sp>
      <p:pic>
        <p:nvPicPr>
          <p:cNvPr id="4" name="Picture 2" descr="http://summitvoice.files.wordpress.com/2010/02/us_nationalparkservice_logo-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86100" y="1499681"/>
            <a:ext cx="2971800" cy="38698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05335" y="5369482"/>
            <a:ext cx="3733330" cy="369332"/>
          </a:xfrm>
          <a:prstGeom prst="rect">
            <a:avLst/>
          </a:prstGeom>
        </p:spPr>
        <p:txBody>
          <a:bodyPr wrap="none">
            <a:spAutoFit/>
          </a:bodyPr>
          <a:lstStyle/>
          <a:p>
            <a:r>
              <a:rPr lang="en-US" dirty="0"/>
              <a:t>https://www.nps.gov/acad/index.htm</a:t>
            </a:r>
          </a:p>
        </p:txBody>
      </p:sp>
    </p:spTree>
    <p:extLst>
      <p:ext uri="{BB962C8B-B14F-4D97-AF65-F5344CB8AC3E}">
        <p14:creationId xmlns:p14="http://schemas.microsoft.com/office/powerpoint/2010/main" val="2317125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fontScale="85000" lnSpcReduction="10000"/>
          </a:bodyPr>
          <a:lstStyle/>
          <a:p>
            <a:r>
              <a:rPr lang="en-US" dirty="0"/>
              <a:t>Maybe the most intensively used national park</a:t>
            </a:r>
          </a:p>
          <a:p>
            <a:r>
              <a:rPr lang="en-US" dirty="0"/>
              <a:t>Thousands of hikers each day</a:t>
            </a:r>
          </a:p>
          <a:p>
            <a:r>
              <a:rPr lang="en-US" dirty="0"/>
              <a:t>As many as 5,000 visitors to the summit of Cadillac Mountain each day</a:t>
            </a:r>
          </a:p>
          <a:p>
            <a:r>
              <a:rPr lang="en-US" dirty="0"/>
              <a:t>Soil compaction and erosion</a:t>
            </a:r>
          </a:p>
          <a:p>
            <a:r>
              <a:rPr lang="en-US" dirty="0"/>
              <a:t>Trampling of vegetation</a:t>
            </a:r>
          </a:p>
          <a:p>
            <a:r>
              <a:rPr lang="en-US" dirty="0"/>
              <a:t>Altering/building cairns</a:t>
            </a:r>
          </a:p>
          <a:p>
            <a:r>
              <a:rPr lang="en-US" dirty="0"/>
              <a:t>Walking off trails</a:t>
            </a:r>
          </a:p>
          <a:p>
            <a:r>
              <a:rPr lang="en-US" dirty="0"/>
              <a:t>Unleashed dogs</a:t>
            </a:r>
          </a:p>
          <a:p>
            <a:endParaRPr lang="en-US" dirty="0"/>
          </a:p>
        </p:txBody>
      </p:sp>
    </p:spTree>
    <p:extLst>
      <p:ext uri="{BB962C8B-B14F-4D97-AF65-F5344CB8AC3E}">
        <p14:creationId xmlns:p14="http://schemas.microsoft.com/office/powerpoint/2010/main" val="1909415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4" descr="Photo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304800"/>
            <a:ext cx="7010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80115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oto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9848" y="301752"/>
            <a:ext cx="701130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08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oto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9848" y="301752"/>
            <a:ext cx="701130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8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oto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9848" y="301752"/>
            <a:ext cx="701130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470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7450" y="76200"/>
            <a:ext cx="4229100" cy="5638800"/>
          </a:xfrm>
          <a:prstGeom prst="rect">
            <a:avLst/>
          </a:prstGeom>
        </p:spPr>
      </p:pic>
    </p:spTree>
    <p:extLst>
      <p:ext uri="{BB962C8B-B14F-4D97-AF65-F5344CB8AC3E}">
        <p14:creationId xmlns:p14="http://schemas.microsoft.com/office/powerpoint/2010/main" val="2638618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6800" y="416154"/>
            <a:ext cx="7010400" cy="5257800"/>
          </a:xfrm>
          <a:prstGeom prst="rect">
            <a:avLst/>
          </a:prstGeom>
        </p:spPr>
      </p:pic>
      <p:sp>
        <p:nvSpPr>
          <p:cNvPr id="2" name="TextBox 1"/>
          <p:cNvSpPr txBox="1"/>
          <p:nvPr/>
        </p:nvSpPr>
        <p:spPr>
          <a:xfrm>
            <a:off x="3505200" y="-76200"/>
            <a:ext cx="2667000" cy="523220"/>
          </a:xfrm>
          <a:prstGeom prst="rect">
            <a:avLst/>
          </a:prstGeom>
          <a:noFill/>
        </p:spPr>
        <p:txBody>
          <a:bodyPr wrap="square" rtlCol="0">
            <a:spAutoFit/>
          </a:bodyPr>
          <a:lstStyle/>
          <a:p>
            <a:r>
              <a:rPr lang="en-US" sz="2800" dirty="0"/>
              <a:t>Bates Cairn</a:t>
            </a:r>
          </a:p>
        </p:txBody>
      </p:sp>
    </p:spTree>
    <p:extLst>
      <p:ext uri="{BB962C8B-B14F-4D97-AF65-F5344CB8AC3E}">
        <p14:creationId xmlns:p14="http://schemas.microsoft.com/office/powerpoint/2010/main" val="3677039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9356" y="1066800"/>
            <a:ext cx="7196137" cy="4313237"/>
          </a:xfrm>
        </p:spPr>
        <p:txBody>
          <a:bodyPr>
            <a:normAutofit lnSpcReduction="10000"/>
          </a:bodyPr>
          <a:lstStyle/>
          <a:p>
            <a:r>
              <a:rPr lang="en-US" dirty="0"/>
              <a:t>Impacts to resources: Impacts to soil, vegetation, rocks, wildlife</a:t>
            </a:r>
          </a:p>
          <a:p>
            <a:endParaRPr lang="en-US" dirty="0"/>
          </a:p>
          <a:p>
            <a:r>
              <a:rPr lang="en-US" dirty="0"/>
              <a:t>Impacts to experience: Crowding; depreciative behavior</a:t>
            </a:r>
          </a:p>
          <a:p>
            <a:endParaRPr lang="en-US" dirty="0"/>
          </a:p>
          <a:p>
            <a:r>
              <a:rPr lang="en-US" dirty="0"/>
              <a:t>Impacts to facilities</a:t>
            </a:r>
            <a:r>
              <a:rPr lang="en-US" altLang="zh-CN" dirty="0"/>
              <a:t>/service: Trails, cairns, attraction sites</a:t>
            </a:r>
            <a:endParaRPr lang="en-US" dirty="0"/>
          </a:p>
          <a:p>
            <a:endParaRPr lang="en-US" dirty="0"/>
          </a:p>
        </p:txBody>
      </p:sp>
    </p:spTree>
    <p:extLst>
      <p:ext uri="{BB962C8B-B14F-4D97-AF65-F5344CB8AC3E}">
        <p14:creationId xmlns:p14="http://schemas.microsoft.com/office/powerpoint/2010/main" val="1079844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altLang="zh-CN" dirty="0"/>
              <a:t>Management </a:t>
            </a:r>
            <a:r>
              <a:rPr lang="en-US" dirty="0"/>
              <a:t>strategy: Reduce the impact of recreation</a:t>
            </a:r>
          </a:p>
          <a:p>
            <a:endParaRPr lang="en-US" dirty="0"/>
          </a:p>
          <a:p>
            <a:r>
              <a:rPr lang="en-US" dirty="0"/>
              <a:t>Practice: Information/education; facility development/site design/maintenance</a:t>
            </a:r>
          </a:p>
        </p:txBody>
      </p:sp>
    </p:spTree>
    <p:extLst>
      <p:ext uri="{BB962C8B-B14F-4D97-AF65-F5344CB8AC3E}">
        <p14:creationId xmlns:p14="http://schemas.microsoft.com/office/powerpoint/2010/main" val="76575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30315" y="76200"/>
            <a:ext cx="490388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631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0" lvl="1" indent="0">
              <a:buNone/>
            </a:pPr>
            <a:r>
              <a:rPr lang="en-US" dirty="0"/>
              <a:t>Partners: Leave No Trace; Friends of Acadia</a:t>
            </a:r>
          </a:p>
          <a:p>
            <a:pPr marL="457200" lvl="1" indent="0">
              <a:buNone/>
            </a:pPr>
            <a:endParaRPr lang="en-US" dirty="0"/>
          </a:p>
          <a:p>
            <a:pPr marL="457200" lvl="1" indent="0">
              <a:buNone/>
            </a:pPr>
            <a:r>
              <a:rPr lang="en-US" dirty="0"/>
              <a:t>Ridge runners: educating hikers in “Leave No Trace” principles</a:t>
            </a:r>
          </a:p>
          <a:p>
            <a:pPr marL="457200" lvl="1" indent="0">
              <a:buNone/>
            </a:pPr>
            <a:endParaRPr lang="en-US" dirty="0"/>
          </a:p>
          <a:p>
            <a:pPr marL="457200" lvl="1" indent="0">
              <a:buNone/>
            </a:pPr>
            <a:r>
              <a:rPr lang="en-US" dirty="0"/>
              <a:t>Signs and videos </a:t>
            </a:r>
          </a:p>
        </p:txBody>
      </p:sp>
      <p:sp>
        <p:nvSpPr>
          <p:cNvPr id="4" name="Title 3"/>
          <p:cNvSpPr>
            <a:spLocks noGrp="1"/>
          </p:cNvSpPr>
          <p:nvPr>
            <p:ph type="title"/>
          </p:nvPr>
        </p:nvSpPr>
        <p:spPr/>
        <p:txBody>
          <a:bodyPr/>
          <a:lstStyle/>
          <a:p>
            <a:r>
              <a:rPr lang="en-US" dirty="0"/>
              <a:t>Information/Education</a:t>
            </a:r>
          </a:p>
        </p:txBody>
      </p:sp>
    </p:spTree>
    <p:extLst>
      <p:ext uri="{BB962C8B-B14F-4D97-AF65-F5344CB8AC3E}">
        <p14:creationId xmlns:p14="http://schemas.microsoft.com/office/powerpoint/2010/main" val="4001637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272381"/>
            <a:ext cx="4297044" cy="4313237"/>
          </a:xfrm>
        </p:spPr>
        <p:txBody>
          <a:bodyPr>
            <a:normAutofit/>
          </a:bodyPr>
          <a:lstStyle/>
          <a:p>
            <a:pPr marL="457200" lvl="1" indent="0">
              <a:buNone/>
            </a:pPr>
            <a:r>
              <a:rPr lang="en-US" dirty="0"/>
              <a:t>Partners: Friends of Acadia, Acadia Youth Conservation Corps (AYCC)</a:t>
            </a:r>
          </a:p>
          <a:p>
            <a:pPr marL="457200" lvl="1" indent="0">
              <a:buNone/>
            </a:pPr>
            <a:endParaRPr lang="en-US" dirty="0"/>
          </a:p>
          <a:p>
            <a:pPr marL="457200" lvl="1" indent="0">
              <a:buNone/>
            </a:pPr>
            <a:r>
              <a:rPr lang="en-US" dirty="0"/>
              <a:t>Maintain trails, cairns, campgrounds and attraction sites</a:t>
            </a:r>
          </a:p>
          <a:p>
            <a:pPr lvl="1"/>
            <a:endParaRPr lang="en-US" dirty="0"/>
          </a:p>
          <a:p>
            <a:endParaRPr lang="en-US" dirty="0"/>
          </a:p>
        </p:txBody>
      </p:sp>
      <p:sp>
        <p:nvSpPr>
          <p:cNvPr id="5" name="Title 4"/>
          <p:cNvSpPr>
            <a:spLocks noGrp="1"/>
          </p:cNvSpPr>
          <p:nvPr>
            <p:ph type="title"/>
          </p:nvPr>
        </p:nvSpPr>
        <p:spPr/>
        <p:txBody>
          <a:bodyPr>
            <a:normAutofit fontScale="90000"/>
          </a:bodyPr>
          <a:lstStyle/>
          <a:p>
            <a:r>
              <a:rPr lang="en-US" dirty="0"/>
              <a:t>Facility Development/Site Design/Maintenance</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6800" y="1524000"/>
            <a:ext cx="3362252" cy="3138102"/>
          </a:xfrm>
          <a:prstGeom prst="rect">
            <a:avLst/>
          </a:prstGeom>
        </p:spPr>
      </p:pic>
    </p:spTree>
    <p:extLst>
      <p:ext uri="{BB962C8B-B14F-4D97-AF65-F5344CB8AC3E}">
        <p14:creationId xmlns:p14="http://schemas.microsoft.com/office/powerpoint/2010/main" val="716320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76400" y="533400"/>
            <a:ext cx="5893632" cy="4493895"/>
          </a:xfrm>
          <a:prstGeom prst="rect">
            <a:avLst/>
          </a:prstGeom>
        </p:spPr>
      </p:pic>
    </p:spTree>
    <p:extLst>
      <p:ext uri="{BB962C8B-B14F-4D97-AF65-F5344CB8AC3E}">
        <p14:creationId xmlns:p14="http://schemas.microsoft.com/office/powerpoint/2010/main" val="1908888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228600"/>
            <a:ext cx="3328155" cy="584775"/>
          </a:xfrm>
          <a:prstGeom prst="rect">
            <a:avLst/>
          </a:prstGeom>
          <a:noFill/>
        </p:spPr>
        <p:txBody>
          <a:bodyPr wrap="none" rtlCol="0">
            <a:spAutoFit/>
          </a:bodyPr>
          <a:lstStyle/>
          <a:p>
            <a:r>
              <a:rPr lang="en-US" sz="3200" dirty="0">
                <a:solidFill>
                  <a:schemeClr val="tx2"/>
                </a:solidFill>
                <a:latin typeface="+mj-lt"/>
                <a:hlinkClick r:id="rId2"/>
              </a:rPr>
              <a:t>Acadia Pet Policy</a:t>
            </a:r>
            <a:endParaRPr lang="en-US" sz="3200" dirty="0">
              <a:solidFill>
                <a:schemeClr val="tx2"/>
              </a:solidFill>
              <a:latin typeface="+mj-lt"/>
            </a:endParaRPr>
          </a:p>
        </p:txBody>
      </p:sp>
      <p:pic>
        <p:nvPicPr>
          <p:cNvPr id="6146" name="Picture 2" descr="Dog on carriage roa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1143000"/>
            <a:ext cx="7620000" cy="3810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1200" y="4981576"/>
            <a:ext cx="5029200" cy="369332"/>
          </a:xfrm>
          <a:prstGeom prst="rect">
            <a:avLst/>
          </a:prstGeom>
        </p:spPr>
        <p:txBody>
          <a:bodyPr wrap="square">
            <a:spAutoFit/>
          </a:bodyPr>
          <a:lstStyle/>
          <a:p>
            <a:r>
              <a:rPr lang="en-US" dirty="0"/>
              <a:t>https://www.nps.gov/acad/planyourvisit/pets.htm</a:t>
            </a:r>
          </a:p>
        </p:txBody>
      </p:sp>
    </p:spTree>
    <p:extLst>
      <p:ext uri="{BB962C8B-B14F-4D97-AF65-F5344CB8AC3E}">
        <p14:creationId xmlns:p14="http://schemas.microsoft.com/office/powerpoint/2010/main" val="311988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ournationalparks.us/images/uploads/dogs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67000" y="304800"/>
            <a:ext cx="3841750" cy="512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62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686800" cy="2667000"/>
          </a:xfrm>
        </p:spPr>
        <p:txBody>
          <a:bodyPr>
            <a:normAutofit/>
          </a:bodyPr>
          <a:lstStyle/>
          <a:p>
            <a:pPr algn="ctr"/>
            <a:r>
              <a:rPr lang="en-US" dirty="0">
                <a:hlinkClick r:id="rId2"/>
              </a:rPr>
              <a:t>Leave No Trace </a:t>
            </a:r>
            <a:endParaRPr lang="en-US" dirty="0"/>
          </a:p>
        </p:txBody>
      </p:sp>
      <p:pic>
        <p:nvPicPr>
          <p:cNvPr id="1026" name="Picture 2" descr="Leave No Trac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0" y="1981200"/>
            <a:ext cx="2209800" cy="19375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0" y="4038600"/>
            <a:ext cx="2072042" cy="369332"/>
          </a:xfrm>
          <a:prstGeom prst="rect">
            <a:avLst/>
          </a:prstGeom>
        </p:spPr>
        <p:txBody>
          <a:bodyPr wrap="none">
            <a:spAutoFit/>
          </a:bodyPr>
          <a:lstStyle/>
          <a:p>
            <a:r>
              <a:rPr lang="en-US" dirty="0"/>
              <a:t>http://www.lnt.org/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686800" cy="1336675"/>
          </a:xfrm>
        </p:spPr>
        <p:txBody>
          <a:bodyPr>
            <a:normAutofit/>
          </a:bodyPr>
          <a:lstStyle/>
          <a:p>
            <a:pPr algn="ctr"/>
            <a:r>
              <a:rPr lang="en-US" dirty="0">
                <a:hlinkClick r:id="rId2"/>
              </a:rPr>
              <a:t>NPS Leave No Trace video </a:t>
            </a:r>
            <a:endParaRPr lang="en-US" dirty="0"/>
          </a:p>
        </p:txBody>
      </p:sp>
      <p:pic>
        <p:nvPicPr>
          <p:cNvPr id="4098" name="Picture 2" descr="http://summitvoice.files.wordpress.com/2010/02/us_nationalparkservice_logo-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600" y="1143000"/>
            <a:ext cx="3238500" cy="42170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38250" y="5360091"/>
            <a:ext cx="6553200" cy="369332"/>
          </a:xfrm>
          <a:prstGeom prst="rect">
            <a:avLst/>
          </a:prstGeom>
        </p:spPr>
        <p:txBody>
          <a:bodyPr wrap="square">
            <a:spAutoFit/>
          </a:bodyPr>
          <a:lstStyle/>
          <a:p>
            <a:r>
              <a:rPr lang="en-US" dirty="0"/>
              <a:t>http://www.nps.gov/features/wilderness/leavenotrace/popup.html</a:t>
            </a:r>
          </a:p>
        </p:txBody>
      </p:sp>
    </p:spTree>
    <p:extLst>
      <p:ext uri="{BB962C8B-B14F-4D97-AF65-F5344CB8AC3E}">
        <p14:creationId xmlns:p14="http://schemas.microsoft.com/office/powerpoint/2010/main" val="994585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686800" cy="1336675"/>
          </a:xfrm>
        </p:spPr>
        <p:txBody>
          <a:bodyPr>
            <a:normAutofit/>
          </a:bodyPr>
          <a:lstStyle/>
          <a:p>
            <a:pPr algn="ctr"/>
            <a:r>
              <a:rPr lang="en-US" dirty="0">
                <a:hlinkClick r:id="rId2"/>
              </a:rPr>
              <a:t>Acadia Leave No Trace video </a:t>
            </a:r>
            <a:endParaRPr lang="en-US" dirty="0"/>
          </a:p>
        </p:txBody>
      </p:sp>
      <p:pic>
        <p:nvPicPr>
          <p:cNvPr id="3074" name="Picture 2" descr="http://3.bp.blogspot.com/_K3-bcfZY__s/THJyH5E7rRI/AAAAAAAABnk/ofNGucu51Es/s200/Acadi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0" y="1752600"/>
            <a:ext cx="2819400" cy="28194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71700" y="4759327"/>
            <a:ext cx="4876800" cy="369332"/>
          </a:xfrm>
          <a:prstGeom prst="rect">
            <a:avLst/>
          </a:prstGeom>
        </p:spPr>
        <p:txBody>
          <a:bodyPr wrap="square">
            <a:spAutoFit/>
          </a:bodyPr>
          <a:lstStyle/>
          <a:p>
            <a:r>
              <a:rPr lang="en-US" dirty="0"/>
              <a:t>https://www.youtube.com/watch?v=8x0xnKb55Ek</a:t>
            </a:r>
          </a:p>
        </p:txBody>
      </p:sp>
    </p:spTree>
    <p:extLst>
      <p:ext uri="{BB962C8B-B14F-4D97-AF65-F5344CB8AC3E}">
        <p14:creationId xmlns:p14="http://schemas.microsoft.com/office/powerpoint/2010/main" val="3340743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iends of Acadia">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 y="228600"/>
            <a:ext cx="8753856"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1752600"/>
            <a:ext cx="3810000" cy="32639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76800" y="1663700"/>
            <a:ext cx="3810000" cy="3441700"/>
          </a:xfrm>
          <a:prstGeom prst="rect">
            <a:avLst/>
          </a:prstGeom>
        </p:spPr>
      </p:pic>
    </p:spTree>
    <p:extLst>
      <p:ext uri="{BB962C8B-B14F-4D97-AF65-F5344CB8AC3E}">
        <p14:creationId xmlns:p14="http://schemas.microsoft.com/office/powerpoint/2010/main" val="158398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iends of Acadi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500" y="228600"/>
            <a:ext cx="8753856"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an stands on rocky shore with GPS uni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1752600"/>
            <a:ext cx="27432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oman smiles at camer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00600" y="1600200"/>
            <a:ext cx="281940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432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Summer fireweed on Baker Island looking towards Mount Desert Island."/>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3606" y="762000"/>
            <a:ext cx="9035345"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29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wo loons with a baby chick between them on the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280" y="228600"/>
            <a:ext cx="9076267"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23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Bass Harbor Head Lighthouse is fully operational at the south end of Mount Desert Isla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38400" y="76200"/>
            <a:ext cx="42291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15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513" y="228600"/>
            <a:ext cx="7955887" cy="5313239"/>
          </a:xfrm>
          <a:prstGeom prst="rect">
            <a:avLst/>
          </a:prstGeom>
        </p:spPr>
      </p:pic>
    </p:spTree>
    <p:extLst>
      <p:ext uri="{BB962C8B-B14F-4D97-AF65-F5344CB8AC3E}">
        <p14:creationId xmlns:p14="http://schemas.microsoft.com/office/powerpoint/2010/main" val="50966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400" y="152400"/>
            <a:ext cx="7239000" cy="5429250"/>
          </a:xfrm>
          <a:prstGeom prst="rect">
            <a:avLst/>
          </a:prstGeom>
        </p:spPr>
      </p:pic>
    </p:spTree>
    <p:extLst>
      <p:ext uri="{BB962C8B-B14F-4D97-AF65-F5344CB8AC3E}">
        <p14:creationId xmlns:p14="http://schemas.microsoft.com/office/powerpoint/2010/main" val="329579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27286" y="228600"/>
            <a:ext cx="6697514" cy="5274157"/>
            <a:chOff x="998686" y="533400"/>
            <a:chExt cx="7688114" cy="6054235"/>
          </a:xfrm>
        </p:grpSpPr>
        <p:pic>
          <p:nvPicPr>
            <p:cNvPr id="3074" name="Picture 2" descr="The trail crew surveys the damage along the Precipice Trail. A twisted railing shows the force of the earthquak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09800" y="3623165"/>
              <a:ext cx="3959225" cy="29644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98721" y="762000"/>
              <a:ext cx="2888079" cy="4343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8686" y="533400"/>
              <a:ext cx="2582714" cy="3438525"/>
            </a:xfrm>
            <a:prstGeom prst="rect">
              <a:avLst/>
            </a:prstGeom>
          </p:spPr>
        </p:pic>
      </p:grpSp>
    </p:spTree>
    <p:extLst>
      <p:ext uri="{BB962C8B-B14F-4D97-AF65-F5344CB8AC3E}">
        <p14:creationId xmlns:p14="http://schemas.microsoft.com/office/powerpoint/2010/main" val="2962925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311262" y="1249680"/>
            <a:ext cx="7375537" cy="4312919"/>
          </a:xfrm>
        </p:spPr>
        <p:txBody>
          <a:bodyPr/>
          <a:lstStyle/>
          <a:p>
            <a:r>
              <a:rPr lang="fr-FR" dirty="0"/>
              <a:t>Sieur de Monts National Monument </a:t>
            </a:r>
            <a:r>
              <a:rPr lang="en-US" dirty="0"/>
              <a:t>(1916)</a:t>
            </a:r>
          </a:p>
          <a:p>
            <a:r>
              <a:rPr lang="en-US" dirty="0"/>
              <a:t>Acadia National Park (1929)</a:t>
            </a:r>
          </a:p>
          <a:p>
            <a:r>
              <a:rPr lang="en-US" dirty="0"/>
              <a:t>47,000 acres of park land</a:t>
            </a:r>
          </a:p>
          <a:p>
            <a:r>
              <a:rPr lang="en-US" dirty="0"/>
              <a:t>140 miles of trails</a:t>
            </a:r>
          </a:p>
          <a:p>
            <a:r>
              <a:rPr lang="en-US" dirty="0"/>
              <a:t>50 miles of Carriage Road</a:t>
            </a:r>
          </a:p>
          <a:p>
            <a:r>
              <a:rPr lang="en-US" dirty="0"/>
              <a:t>2.8 million annual visits (2015)</a:t>
            </a:r>
          </a:p>
          <a:p>
            <a:endParaRPr lang="en-US" dirty="0"/>
          </a:p>
          <a:p>
            <a:endParaRPr lang="en-US" dirty="0"/>
          </a:p>
        </p:txBody>
      </p:sp>
    </p:spTree>
    <p:extLst>
      <p:ext uri="{BB962C8B-B14F-4D97-AF65-F5344CB8AC3E}">
        <p14:creationId xmlns:p14="http://schemas.microsoft.com/office/powerpoint/2010/main" val="3128890171"/>
      </p:ext>
    </p:extLst>
  </p:cSld>
  <p:clrMapOvr>
    <a:masterClrMapping/>
  </p:clrMapOvr>
</p:sld>
</file>

<file path=ppt/theme/theme1.xml><?xml version="1.0" encoding="utf-8"?>
<a:theme xmlns:a="http://schemas.openxmlformats.org/drawingml/2006/main" name="ThemeCAB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CABI" id="{75D553C7-327C-493A-8697-054027D90DF6}" vid="{96C8C150-8F64-415B-8F18-A598228C87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1565</TotalTime>
  <Words>292</Words>
  <Application>Microsoft Office PowerPoint</Application>
  <PresentationFormat>On-screen Show (4:3)</PresentationFormat>
  <Paragraphs>47</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宋体</vt:lpstr>
      <vt:lpstr>Arial</vt:lpstr>
      <vt:lpstr>Calibri</vt:lpstr>
      <vt:lpstr>ThemeCABI</vt:lpstr>
      <vt:lpstr>Treading Lightly on Acadia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Information/Education</vt:lpstr>
      <vt:lpstr>Facility Development/Site Design/Maintenance </vt:lpstr>
      <vt:lpstr>PowerPoint Presentation</vt:lpstr>
      <vt:lpstr>PowerPoint Presentation</vt:lpstr>
      <vt:lpstr>PowerPoint Presentation</vt:lpstr>
      <vt:lpstr>Leave No Trace </vt:lpstr>
      <vt:lpstr>NPS Leave No Trace video </vt:lpstr>
      <vt:lpstr>Acadia Leave No Trace video </vt:lpstr>
      <vt:lpstr>PowerPoint Presentation</vt:lpstr>
      <vt:lpstr>PowerPoint Presentation</vt:lpstr>
      <vt:lpstr>PowerPoint Presentation</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Indicators of Crowding at Alcatraz Island: A Comparative Analysis</dc:title>
  <dc:creator>Nathan Reigner</dc:creator>
  <cp:lastModifiedBy>Leigh-Ann Bard</cp:lastModifiedBy>
  <cp:revision>150</cp:revision>
  <dcterms:created xsi:type="dcterms:W3CDTF">2011-03-05T19:34:28Z</dcterms:created>
  <dcterms:modified xsi:type="dcterms:W3CDTF">2019-07-30T14:20:39Z</dcterms:modified>
</cp:coreProperties>
</file>