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5D613-A8CB-4731-A905-AB3FBEC0DE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3698-8485-465A-BF35-3023C817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7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5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64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37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3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3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3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1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"/>
          <a:stretch/>
        </p:blipFill>
        <p:spPr>
          <a:xfrm>
            <a:off x="-1" y="-842"/>
            <a:ext cx="9144001" cy="6862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Arial"/>
                <a:cs typeface="Arial"/>
              </a:rPr>
              <a:t>4</a:t>
            </a:r>
            <a:r>
              <a:rPr lang="en-US" sz="2800" baseline="30000" dirty="0">
                <a:latin typeface="Arial"/>
                <a:cs typeface="Arial"/>
              </a:rPr>
              <a:t>t</a:t>
            </a:r>
            <a:r>
              <a:rPr lang="en-US" sz="2800" baseline="30000" dirty="0" smtClean="0">
                <a:latin typeface="Arial"/>
                <a:cs typeface="Arial"/>
              </a:rPr>
              <a:t>h</a:t>
            </a:r>
            <a:r>
              <a:rPr lang="en-US" sz="2800" dirty="0" smtClean="0">
                <a:latin typeface="Arial"/>
                <a:cs typeface="Arial"/>
              </a:rPr>
              <a:t> Edition</a:t>
            </a:r>
            <a:r>
              <a:rPr lang="en-US" sz="4800" dirty="0" smtClean="0">
                <a:latin typeface="Arial"/>
                <a:cs typeface="Arial"/>
              </a:rPr>
              <a:t/>
            </a:r>
            <a:br>
              <a:rPr lang="en-US" sz="48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Leisure, Sport and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Tourism, Politics,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Policy and Planning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36225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smtClean="0">
                <a:solidFill>
                  <a:srgbClr val="000000"/>
                </a:solidFill>
                <a:latin typeface="Arial"/>
                <a:cs typeface="Arial"/>
              </a:rPr>
              <a:t>A. J. </a:t>
            </a:r>
            <a:r>
              <a:rPr lang="nl-NL" dirty="0" err="1" smtClean="0">
                <a:solidFill>
                  <a:srgbClr val="000000"/>
                </a:solidFill>
                <a:latin typeface="Arial"/>
                <a:cs typeface="Arial"/>
              </a:rPr>
              <a:t>Veal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Myriad Pro"/>
                <a:cs typeface="Myriad Pro"/>
              </a:rPr>
              <a:t>COMPLEMENTARY </a:t>
            </a:r>
            <a:r>
              <a:rPr lang="en-US" sz="1000" dirty="0" smtClean="0">
                <a:solidFill>
                  <a:srgbClr val="000000"/>
                </a:solidFill>
                <a:latin typeface="Myriad Pro"/>
                <a:cs typeface="Myriad Pro"/>
              </a:rPr>
              <a:t>TEACHING MATERIALS</a:t>
            </a:r>
            <a:endParaRPr lang="en-US" sz="10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596" y="5442567"/>
            <a:ext cx="1760866" cy="4865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</a:t>
            </a:r>
            <a:r>
              <a:rPr lang="en-US" sz="1700" spc="300" dirty="0" smtClean="0">
                <a:latin typeface="Myriad Pro"/>
                <a:cs typeface="Myriad Pro"/>
              </a:rPr>
              <a:t>TEXTS</a:t>
            </a:r>
            <a:endParaRPr lang="en-US" sz="1700" spc="3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968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88294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7"/>
          <a:stretch/>
        </p:blipFill>
        <p:spPr>
          <a:xfrm>
            <a:off x="-1" y="-203943"/>
            <a:ext cx="9144001" cy="688929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72071" y="1412776"/>
            <a:ext cx="7199855" cy="442818"/>
          </a:xfrm>
        </p:spPr>
        <p:txBody>
          <a:bodyPr/>
          <a:lstStyle/>
          <a:p>
            <a:pPr algn="ctr"/>
            <a:r>
              <a:rPr lang="en-GB" sz="2800" b="1" dirty="0" smtClean="0">
                <a:latin typeface="Arial"/>
                <a:cs typeface="Arial"/>
              </a:rPr>
              <a:t>CHAPTER 18</a:t>
            </a:r>
            <a:endParaRPr lang="en-GB" sz="2800" b="1" dirty="0">
              <a:latin typeface="Arial"/>
              <a:cs typeface="Arial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72342" y="1944913"/>
            <a:ext cx="7199313" cy="11456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AU" sz="4000" dirty="0" smtClean="0">
                <a:solidFill>
                  <a:srgbClr val="002060"/>
                </a:solidFill>
              </a:rPr>
              <a:t>Issues and Challenges</a:t>
            </a:r>
            <a:endParaRPr lang="en-GB" sz="40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yriad Pro"/>
                <a:cs typeface="Myriad Pro"/>
              </a:rPr>
              <a:t>Leisure, Sport and Tourism, Politics, Policy and Planning, 4</a:t>
            </a:r>
            <a:r>
              <a:rPr lang="en-US" sz="1600" baseline="30000" dirty="0" smtClean="0">
                <a:latin typeface="Myriad Pro"/>
                <a:cs typeface="Myriad Pro"/>
              </a:rPr>
              <a:t>th</a:t>
            </a:r>
            <a:r>
              <a:rPr lang="en-US" sz="1600" dirty="0" smtClean="0">
                <a:latin typeface="Myriad Pro"/>
                <a:cs typeface="Myriad Pro"/>
              </a:rPr>
              <a:t> Edition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532" y="616821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</a:t>
            </a:r>
            <a:r>
              <a:rPr lang="en-AU" sz="1400" dirty="0" smtClean="0"/>
              <a:t>and </a:t>
            </a:r>
            <a:r>
              <a:rPr lang="en-AU" sz="1400" dirty="0" smtClean="0"/>
              <a:t>Tourism, Politics, Policy and Planning, </a:t>
            </a:r>
            <a:r>
              <a:rPr lang="en-AU" sz="1400" dirty="0" smtClean="0"/>
              <a:t>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</a:t>
            </a:r>
            <a:r>
              <a:rPr lang="en-AU" sz="1400" dirty="0" smtClean="0"/>
              <a:t>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10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21" y="245736"/>
            <a:ext cx="8229600" cy="879008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2060"/>
                </a:solidFill>
              </a:rPr>
              <a:t>Outline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</a:t>
            </a:r>
            <a:r>
              <a:rPr lang="en-AU" sz="1400" dirty="0" smtClean="0"/>
              <a:t>and </a:t>
            </a:r>
            <a:r>
              <a:rPr lang="en-AU" sz="1400" dirty="0" smtClean="0"/>
              <a:t>Tourism, Politics, Policy and Planning, </a:t>
            </a:r>
            <a:r>
              <a:rPr lang="en-AU" sz="1400" dirty="0" smtClean="0"/>
              <a:t>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</a:t>
            </a:r>
            <a:r>
              <a:rPr lang="en-AU" sz="1400" dirty="0" smtClean="0"/>
              <a:t>Veal, 2017, CABI Tourism Texts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1294748" y="1531034"/>
            <a:ext cx="28803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Disruptive technologies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287904" y="2047398"/>
            <a:ext cx="28803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Globalization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292570" y="2554520"/>
            <a:ext cx="28803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Climate change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287904" y="3091070"/>
            <a:ext cx="28803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Growth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287904" y="3584636"/>
            <a:ext cx="28803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Inequality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878822" y="2472850"/>
            <a:ext cx="28803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Health/fitness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895669" y="3013106"/>
            <a:ext cx="28803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Internet and social media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860032" y="2009278"/>
            <a:ext cx="28803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Demography</a:t>
            </a:r>
            <a:endParaRPr lang="en-US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252488" y="4157498"/>
            <a:ext cx="28803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Terrorism 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860032" y="1537129"/>
            <a:ext cx="28803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err="1" smtClean="0"/>
              <a:t>Harriedness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895669" y="3604522"/>
            <a:ext cx="288032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Populism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8752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</TotalTime>
  <Words>93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CHAPTER 18</vt:lpstr>
      <vt:lpstr>Outline</vt:lpstr>
    </vt:vector>
  </TitlesOfParts>
  <Company>University of Technology, Sydney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Veal</dc:creator>
  <cp:lastModifiedBy>Alan Worth</cp:lastModifiedBy>
  <cp:revision>15</cp:revision>
  <dcterms:created xsi:type="dcterms:W3CDTF">2016-11-30T23:45:22Z</dcterms:created>
  <dcterms:modified xsi:type="dcterms:W3CDTF">2017-04-19T10:26:22Z</dcterms:modified>
</cp:coreProperties>
</file>