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5"/>
  </p:notesMasterIdLst>
  <p:sldIdLst>
    <p:sldId id="257" r:id="rId2"/>
    <p:sldId id="258" r:id="rId3"/>
    <p:sldId id="260" r:id="rId4"/>
    <p:sldId id="263" r:id="rId5"/>
    <p:sldId id="264" r:id="rId6"/>
    <p:sldId id="265" r:id="rId7"/>
    <p:sldId id="266" r:id="rId8"/>
    <p:sldId id="267" r:id="rId9"/>
    <p:sldId id="268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84" r:id="rId18"/>
    <p:sldId id="277" r:id="rId19"/>
    <p:sldId id="278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21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D613-A8CB-4731-A905-AB3FBEC0DE76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3698-8485-465A-BF35-3023C817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7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6BEAE-BF0F-4522-AD71-FC5C7CE2385A}" type="slidenum">
              <a:rPr lang="en-AU" smtClean="0"/>
              <a:t>12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5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4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7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37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3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2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9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D1713-8E28-4610-A27D-FC7B33F55ECB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96202-E357-446D-B243-112E915F0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9"/>
          <a:stretch/>
        </p:blipFill>
        <p:spPr>
          <a:xfrm>
            <a:off x="-1" y="-842"/>
            <a:ext cx="9144001" cy="68623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latin typeface="Arial"/>
                <a:cs typeface="Arial"/>
              </a:rPr>
              <a:t>4</a:t>
            </a:r>
            <a:r>
              <a:rPr lang="en-US" sz="2800" baseline="30000" dirty="0">
                <a:latin typeface="Arial"/>
                <a:cs typeface="Arial"/>
              </a:rPr>
              <a:t>t</a:t>
            </a:r>
            <a:r>
              <a:rPr lang="en-US" sz="2800" baseline="30000" dirty="0" smtClean="0">
                <a:latin typeface="Arial"/>
                <a:cs typeface="Arial"/>
              </a:rPr>
              <a:t>h</a:t>
            </a:r>
            <a:r>
              <a:rPr lang="en-US" sz="2800" dirty="0" smtClean="0">
                <a:latin typeface="Arial"/>
                <a:cs typeface="Arial"/>
              </a:rPr>
              <a:t> Edition</a:t>
            </a:r>
            <a:r>
              <a:rPr lang="en-US" sz="4800" dirty="0" smtClean="0">
                <a:latin typeface="Arial"/>
                <a:cs typeface="Arial"/>
              </a:rPr>
              <a:t/>
            </a:r>
            <a:br>
              <a:rPr lang="en-US" sz="48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Leisure, Sport and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Tourism, Politics,</a:t>
            </a:r>
            <a:br>
              <a:rPr lang="en-US" sz="4000" dirty="0" smtClean="0">
                <a:latin typeface="Arial"/>
                <a:cs typeface="Arial"/>
              </a:rPr>
            </a:br>
            <a:r>
              <a:rPr lang="en-US" sz="4000" dirty="0" smtClean="0">
                <a:latin typeface="Arial"/>
                <a:cs typeface="Arial"/>
              </a:rPr>
              <a:t>Policy and Planning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smtClean="0">
                <a:solidFill>
                  <a:srgbClr val="000000"/>
                </a:solidFill>
                <a:latin typeface="Arial"/>
                <a:cs typeface="Arial"/>
              </a:rPr>
              <a:t>A. J. </a:t>
            </a:r>
            <a:r>
              <a:rPr lang="nl-NL" dirty="0" err="1" smtClean="0">
                <a:solidFill>
                  <a:srgbClr val="000000"/>
                </a:solidFill>
                <a:latin typeface="Arial"/>
                <a:cs typeface="Arial"/>
              </a:rPr>
              <a:t>Veal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Myriad Pro"/>
                <a:cs typeface="Myriad Pro"/>
              </a:rPr>
              <a:t>COMPLEMENTARY TEACHING MATERIALS</a:t>
            </a:r>
            <a:endParaRPr lang="en-US" sz="1000" dirty="0">
              <a:solidFill>
                <a:srgbClr val="000000"/>
              </a:solidFill>
              <a:latin typeface="Myriad Pro"/>
              <a:cs typeface="Myriad Pro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596" y="5442567"/>
            <a:ext cx="1760866" cy="4865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</a:t>
            </a:r>
            <a:r>
              <a:rPr lang="en-US" sz="1700" spc="300" dirty="0" smtClean="0">
                <a:latin typeface="Myriad Pro"/>
                <a:cs typeface="Myriad Pro"/>
              </a:rPr>
              <a:t>TEXTS</a:t>
            </a:r>
            <a:endParaRPr lang="en-US" sz="1700" spc="3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3968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Socio-economic status (cont’d)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Planning sometimes based primarily on SES – i.e. priority given to areas with low SES </a:t>
            </a:r>
          </a:p>
          <a:p>
            <a:r>
              <a:rPr lang="en-US" sz="2800" dirty="0" smtClean="0"/>
              <a:t>This is a blunt instrument, because:</a:t>
            </a:r>
          </a:p>
          <a:p>
            <a:pPr lvl="1"/>
            <a:r>
              <a:rPr lang="en-US" sz="2000" dirty="0" smtClean="0"/>
              <a:t>areas with high proportions of people in deprived categories may not have a </a:t>
            </a:r>
            <a:r>
              <a:rPr lang="en-US" sz="2000" i="1" dirty="0" smtClean="0"/>
              <a:t>majority</a:t>
            </a:r>
            <a:r>
              <a:rPr lang="en-US" sz="2000" dirty="0" smtClean="0"/>
              <a:t> in such groups</a:t>
            </a:r>
          </a:p>
          <a:p>
            <a:pPr lvl="1"/>
            <a:r>
              <a:rPr lang="en-US" sz="2000" dirty="0" smtClean="0"/>
              <a:t>evidence of increased participation resulting from such policies is limited</a:t>
            </a:r>
          </a:p>
          <a:p>
            <a:pPr lvl="1"/>
            <a:r>
              <a:rPr lang="en-US" sz="2000" dirty="0" smtClean="0"/>
              <a:t>people on low income may have other priorities than leisure provision</a:t>
            </a:r>
          </a:p>
          <a:p>
            <a:pPr lvl="1"/>
            <a:r>
              <a:rPr lang="en-US" sz="2000" dirty="0" smtClean="0"/>
              <a:t>may neglect ‘public good’ policies, which apply to all</a:t>
            </a:r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5452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Ethnicity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Ethnic group: a group with a common culture – so everyone belongs to an ethnic group, which may be a majority or minority</a:t>
            </a:r>
          </a:p>
          <a:p>
            <a:r>
              <a:rPr lang="en-US" sz="2800" dirty="0" smtClean="0"/>
              <a:t>Policies often directed at enabling particular minority groups to participate</a:t>
            </a:r>
          </a:p>
          <a:p>
            <a:r>
              <a:rPr lang="en-US" sz="2800" dirty="0" smtClean="0"/>
              <a:t>Current patterns of participation present a mixed picture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553115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Participation in sports and exercise: ethnic minority groups, England, 2004 </a:t>
            </a:r>
            <a:r>
              <a:rPr lang="en-US" sz="2000" dirty="0" smtClean="0">
                <a:solidFill>
                  <a:srgbClr val="002060"/>
                </a:solidFill>
              </a:rPr>
              <a:t>(Table 17.2)</a:t>
            </a:r>
            <a:endParaRPr lang="en-AU" sz="20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501104"/>
              </p:ext>
            </p:extLst>
          </p:nvPr>
        </p:nvGraphicFramePr>
        <p:xfrm>
          <a:off x="683568" y="1556791"/>
          <a:ext cx="7632847" cy="432048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472038"/>
                <a:gridCol w="1923148"/>
                <a:gridCol w="2237661"/>
              </a:tblGrid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Male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Female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% participating at least once a week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>
                          <a:solidFill>
                            <a:srgbClr val="002060"/>
                          </a:solidFill>
                          <a:effectLst/>
                        </a:rPr>
                        <a:t>Black – Caribbean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39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27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>
                          <a:solidFill>
                            <a:srgbClr val="002060"/>
                          </a:solidFill>
                          <a:effectLst/>
                        </a:rPr>
                        <a:t>Black – African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35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20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>
                          <a:solidFill>
                            <a:srgbClr val="002060"/>
                          </a:solidFill>
                          <a:effectLst/>
                        </a:rPr>
                        <a:t>Indian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26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21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>
                          <a:solidFill>
                            <a:srgbClr val="002060"/>
                          </a:solidFill>
                          <a:effectLst/>
                        </a:rPr>
                        <a:t>Pakistani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13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>
                          <a:solidFill>
                            <a:srgbClr val="002060"/>
                          </a:solidFill>
                          <a:effectLst/>
                        </a:rPr>
                        <a:t>Bangladeshi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22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11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>
                          <a:solidFill>
                            <a:srgbClr val="002060"/>
                          </a:solidFill>
                          <a:effectLst/>
                        </a:rPr>
                        <a:t>Chinese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39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27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>
                          <a:solidFill>
                            <a:srgbClr val="002060"/>
                          </a:solidFill>
                          <a:effectLst/>
                        </a:rPr>
                        <a:t>Irish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33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29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1" dirty="0">
                          <a:solidFill>
                            <a:srgbClr val="002060"/>
                          </a:solidFill>
                          <a:effectLst/>
                        </a:rPr>
                        <a:t>General population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>
                          <a:effectLst/>
                        </a:rPr>
                        <a:t>33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>
                          <a:effectLst/>
                        </a:rPr>
                        <a:t>25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66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Arts/culture attendance/participation by ethnicity, England, 2015–2016  </a:t>
            </a:r>
            <a:r>
              <a:rPr lang="en-US" sz="2200" dirty="0" smtClean="0">
                <a:solidFill>
                  <a:srgbClr val="002060"/>
                </a:solidFill>
              </a:rPr>
              <a:t>(Table 17.3)</a:t>
            </a:r>
            <a:endParaRPr lang="en-AU" sz="2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474547"/>
              </p:ext>
            </p:extLst>
          </p:nvPr>
        </p:nvGraphicFramePr>
        <p:xfrm>
          <a:off x="335750" y="1844824"/>
          <a:ext cx="8221135" cy="3744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4498"/>
                <a:gridCol w="2523295"/>
                <a:gridCol w="3353342"/>
              </a:tblGrid>
              <a:tr h="534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>
                          <a:solidFill>
                            <a:schemeClr val="bg1"/>
                          </a:solidFill>
                          <a:effectLst/>
                        </a:rPr>
                        <a:t>White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 smtClean="0">
                          <a:solidFill>
                            <a:schemeClr val="bg1"/>
                          </a:solidFill>
                          <a:effectLst/>
                        </a:rPr>
                        <a:t>Black/minority </a:t>
                      </a:r>
                      <a:r>
                        <a:rPr lang="en-AU" sz="2000" b="1" dirty="0">
                          <a:solidFill>
                            <a:schemeClr val="bg1"/>
                          </a:solidFill>
                          <a:effectLst/>
                        </a:rPr>
                        <a:t>groups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solidFill>
                      <a:schemeClr val="tx1"/>
                    </a:solidFill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% of persons aged 16+ participating at least once in year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Arts attendance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77.4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66.3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Heritage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74.7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56.1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Museum/gallery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52.0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48.3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Public library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31.8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49.3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4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Digital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36.5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35.8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560" marR="35560" marT="35560" marB="3683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241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Disability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Disabilities include:</a:t>
            </a:r>
          </a:p>
          <a:p>
            <a:pPr lvl="1"/>
            <a:r>
              <a:rPr lang="en-US" sz="2600" dirty="0" smtClean="0"/>
              <a:t>mental illness</a:t>
            </a:r>
          </a:p>
          <a:p>
            <a:pPr lvl="1"/>
            <a:r>
              <a:rPr lang="en-US" sz="2600" dirty="0" smtClean="0"/>
              <a:t>physical disability, including:</a:t>
            </a:r>
          </a:p>
          <a:p>
            <a:pPr lvl="2"/>
            <a:r>
              <a:rPr lang="en-US" dirty="0" smtClean="0"/>
              <a:t>deafness</a:t>
            </a:r>
          </a:p>
          <a:p>
            <a:pPr lvl="2"/>
            <a:r>
              <a:rPr lang="en-US" dirty="0" smtClean="0"/>
              <a:t>dumbness</a:t>
            </a:r>
          </a:p>
          <a:p>
            <a:pPr lvl="2"/>
            <a:r>
              <a:rPr lang="en-US" dirty="0" smtClean="0"/>
              <a:t>blindness</a:t>
            </a:r>
          </a:p>
          <a:p>
            <a:pPr lvl="2"/>
            <a:r>
              <a:rPr lang="en-US" dirty="0" smtClean="0"/>
              <a:t>nervous/</a:t>
            </a:r>
            <a:r>
              <a:rPr lang="en-US" dirty="0" err="1" smtClean="0"/>
              <a:t>musculo</a:t>
            </a:r>
            <a:r>
              <a:rPr lang="en-US" dirty="0" smtClean="0"/>
              <a:t>-skeletal</a:t>
            </a:r>
          </a:p>
          <a:p>
            <a:pPr lvl="2"/>
            <a:r>
              <a:rPr lang="en-US" dirty="0" smtClean="0"/>
              <a:t>illnesses such as diabetes, asthma etc.</a:t>
            </a:r>
          </a:p>
          <a:p>
            <a:r>
              <a:rPr lang="en-US" sz="3000" dirty="0" smtClean="0"/>
              <a:t>‘Deinstitutionalization’ </a:t>
            </a:r>
          </a:p>
          <a:p>
            <a:pPr lvl="1"/>
            <a:r>
              <a:rPr lang="en-US" sz="2600" dirty="0" smtClean="0"/>
              <a:t>people with severe disabilities previously living in and catered for by institutions now live in, and should be catered for by, the community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48887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Disability (cont’d)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A human rights approach, supported by:</a:t>
            </a:r>
            <a:r>
              <a:rPr lang="en-US" dirty="0" smtClean="0"/>
              <a:t> </a:t>
            </a:r>
            <a:endParaRPr lang="en-AU" dirty="0" smtClean="0"/>
          </a:p>
          <a:p>
            <a:pPr lvl="1"/>
            <a:r>
              <a:rPr lang="en-US" sz="2600" dirty="0" smtClean="0"/>
              <a:t>UN declarations (see Ch. 4)</a:t>
            </a:r>
          </a:p>
          <a:p>
            <a:pPr lvl="1"/>
            <a:r>
              <a:rPr lang="en-US" sz="2600" dirty="0" smtClean="0"/>
              <a:t>UK Disability Discrimination Act 1995</a:t>
            </a:r>
          </a:p>
          <a:p>
            <a:pPr lvl="1"/>
            <a:r>
              <a:rPr lang="en-US" sz="2600" dirty="0" smtClean="0"/>
              <a:t>Australian Disability Discrimination Act 1992</a:t>
            </a:r>
          </a:p>
          <a:p>
            <a:r>
              <a:rPr lang="en-US" sz="3000" dirty="0" smtClean="0"/>
              <a:t>Places an </a:t>
            </a:r>
            <a:r>
              <a:rPr lang="en-US" sz="3000" i="1" dirty="0" smtClean="0"/>
              <a:t>obligation</a:t>
            </a:r>
            <a:r>
              <a:rPr lang="en-US" sz="3000" dirty="0" smtClean="0"/>
              <a:t> on leisure/sport/tourism organizations to ensure access for people with disabilities</a:t>
            </a:r>
          </a:p>
          <a:p>
            <a:r>
              <a:rPr lang="en-US" sz="3000" dirty="0" smtClean="0"/>
              <a:t>However, even with legal backing, some organizations are slow to comply.</a:t>
            </a:r>
          </a:p>
          <a:p>
            <a:r>
              <a:rPr lang="en-US" sz="3000" dirty="0" smtClean="0"/>
              <a:t>A market approach notes that people with disabilities are an increasingly significant </a:t>
            </a:r>
            <a:r>
              <a:rPr lang="en-US" sz="3000" i="1" dirty="0" smtClean="0"/>
              <a:t>market</a:t>
            </a:r>
          </a:p>
          <a:p>
            <a:pPr lvl="1"/>
            <a:r>
              <a:rPr lang="en-US" sz="2600" dirty="0" smtClean="0"/>
              <a:t>especially given the association of some disabilities with the ageing process.</a:t>
            </a:r>
            <a:endParaRPr lang="en-AU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87214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Age-related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Generations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hildren</a:t>
            </a:r>
          </a:p>
          <a:p>
            <a:r>
              <a:rPr lang="en-US" dirty="0" smtClean="0"/>
              <a:t>Youth</a:t>
            </a:r>
          </a:p>
          <a:p>
            <a:r>
              <a:rPr lang="en-US" dirty="0" smtClean="0"/>
              <a:t>Elderly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347241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Summary of generations </a:t>
            </a:r>
            <a:r>
              <a:rPr lang="en-AU" sz="2200" dirty="0" smtClean="0">
                <a:solidFill>
                  <a:srgbClr val="002060"/>
                </a:solidFill>
              </a:rPr>
              <a:t>(Table 17.4)</a:t>
            </a:r>
            <a:endParaRPr lang="en-US" sz="2200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254060"/>
              </p:ext>
            </p:extLst>
          </p:nvPr>
        </p:nvGraphicFramePr>
        <p:xfrm>
          <a:off x="467544" y="1700808"/>
          <a:ext cx="8064895" cy="345638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427936"/>
                <a:gridCol w="2621446"/>
                <a:gridCol w="2015513"/>
              </a:tblGrid>
              <a:tr h="569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Generation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Born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Age in 2016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/>
                </a:tc>
              </a:tr>
              <a:tr h="481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>
                          <a:solidFill>
                            <a:srgbClr val="002060"/>
                          </a:solidFill>
                          <a:effectLst/>
                        </a:rPr>
                        <a:t>Oldest generation 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1891–1926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90+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1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>
                          <a:solidFill>
                            <a:srgbClr val="002060"/>
                          </a:solidFill>
                          <a:effectLst/>
                        </a:rPr>
                        <a:t>Lucky generation 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1927–1946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70–89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1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>
                          <a:solidFill>
                            <a:srgbClr val="002060"/>
                          </a:solidFill>
                          <a:effectLst/>
                        </a:rPr>
                        <a:t>Baby boomers 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1946–1966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50–69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1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>
                          <a:solidFill>
                            <a:srgbClr val="002060"/>
                          </a:solidFill>
                          <a:effectLst/>
                        </a:rPr>
                        <a:t>Generation X &amp; Y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1966–1986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30–49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1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 err="1" smtClean="0">
                          <a:solidFill>
                            <a:srgbClr val="002060"/>
                          </a:solidFill>
                          <a:effectLst/>
                        </a:rPr>
                        <a:t>iGeneration</a:t>
                      </a:r>
                      <a:r>
                        <a:rPr lang="en-AU" sz="2000" b="0" dirty="0" smtClean="0">
                          <a:solidFill>
                            <a:srgbClr val="002060"/>
                          </a:solidFill>
                          <a:effectLst/>
                        </a:rPr>
                        <a:t>/Millennials 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1986–2010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6–29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1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0" dirty="0">
                          <a:solidFill>
                            <a:srgbClr val="002060"/>
                          </a:solidFill>
                          <a:effectLst/>
                        </a:rPr>
                        <a:t>Next generation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2011–2025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0–5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6195" marR="36195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921392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Children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Concerns about lack of physical activity (and poor diet) and increasing sedentary (screen-based) activity resulting in:</a:t>
            </a:r>
          </a:p>
          <a:p>
            <a:pPr lvl="1"/>
            <a:r>
              <a:rPr lang="en-US" dirty="0" smtClean="0"/>
              <a:t> </a:t>
            </a:r>
            <a:r>
              <a:rPr lang="en-US" sz="2400" dirty="0" smtClean="0"/>
              <a:t>many children being overweight/obese</a:t>
            </a:r>
          </a:p>
          <a:p>
            <a:pPr lvl="1"/>
            <a:r>
              <a:rPr lang="en-US" sz="2400" dirty="0" smtClean="0"/>
              <a:t>future health problems</a:t>
            </a:r>
          </a:p>
          <a:p>
            <a:r>
              <a:rPr lang="en-US" sz="2800" dirty="0" smtClean="0"/>
              <a:t>Leisure-related data ambivalent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7795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4082"/>
          </a:xfrm>
        </p:spPr>
        <p:txBody>
          <a:bodyPr>
            <a:normAutofit fontScale="90000"/>
          </a:bodyPr>
          <a:lstStyle/>
          <a:p>
            <a:r>
              <a:rPr lang="en-US" sz="2700" dirty="0" smtClean="0">
                <a:solidFill>
                  <a:srgbClr val="002060"/>
                </a:solidFill>
              </a:rPr>
              <a:t>Young people (5–14): leisure participation, Australia, </a:t>
            </a:r>
            <a:r>
              <a:rPr lang="en-US" sz="2200" dirty="0" smtClean="0">
                <a:solidFill>
                  <a:srgbClr val="002060"/>
                </a:solidFill>
              </a:rPr>
              <a:t>2003–</a:t>
            </a:r>
            <a:r>
              <a:rPr lang="en-US" sz="2000" dirty="0" smtClean="0">
                <a:solidFill>
                  <a:srgbClr val="002060"/>
                </a:solidFill>
              </a:rPr>
              <a:t>0</a:t>
            </a:r>
            <a:r>
              <a:rPr lang="en-US" sz="2200" dirty="0" smtClean="0">
                <a:solidFill>
                  <a:srgbClr val="002060"/>
                </a:solidFill>
              </a:rPr>
              <a:t>9</a:t>
            </a:r>
            <a:r>
              <a:rPr lang="en-US" sz="2700" dirty="0" smtClean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(</a:t>
            </a:r>
            <a:r>
              <a:rPr lang="en-US" sz="2000" dirty="0" smtClean="0">
                <a:solidFill>
                  <a:srgbClr val="002060"/>
                </a:solidFill>
              </a:rPr>
              <a:t>Table 17.5)</a:t>
            </a:r>
            <a:endParaRPr lang="en-AU" sz="20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995454"/>
              </p:ext>
            </p:extLst>
          </p:nvPr>
        </p:nvGraphicFramePr>
        <p:xfrm>
          <a:off x="335750" y="1052736"/>
          <a:ext cx="8424936" cy="52832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911907"/>
                <a:gridCol w="1674346"/>
                <a:gridCol w="1688119"/>
                <a:gridCol w="2150564"/>
              </a:tblGrid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>
                          <a:solidFill>
                            <a:schemeClr val="bg1"/>
                          </a:solidFill>
                          <a:effectLst/>
                        </a:rPr>
                        <a:t>2003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>
                          <a:solidFill>
                            <a:schemeClr val="bg1"/>
                          </a:solidFill>
                          <a:effectLst/>
                        </a:rPr>
                        <a:t>2006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b="1" dirty="0">
                          <a:solidFill>
                            <a:schemeClr val="bg1"/>
                          </a:solidFill>
                          <a:effectLst/>
                        </a:rPr>
                        <a:t>2009</a:t>
                      </a:r>
                      <a:endParaRPr lang="en-US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>
                    <a:solidFill>
                      <a:schemeClr val="tx1"/>
                    </a:solidFill>
                  </a:tcPr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% participating at least once in year, outside of school hours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Play</a:t>
                      </a:r>
                      <a:r>
                        <a:rPr lang="en-AU" sz="2000" baseline="0" dirty="0" smtClean="0">
                          <a:effectLst/>
                        </a:rPr>
                        <a:t> m</a:t>
                      </a:r>
                      <a:r>
                        <a:rPr lang="en-AU" sz="2000" dirty="0" smtClean="0">
                          <a:effectLst/>
                        </a:rPr>
                        <a:t>usical </a:t>
                      </a:r>
                      <a:r>
                        <a:rPr lang="en-AU" sz="2000" dirty="0">
                          <a:effectLst/>
                        </a:rPr>
                        <a:t>instrument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16.8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19.5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19.9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Singing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4.6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5.5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6.1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Dancing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12.4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12.5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14.3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Drama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4.3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4.5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4.7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Swimming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16.6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17.4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18.5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Soccer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13.4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13.2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13.2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Australian </a:t>
                      </a:r>
                      <a:r>
                        <a:rPr lang="en-AU" sz="2000" dirty="0">
                          <a:effectLst/>
                        </a:rPr>
                        <a:t>rules football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7.3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7.5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8.6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Netball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9.1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8.5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8.4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Tennis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8.6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7.3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7.9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1+  organized </a:t>
                      </a:r>
                      <a:r>
                        <a:rPr lang="en-AU" sz="2000" dirty="0">
                          <a:effectLst/>
                        </a:rPr>
                        <a:t>sport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61.5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62.8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63.1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Bicycle riding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98.2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97.4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97.4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Reading for pleasure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74.8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74.5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72.2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Watching TV/DVD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98.2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97.4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97.4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/>
                </a:tc>
              </a:tr>
              <a:tr h="27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Other screen-based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err="1">
                          <a:effectLst/>
                        </a:rPr>
                        <a:t>na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 err="1">
                          <a:effectLst/>
                        </a:rPr>
                        <a:t>na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83.2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6200" marR="76200" marT="18415" marB="698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156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67"/>
          <a:stretch/>
        </p:blipFill>
        <p:spPr>
          <a:xfrm>
            <a:off x="-1" y="-354082"/>
            <a:ext cx="9144001" cy="688929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2071" y="1412776"/>
            <a:ext cx="7199855" cy="442818"/>
          </a:xfrm>
        </p:spPr>
        <p:txBody>
          <a:bodyPr/>
          <a:lstStyle/>
          <a:p>
            <a:pPr algn="ctr"/>
            <a:r>
              <a:rPr lang="en-GB" sz="2800" b="1" dirty="0" smtClean="0">
                <a:latin typeface="Arial"/>
                <a:cs typeface="Arial"/>
              </a:rPr>
              <a:t>CHAPTER 17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344233" y="1998274"/>
            <a:ext cx="6407969" cy="141207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002060"/>
                </a:solidFill>
              </a:rPr>
              <a:t>Policy and </a:t>
            </a:r>
            <a:r>
              <a:rPr lang="en-US" sz="4000" dirty="0" smtClean="0">
                <a:solidFill>
                  <a:srgbClr val="002060"/>
                </a:solidFill>
              </a:rPr>
              <a:t>Planning for 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Particular </a:t>
            </a:r>
            <a:r>
              <a:rPr lang="en-US" sz="4000" dirty="0">
                <a:solidFill>
                  <a:srgbClr val="002060"/>
                </a:solidFill>
              </a:rPr>
              <a:t>Groups</a:t>
            </a:r>
            <a:endParaRPr lang="en-GB" sz="40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yriad Pro"/>
                <a:cs typeface="Myriad Pro"/>
              </a:rPr>
              <a:t>Leisure, Sport and Tourism, Politics, Policy and Planning, 4</a:t>
            </a:r>
            <a:r>
              <a:rPr lang="en-US" sz="1600" baseline="30000" dirty="0" smtClean="0">
                <a:latin typeface="Myriad Pro"/>
                <a:cs typeface="Myriad Pro"/>
              </a:rPr>
              <a:t>th</a:t>
            </a:r>
            <a:r>
              <a:rPr lang="en-US" sz="1600" dirty="0" smtClean="0">
                <a:latin typeface="Myriad Pro"/>
                <a:cs typeface="Myriad Pro"/>
              </a:rPr>
              <a:t> Edition</a:t>
            </a:r>
            <a:endParaRPr lang="en-US" sz="1600" dirty="0">
              <a:latin typeface="Myriad Pro"/>
              <a:cs typeface="Myriad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610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750" y="274638"/>
            <a:ext cx="835105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Youth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US" sz="2800" dirty="0" smtClean="0"/>
              <a:t>‘Youth’ covers early teens to early 20s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rovision for young people is one of the key historical origins of public leisure services – linked to the prevention of juvenile crime.</a:t>
            </a:r>
          </a:p>
          <a:p>
            <a:r>
              <a:rPr lang="en-US" sz="2800" dirty="0" smtClean="0"/>
              <a:t>Current concerns with</a:t>
            </a:r>
            <a:r>
              <a:rPr lang="en-US" dirty="0" smtClean="0"/>
              <a:t>:</a:t>
            </a:r>
          </a:p>
          <a:p>
            <a:pPr lvl="1"/>
            <a:r>
              <a:rPr lang="en-US" sz="2400" dirty="0" smtClean="0"/>
              <a:t>drug use</a:t>
            </a:r>
          </a:p>
          <a:p>
            <a:pPr lvl="1"/>
            <a:r>
              <a:rPr lang="en-US" sz="2400" dirty="0" smtClean="0"/>
              <a:t>excessive screen-based leisure (as opposed to physical activity)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56181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Youth (cont’d)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r>
              <a:rPr lang="en-US" sz="2800" dirty="0" smtClean="0"/>
              <a:t>There is considerable research on youth and leisure, subcultures, etc.</a:t>
            </a:r>
          </a:p>
          <a:p>
            <a:r>
              <a:rPr lang="en-US" sz="2800" dirty="0" smtClean="0"/>
              <a:t>But it quickly becomes dated with changing lifestyles</a:t>
            </a:r>
          </a:p>
          <a:p>
            <a:r>
              <a:rPr lang="en-US" sz="2800" dirty="0" smtClean="0"/>
              <a:t>Traditional ‘youth’ facility is the ‘youth club’:</a:t>
            </a:r>
          </a:p>
          <a:p>
            <a:pPr lvl="1"/>
            <a:r>
              <a:rPr lang="en-US" sz="2400" dirty="0" smtClean="0"/>
              <a:t>often caters only for a minority</a:t>
            </a:r>
          </a:p>
          <a:p>
            <a:pPr lvl="1"/>
            <a:r>
              <a:rPr lang="en-US" sz="2400" dirty="0" smtClean="0"/>
              <a:t>unlike adult provision, typically there is only one youth club in any given community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8282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The elderly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Ageing of the population is a worldwide phenomenon, especially in developed economies – </a:t>
            </a:r>
            <a:r>
              <a:rPr lang="en-US" sz="2400" dirty="0" smtClean="0"/>
              <a:t>see Fig. 13.1. </a:t>
            </a:r>
          </a:p>
          <a:p>
            <a:r>
              <a:rPr lang="en-US" sz="2800" dirty="0" smtClean="0"/>
              <a:t>Changing profile:</a:t>
            </a:r>
          </a:p>
          <a:p>
            <a:pPr lvl="1"/>
            <a:r>
              <a:rPr lang="en-US" sz="2400" dirty="0"/>
              <a:t>f</a:t>
            </a:r>
            <a:r>
              <a:rPr lang="en-US" sz="2400" dirty="0" smtClean="0"/>
              <a:t>itter, due to improved diet etc.</a:t>
            </a:r>
          </a:p>
          <a:p>
            <a:pPr lvl="1"/>
            <a:r>
              <a:rPr lang="en-US" sz="2400" dirty="0" smtClean="0"/>
              <a:t>wealthier due to superannuation</a:t>
            </a:r>
          </a:p>
          <a:p>
            <a:pPr lvl="1"/>
            <a:r>
              <a:rPr lang="en-US" sz="2400" dirty="0" smtClean="0"/>
              <a:t>including younger people due to early retirement</a:t>
            </a:r>
          </a:p>
          <a:p>
            <a:r>
              <a:rPr lang="en-US" sz="2800" dirty="0" smtClean="0"/>
              <a:t>Community benefits from providing facilities for the elderly:</a:t>
            </a:r>
          </a:p>
          <a:p>
            <a:pPr lvl="1"/>
            <a:r>
              <a:rPr lang="en-US" sz="2400" dirty="0" smtClean="0"/>
              <a:t>improved health, mental and physical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9146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The elderly (cont’d)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US" sz="2800" dirty="0" smtClean="0"/>
              <a:t>The elderly are able to make use of facilities in off-peak times or seasons.</a:t>
            </a:r>
          </a:p>
          <a:p>
            <a:r>
              <a:rPr lang="en-US" sz="2800" dirty="0" smtClean="0"/>
              <a:t>‘Continuity theory’ suggests that many elderly do </a:t>
            </a:r>
            <a:r>
              <a:rPr lang="en-US" sz="2800" i="1" dirty="0" smtClean="0"/>
              <a:t>not</a:t>
            </a:r>
            <a:r>
              <a:rPr lang="en-US" sz="2800" dirty="0" smtClean="0"/>
              <a:t> take up new leisure activities after retirement;</a:t>
            </a:r>
          </a:p>
          <a:p>
            <a:pPr lvl="1"/>
            <a:r>
              <a:rPr lang="en-US" dirty="0" smtClean="0"/>
              <a:t> </a:t>
            </a:r>
            <a:r>
              <a:rPr lang="en-US" sz="2400" dirty="0" smtClean="0"/>
              <a:t>suggesting it is desirable to develop a leisure repertoire earlier </a:t>
            </a:r>
            <a:r>
              <a:rPr lang="en-US" sz="2400" smtClean="0"/>
              <a:t>in life.</a:t>
            </a:r>
            <a:endParaRPr lang="en-A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7743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2881283" y="4602803"/>
            <a:ext cx="313488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Age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002060"/>
                </a:solidFill>
              </a:rPr>
              <a:t>Outline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053" y="6502267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881284" y="2478065"/>
            <a:ext cx="312831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Gender</a:t>
            </a:r>
            <a:endParaRPr lang="en-US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867467" y="3023456"/>
            <a:ext cx="315595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Socio-economic status</a:t>
            </a:r>
            <a:endParaRPr lang="en-US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881283" y="1954151"/>
            <a:ext cx="314213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Introduction 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881283" y="3587372"/>
            <a:ext cx="314213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Ethnicity</a:t>
            </a:r>
            <a:endParaRPr lang="en-US" sz="2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881283" y="4081717"/>
            <a:ext cx="314213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b="1" dirty="0" smtClean="0"/>
              <a:t>Disability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8752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Gender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248472"/>
          </a:xfrm>
        </p:spPr>
        <p:txBody>
          <a:bodyPr/>
          <a:lstStyle/>
          <a:p>
            <a:r>
              <a:rPr lang="en-US" sz="2800" dirty="0" smtClean="0"/>
              <a:t>For many aspects of leisure/sport/tourism, males and females have different </a:t>
            </a:r>
            <a:r>
              <a:rPr lang="en-US" sz="2800" dirty="0" err="1" smtClean="0"/>
              <a:t>behaviour</a:t>
            </a:r>
            <a:r>
              <a:rPr lang="en-US" sz="2800" dirty="0" smtClean="0"/>
              <a:t> patterns, attitudes and constraints.</a:t>
            </a:r>
          </a:p>
          <a:p>
            <a:r>
              <a:rPr lang="en-US" sz="2800" dirty="0"/>
              <a:t>E</a:t>
            </a:r>
            <a:r>
              <a:rPr lang="en-US" sz="2800" dirty="0" smtClean="0"/>
              <a:t>arly research was considered ‘gender blind’.</a:t>
            </a:r>
            <a:r>
              <a:rPr lang="en-US" sz="2400" dirty="0" smtClean="0"/>
              <a:t>*</a:t>
            </a:r>
          </a:p>
          <a:p>
            <a:r>
              <a:rPr lang="en-US" sz="2800" dirty="0" smtClean="0"/>
              <a:t>Recent research has sought to correct this. 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5713511"/>
            <a:ext cx="842493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charset="0"/>
              <a:buChar char="•"/>
            </a:pPr>
            <a:r>
              <a:rPr lang="en-US" dirty="0" smtClean="0"/>
              <a:t>B</a:t>
            </a:r>
            <a:r>
              <a:rPr lang="en-US" sz="1600" dirty="0" smtClean="0"/>
              <a:t>ut arguably not </a:t>
            </a:r>
            <a:r>
              <a:rPr lang="en-US" sz="1600" dirty="0"/>
              <a:t>as true for </a:t>
            </a:r>
            <a:r>
              <a:rPr lang="en-US" sz="1600" dirty="0" smtClean="0"/>
              <a:t>Australia; see </a:t>
            </a:r>
            <a:r>
              <a:rPr lang="en-US" sz="1600" dirty="0" smtClean="0">
                <a:latin typeface="+mj-lt"/>
              </a:rPr>
              <a:t>Veal, A.J. (2011) </a:t>
            </a: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Leisure participation patterns and gender: the survey evidence on Australian adults. </a:t>
            </a:r>
            <a:r>
              <a:rPr kumimoji="0" lang="en-AU" sz="16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Annals of Leisure Research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 </a:t>
            </a:r>
            <a:r>
              <a:rPr lang="en-AU" sz="1600" dirty="0" smtClean="0"/>
              <a:t>14(2–3</a:t>
            </a:r>
            <a:r>
              <a:rPr lang="en-AU" sz="1600" dirty="0"/>
              <a:t>), </a:t>
            </a:r>
            <a:r>
              <a:rPr lang="en-AU" sz="1600" dirty="0" smtClean="0"/>
              <a:t>107–128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95562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Women and girls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24536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In an equal society there would be few special ‘women’s needs’, but meanwhile key issues include:</a:t>
            </a:r>
          </a:p>
          <a:p>
            <a:pPr lvl="1"/>
            <a:r>
              <a:rPr lang="en-US" sz="2400" dirty="0" smtClean="0"/>
              <a:t>childcare responsibilities</a:t>
            </a:r>
          </a:p>
          <a:p>
            <a:pPr lvl="1"/>
            <a:r>
              <a:rPr lang="en-US" sz="2400" dirty="0" smtClean="0"/>
              <a:t>lack of childcare services at leisure facilities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fter-dark security</a:t>
            </a:r>
          </a:p>
          <a:p>
            <a:pPr lvl="1"/>
            <a:r>
              <a:rPr lang="en-US" sz="2400" dirty="0" smtClean="0"/>
              <a:t>access to facilities</a:t>
            </a:r>
          </a:p>
          <a:p>
            <a:r>
              <a:rPr lang="en-US" sz="2800" dirty="0" smtClean="0"/>
              <a:t>Research highlights women’s lower participation in sport:</a:t>
            </a:r>
          </a:p>
          <a:p>
            <a:pPr lvl="1"/>
            <a:r>
              <a:rPr lang="en-US" sz="2400" dirty="0" smtClean="0"/>
              <a:t>cultural expectations</a:t>
            </a:r>
          </a:p>
          <a:p>
            <a:pPr lvl="1"/>
            <a:r>
              <a:rPr lang="en-US" sz="2400" dirty="0"/>
              <a:t>p</a:t>
            </a:r>
            <a:r>
              <a:rPr lang="en-US" sz="2400" dirty="0" smtClean="0"/>
              <a:t>oor access to facilities traditionally dominated by </a:t>
            </a:r>
            <a:r>
              <a:rPr lang="en-US" sz="2400" smtClean="0"/>
              <a:t>men’s organizations</a:t>
            </a:r>
            <a:endParaRPr lang="en-US" sz="2400" dirty="0" smtClean="0"/>
          </a:p>
          <a:p>
            <a:pPr lvl="1"/>
            <a:r>
              <a:rPr lang="en-US" sz="2400" dirty="0" smtClean="0"/>
              <a:t>lack of media coverage</a:t>
            </a:r>
          </a:p>
          <a:p>
            <a:r>
              <a:rPr lang="en-US" sz="2800" dirty="0" smtClean="0"/>
              <a:t>There have been policy responses from organizations such as Sport England.</a:t>
            </a:r>
          </a:p>
          <a:p>
            <a:r>
              <a:rPr lang="en-US" sz="2800" dirty="0" smtClean="0"/>
              <a:t>In other sectors, women’s participation levels are similar to, or higher than, those of males (see Veal, 2011):</a:t>
            </a:r>
          </a:p>
          <a:p>
            <a:pPr lvl="1"/>
            <a:r>
              <a:rPr lang="en-US" dirty="0" smtClean="0"/>
              <a:t> </a:t>
            </a:r>
            <a:r>
              <a:rPr lang="en-US" sz="2600" dirty="0" smtClean="0"/>
              <a:t>e.g. arts, informal outdoor recreation, tourism </a:t>
            </a:r>
            <a:endParaRPr lang="en-AU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72391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Men and boys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A number of issues have arisen in recent years in relation to boys:</a:t>
            </a:r>
          </a:p>
          <a:p>
            <a:pPr lvl="1"/>
            <a:r>
              <a:rPr lang="en-US" sz="2600" dirty="0" smtClean="0"/>
              <a:t>whether risk-reduced approaches to physical activities meets boys’ developmental needs</a:t>
            </a:r>
          </a:p>
          <a:p>
            <a:pPr lvl="1"/>
            <a:r>
              <a:rPr lang="en-US" sz="2600" dirty="0" smtClean="0"/>
              <a:t>lack of male role models at primary school level</a:t>
            </a:r>
          </a:p>
          <a:p>
            <a:pPr lvl="1"/>
            <a:r>
              <a:rPr lang="en-US" sz="2600" dirty="0" smtClean="0"/>
              <a:t>in families where parents are separated/divorced, the father is seen only as being associated with leisure </a:t>
            </a:r>
          </a:p>
          <a:p>
            <a:r>
              <a:rPr lang="en-US" sz="3000" dirty="0" smtClean="0"/>
              <a:t>In relation to men:</a:t>
            </a:r>
          </a:p>
          <a:p>
            <a:pPr lvl="1"/>
            <a:r>
              <a:rPr lang="en-US" sz="2600" dirty="0" smtClean="0"/>
              <a:t>the fathering role and leisure</a:t>
            </a:r>
          </a:p>
          <a:p>
            <a:pPr lvl="1"/>
            <a:r>
              <a:rPr lang="en-US" sz="2600" dirty="0" smtClean="0"/>
              <a:t>traditional and stereotypical ‘masculinities’ and leisure role expectations</a:t>
            </a:r>
            <a:endParaRPr lang="en-AU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12964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Gays/lesbians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Leisure of gays/lesbians emerged in recent years as a focus of research.</a:t>
            </a:r>
          </a:p>
          <a:p>
            <a:r>
              <a:rPr lang="en-US" sz="2800" dirty="0" smtClean="0"/>
              <a:t>While there are major general public policy issues in regard to rights and discrimination, few implications for traditional public leisure provision areas have been highlighted in the research literature.</a:t>
            </a:r>
            <a:endParaRPr lang="en-A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10969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Socio-economic status</a:t>
            </a:r>
            <a:endParaRPr lang="en-AU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Primarily, occupational status of those in employment and their </a:t>
            </a:r>
            <a:r>
              <a:rPr lang="en-US" sz="2800" dirty="0" err="1" smtClean="0"/>
              <a:t>dependants</a:t>
            </a:r>
            <a:endParaRPr lang="en-US" sz="2800" dirty="0" smtClean="0"/>
          </a:p>
          <a:p>
            <a:r>
              <a:rPr lang="en-US" sz="2800" dirty="0" smtClean="0"/>
              <a:t>Sometimes referred to as ‘class’ or ‘social class’ or socio-economic group (SEG)</a:t>
            </a:r>
            <a:endParaRPr lang="en-AU" sz="2800" dirty="0" smtClean="0"/>
          </a:p>
          <a:p>
            <a:r>
              <a:rPr lang="en-US" sz="2800" dirty="0" smtClean="0"/>
              <a:t>Correlated with wealth/income and other factors – education and general lifestyle</a:t>
            </a:r>
          </a:p>
          <a:p>
            <a:r>
              <a:rPr lang="en-US" sz="2800" dirty="0" smtClean="0"/>
              <a:t>Leisure aspects revealed, in part, in household expenditure data (see Table 17.1)</a:t>
            </a:r>
          </a:p>
          <a:p>
            <a:pPr lvl="1"/>
            <a:r>
              <a:rPr lang="en-US" sz="2400" dirty="0" smtClean="0"/>
              <a:t>note how differences influenced by household size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90585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/>
            </a:gs>
            <a:gs pos="28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Household expenditure, UK, 2007 </a:t>
            </a:r>
            <a:r>
              <a:rPr lang="en-US" sz="2400" dirty="0" smtClean="0">
                <a:solidFill>
                  <a:srgbClr val="002060"/>
                </a:solidFill>
              </a:rPr>
              <a:t>(Table 15.1)</a:t>
            </a:r>
            <a:endParaRPr lang="en-AU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060872"/>
              </p:ext>
            </p:extLst>
          </p:nvPr>
        </p:nvGraphicFramePr>
        <p:xfrm>
          <a:off x="433418" y="1124744"/>
          <a:ext cx="8229600" cy="489775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48272"/>
                <a:gridCol w="1440160"/>
                <a:gridCol w="1584176"/>
                <a:gridCol w="1440160"/>
                <a:gridCol w="1316832"/>
              </a:tblGrid>
              <a:tr h="370840">
                <a:tc>
                  <a:txBody>
                    <a:bodyPr/>
                    <a:lstStyle/>
                    <a:p>
                      <a:pPr algn="r" fontAlgn="t"/>
                      <a:endParaRPr lang="en-A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 smtClean="0"/>
                        <a:t>HOUSEHOLDS, £/week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en-AU" sz="1800" u="none" strike="noStrike" dirty="0"/>
                        <a:t> 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u="none" strike="noStrike" dirty="0"/>
                        <a:t>Bottom 10%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Average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Top 10% 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2000" u="none" strike="noStrike" dirty="0"/>
                        <a:t>Ratio </a:t>
                      </a:r>
                      <a:r>
                        <a:rPr lang="en-AU" sz="2000" u="none" strike="noStrike" dirty="0" smtClean="0"/>
                        <a:t> of top to bottom</a:t>
                      </a:r>
                      <a:endParaRPr lang="en-AU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/>
                        <a:t>Household </a:t>
                      </a:r>
                      <a:r>
                        <a:rPr lang="en-AU" sz="1800" u="none" strike="noStrike" dirty="0" smtClean="0"/>
                        <a:t>expenditure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138.1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459.2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986.7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7.1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 smtClean="0"/>
                        <a:t>No. in household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1.2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2.4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3.1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2.6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endParaRPr lang="en-AU" sz="18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AU" sz="2000" b="1" u="none" strike="noStrike" dirty="0" smtClean="0">
                          <a:solidFill>
                            <a:schemeClr val="bg1"/>
                          </a:solidFill>
                        </a:rPr>
                        <a:t>PERSONS,  £/week</a:t>
                      </a:r>
                      <a:endParaRPr lang="en-AU" sz="20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 smtClean="0"/>
                        <a:t>Leisure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28.08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44.08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73.61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2.6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/>
                        <a:t>Food/drink (non-alcoholic)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20.42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20.04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23.58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1.2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/>
                        <a:t>Clothing/footwear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5.25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9.17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 smtClean="0"/>
                        <a:t>16.23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3.1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/>
                        <a:t>Housing/household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43.33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34.38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42.29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 smtClean="0"/>
                        <a:t>1.0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/>
                        <a:t>Transport/communication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17.83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30.67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57.87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3.2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 smtClean="0"/>
                        <a:t>Other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26.25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/>
                        <a:t>52.96</a:t>
                      </a:r>
                      <a:endParaRPr lang="en-AU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104.71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 smtClean="0"/>
                        <a:t>4.0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10795" marB="10795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AU" sz="1800" u="none" strike="noStrike" dirty="0" smtClean="0"/>
                        <a:t>Total expenditure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143.67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191.33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318.29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AU" sz="1800" u="none" strike="noStrike" dirty="0"/>
                        <a:t>2.2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750" y="6535216"/>
            <a:ext cx="8424936" cy="30777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/>
              <a:t>Leisure, Sport and Tourism, Politics, Policy and Planning, 4</a:t>
            </a:r>
            <a:r>
              <a:rPr lang="en-AU" sz="1400" baseline="30000" dirty="0" smtClean="0"/>
              <a:t>th</a:t>
            </a:r>
            <a:r>
              <a:rPr lang="en-AU" sz="1400" dirty="0" smtClean="0"/>
              <a:t> edition, Veal, 2017, CABI Tourism Texts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78503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1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0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5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1735</Words>
  <Application>Microsoft Office PowerPoint</Application>
  <PresentationFormat>On-screen Show (4:3)</PresentationFormat>
  <Paragraphs>345</Paragraphs>
  <Slides>23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CHAPTER 17</vt:lpstr>
      <vt:lpstr>Outline</vt:lpstr>
      <vt:lpstr>Gender</vt:lpstr>
      <vt:lpstr>Women and girls</vt:lpstr>
      <vt:lpstr>Men and boys</vt:lpstr>
      <vt:lpstr>Gays/lesbians</vt:lpstr>
      <vt:lpstr>Socio-economic status</vt:lpstr>
      <vt:lpstr>Household expenditure, UK, 2007 (Table 15.1)</vt:lpstr>
      <vt:lpstr>Socio-economic status (cont’d)</vt:lpstr>
      <vt:lpstr>Ethnicity</vt:lpstr>
      <vt:lpstr>Participation in sports and exercise: ethnic minority groups, England, 2004 (Table 17.2)</vt:lpstr>
      <vt:lpstr>Arts/culture attendance/participation by ethnicity, England, 2015–2016  (Table 17.3)</vt:lpstr>
      <vt:lpstr>Disability</vt:lpstr>
      <vt:lpstr>Disability (cont’d)</vt:lpstr>
      <vt:lpstr>Age-related</vt:lpstr>
      <vt:lpstr>Summary of generations (Table 17.4)</vt:lpstr>
      <vt:lpstr>Children</vt:lpstr>
      <vt:lpstr>Young people (5–14): leisure participation, Australia, 2003–09 (Table 17.5)</vt:lpstr>
      <vt:lpstr>Youth</vt:lpstr>
      <vt:lpstr>Youth (cont’d)</vt:lpstr>
      <vt:lpstr>The elderly</vt:lpstr>
      <vt:lpstr>The elderly (cont’d)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Veal</dc:creator>
  <cp:lastModifiedBy>Alan Worth</cp:lastModifiedBy>
  <cp:revision>24</cp:revision>
  <dcterms:created xsi:type="dcterms:W3CDTF">2016-11-30T23:45:22Z</dcterms:created>
  <dcterms:modified xsi:type="dcterms:W3CDTF">2017-04-24T14:16:06Z</dcterms:modified>
</cp:coreProperties>
</file>