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0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A77B-872A-4DC2-9346-779B805083BA}" type="slidenum">
              <a:rPr lang="en-AU" smtClean="0"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Sports participation pyramid </a:t>
            </a:r>
            <a:r>
              <a:rPr lang="en-US" sz="2400" dirty="0" smtClean="0">
                <a:solidFill>
                  <a:srgbClr val="002060"/>
                </a:solidFill>
              </a:rPr>
              <a:t>(Fig. 16.1)</a:t>
            </a:r>
            <a:endParaRPr lang="en-AU" sz="2400" dirty="0">
              <a:solidFill>
                <a:srgbClr val="00206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99592" y="1052736"/>
            <a:ext cx="7200800" cy="518457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2627784" y="4005064"/>
            <a:ext cx="37444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19872" y="2852936"/>
            <a:ext cx="21602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63688" y="5229200"/>
            <a:ext cx="5400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43808" y="5445224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Mass participation</a:t>
            </a:r>
            <a:endParaRPr lang="en-A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131840" y="4077072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Local/regional competition</a:t>
            </a:r>
            <a:endParaRPr lang="en-A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347864" y="2924944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National competition</a:t>
            </a:r>
            <a:endParaRPr lang="en-AU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995936" y="21168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Elite</a:t>
            </a:r>
            <a:endParaRPr lang="en-A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8875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Sport and selective elitism </a:t>
            </a:r>
            <a:r>
              <a:rPr lang="en-US" sz="2400" dirty="0" smtClean="0">
                <a:solidFill>
                  <a:srgbClr val="002060"/>
                </a:solidFill>
              </a:rPr>
              <a:t>(Fig. 16.2)</a:t>
            </a:r>
            <a:endParaRPr lang="en-AU" sz="2400" dirty="0">
              <a:solidFill>
                <a:srgbClr val="002060"/>
              </a:solidFill>
            </a:endParaRPr>
          </a:p>
        </p:txBody>
      </p:sp>
      <p:sp>
        <p:nvSpPr>
          <p:cNvPr id="3" name="Trapezoid 2"/>
          <p:cNvSpPr/>
          <p:nvPr/>
        </p:nvSpPr>
        <p:spPr>
          <a:xfrm>
            <a:off x="1475656" y="4365104"/>
            <a:ext cx="6120680" cy="1584176"/>
          </a:xfrm>
          <a:prstGeom prst="trapezoi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Isosceles Triangle 3"/>
          <p:cNvSpPr/>
          <p:nvPr/>
        </p:nvSpPr>
        <p:spPr>
          <a:xfrm>
            <a:off x="3563888" y="1124744"/>
            <a:ext cx="1728192" cy="36004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6" name="Straight Connector 5"/>
          <p:cNvCxnSpPr/>
          <p:nvPr/>
        </p:nvCxnSpPr>
        <p:spPr>
          <a:xfrm>
            <a:off x="3851920" y="3501008"/>
            <a:ext cx="115212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87824" y="515719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Mass participation</a:t>
            </a:r>
            <a:endParaRPr lang="en-A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491880" y="3645024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Regional/ local elite</a:t>
            </a:r>
            <a:endParaRPr lang="en-A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419872" y="213285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International/ national elite</a:t>
            </a:r>
            <a:endParaRPr lang="en-A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5622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Sport: measurement of participation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Traditional measure</a:t>
            </a:r>
            <a:r>
              <a:rPr lang="en-US" sz="2800" dirty="0" smtClean="0"/>
              <a:t>: % participating at least once in previous year</a:t>
            </a:r>
          </a:p>
          <a:p>
            <a:r>
              <a:rPr lang="en-US" sz="2800" b="1" dirty="0" smtClean="0"/>
              <a:t>Health-related measure</a:t>
            </a:r>
            <a:r>
              <a:rPr lang="en-US" sz="2800" dirty="0" smtClean="0"/>
              <a:t>:  % participating with at least minimum frequency, duration and intensity – e.g. at least ‘moderate’ exercise, for at least 30 minutes, most days</a:t>
            </a:r>
          </a:p>
          <a:p>
            <a:r>
              <a:rPr lang="en-US" sz="2800" dirty="0" smtClean="0"/>
              <a:t>N.B. taking account only of health-qualifying activity will not cater for all demand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0587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Sport: institutional: examples </a:t>
            </a:r>
            <a:r>
              <a:rPr lang="en-US" sz="2000" dirty="0" smtClean="0">
                <a:solidFill>
                  <a:srgbClr val="002060"/>
                </a:solidFill>
              </a:rPr>
              <a:t>(Table 16.6)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958041"/>
              </p:ext>
            </p:extLst>
          </p:nvPr>
        </p:nvGraphicFramePr>
        <p:xfrm>
          <a:off x="395536" y="980728"/>
          <a:ext cx="8424166" cy="53442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43647"/>
                <a:gridCol w="2161009"/>
                <a:gridCol w="251951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Sport </a:t>
                      </a:r>
                      <a:r>
                        <a:rPr lang="en-AU" sz="1800" u="none" strike="noStrike" dirty="0" smtClean="0"/>
                        <a:t>organizations</a:t>
                      </a:r>
                      <a:endParaRPr lang="en-AU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Government</a:t>
                      </a:r>
                      <a:endParaRPr lang="en-AU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Commerce</a:t>
                      </a:r>
                      <a:endParaRPr lang="en-AU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b="1" u="none" strike="noStrike" dirty="0"/>
                        <a:t>International</a:t>
                      </a:r>
                      <a:endParaRPr lang="en-A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/>
                        <a:t> 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130528"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International Federations of Sport </a:t>
                      </a:r>
                    </a:p>
                    <a:p>
                      <a:pPr algn="l" fontAlgn="t"/>
                      <a:r>
                        <a:rPr lang="en-AU" sz="1400" u="none" strike="noStrike" dirty="0"/>
                        <a:t>International multi-sport </a:t>
                      </a:r>
                      <a:r>
                        <a:rPr lang="en-AU" sz="1400" u="none" strike="noStrike" dirty="0" smtClean="0"/>
                        <a:t>organizations </a:t>
                      </a:r>
                      <a:r>
                        <a:rPr lang="en-AU" sz="1400" u="none" strike="noStrike" dirty="0"/>
                        <a:t>(Olympics, Paralympics, </a:t>
                      </a:r>
                      <a:r>
                        <a:rPr lang="en-AU" sz="1400" u="none" strike="noStrike" dirty="0" smtClean="0"/>
                        <a:t>Commonwealth Games </a:t>
                      </a:r>
                      <a:r>
                        <a:rPr lang="en-AU" sz="1400" u="none" strike="noStrike" dirty="0"/>
                        <a:t>etc.)</a:t>
                      </a:r>
                    </a:p>
                    <a:p>
                      <a:pPr algn="l" fontAlgn="t"/>
                      <a:r>
                        <a:rPr lang="en-AU" sz="1400" u="none" strike="noStrike" dirty="0"/>
                        <a:t>World Anti-Doping Agency</a:t>
                      </a:r>
                    </a:p>
                    <a:p>
                      <a:pPr algn="l" fontAlgn="t"/>
                      <a:r>
                        <a:rPr lang="en-AU" sz="1400" u="none" strike="noStrike" dirty="0"/>
                        <a:t>Professional sports </a:t>
                      </a:r>
                      <a:r>
                        <a:rPr lang="en-AU" sz="1400" u="none" strike="noStrike" dirty="0" smtClean="0"/>
                        <a:t>organizations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European Union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Multi-national leisure clothing, media corporations, sport management agencies, </a:t>
                      </a:r>
                      <a:r>
                        <a:rPr lang="en-AU" sz="1400" u="none" strike="noStrike" dirty="0" smtClean="0"/>
                        <a:t>sponsors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b="1" u="none" strike="noStrike" dirty="0"/>
                        <a:t>National</a:t>
                      </a:r>
                      <a:endParaRPr lang="en-A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AU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803994"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National governing bodies of </a:t>
                      </a:r>
                      <a:r>
                        <a:rPr lang="en-AU" sz="1400" u="none" strike="noStrike" dirty="0" smtClean="0"/>
                        <a:t>sport/franchises</a:t>
                      </a:r>
                      <a:endParaRPr lang="en-AU" sz="1400" u="none" strike="noStrike" dirty="0"/>
                    </a:p>
                    <a:p>
                      <a:pPr algn="l" fontAlgn="t"/>
                      <a:r>
                        <a:rPr lang="en-AU" sz="1400" u="none" strike="noStrike" dirty="0"/>
                        <a:t>National Olympic and </a:t>
                      </a:r>
                      <a:r>
                        <a:rPr lang="en-AU" sz="1400" u="none" strike="noStrike" dirty="0" err="1"/>
                        <a:t>Paralympic</a:t>
                      </a:r>
                      <a:r>
                        <a:rPr lang="en-AU" sz="1400" u="none" strike="noStrike" dirty="0"/>
                        <a:t> Committees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Ministries of Sport</a:t>
                      </a:r>
                    </a:p>
                    <a:p>
                      <a:pPr algn="l" fontAlgn="t"/>
                      <a:r>
                        <a:rPr lang="en-AU" sz="1400" u="none" strike="noStrike" dirty="0"/>
                        <a:t>Sports commissions</a:t>
                      </a:r>
                    </a:p>
                    <a:p>
                      <a:pPr algn="l" fontAlgn="t"/>
                      <a:r>
                        <a:rPr lang="en-AU" sz="1400" u="none" strike="noStrike" dirty="0"/>
                        <a:t>Universities (in USA)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National leisure clothing, media corporations, sport </a:t>
                      </a:r>
                      <a:r>
                        <a:rPr lang="en-AU" sz="1400" u="none" strike="noStrike" dirty="0" smtClean="0"/>
                        <a:t>management </a:t>
                      </a:r>
                      <a:r>
                        <a:rPr lang="en-AU" sz="1400" u="none" strike="noStrike" dirty="0"/>
                        <a:t>agencies, sponsors 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b="1" u="none" strike="noStrike" dirty="0" smtClean="0"/>
                        <a:t>State/provincial/regional</a:t>
                      </a:r>
                      <a:endParaRPr lang="en-A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AU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 smtClean="0"/>
                        <a:t>State/provincial/regional </a:t>
                      </a:r>
                      <a:r>
                        <a:rPr lang="en-AU" sz="1400" u="none" strike="noStrike" dirty="0"/>
                        <a:t>sport </a:t>
                      </a:r>
                      <a:r>
                        <a:rPr lang="en-AU" sz="1400" u="none" strike="noStrike" dirty="0" smtClean="0"/>
                        <a:t>organizations 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 smtClean="0"/>
                        <a:t>State/provincial </a:t>
                      </a:r>
                      <a:r>
                        <a:rPr lang="en-AU" sz="1400" u="none" strike="noStrike" dirty="0"/>
                        <a:t>governments: ministries of sport and recreation, sports commissions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 smtClean="0"/>
                        <a:t>State/provincial </a:t>
                      </a:r>
                      <a:r>
                        <a:rPr lang="en-AU" sz="1400" u="none" strike="noStrike" dirty="0"/>
                        <a:t>media, sport businesses and sponsors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b="1" u="none" strike="noStrike" dirty="0"/>
                        <a:t>Local</a:t>
                      </a:r>
                      <a:endParaRPr lang="en-A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Sporting clubs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Local government parks, sports etc. departments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400" u="none" strike="noStrike" dirty="0"/>
                        <a:t>Local sport businesses and </a:t>
                      </a:r>
                      <a:r>
                        <a:rPr lang="en-AU" sz="1400" u="none" strike="noStrike" dirty="0" smtClean="0"/>
                        <a:t>sponsors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7620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5446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Sport: planning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All the approaches discussed in Chapter 8 have been applied.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1175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Arts and entertainment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Scope:</a:t>
            </a:r>
          </a:p>
          <a:p>
            <a:pPr lvl="1"/>
            <a:r>
              <a:rPr lang="en-US" sz="2400" dirty="0" smtClean="0"/>
              <a:t>arts/entertainment: performing arts, painting, sculpture, craft activities, literature, architecture /design, film, TV, radio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Rationale and </a:t>
            </a:r>
            <a:r>
              <a:rPr lang="en-US" sz="2800" dirty="0" smtClean="0">
                <a:solidFill>
                  <a:srgbClr val="0070C0"/>
                </a:solidFill>
              </a:rPr>
              <a:t>goals: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ublic </a:t>
            </a:r>
            <a:r>
              <a:rPr lang="en-US" sz="2400" dirty="0" smtClean="0"/>
              <a:t>support justified on market failure grounds – see Ch. 5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lso</a:t>
            </a:r>
            <a:r>
              <a:rPr lang="en-US" sz="2400" dirty="0" smtClean="0"/>
              <a:t>: growing significance of the ‘cultural industries’ in the </a:t>
            </a:r>
            <a:r>
              <a:rPr lang="en-US" sz="2400" dirty="0" smtClean="0"/>
              <a:t>economy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5561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Arts/entertainment: rationale and goals (cont’d)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Financially profitable sector often classified as ‘entertainment’, publicly subsidized sector seen as ‘the arts’</a:t>
            </a:r>
          </a:p>
          <a:p>
            <a:r>
              <a:rPr lang="en-US" sz="3000" dirty="0" smtClean="0"/>
              <a:t>Some interesting differences between the arts and  sport:</a:t>
            </a:r>
          </a:p>
          <a:p>
            <a:pPr lvl="1"/>
            <a:r>
              <a:rPr lang="en-US" sz="2400" dirty="0" smtClean="0"/>
              <a:t> </a:t>
            </a:r>
            <a:r>
              <a:rPr lang="en-US" sz="2600" dirty="0" smtClean="0"/>
              <a:t>subsidies often aimed at reducing costs for audiences (</a:t>
            </a:r>
            <a:r>
              <a:rPr lang="en-US" sz="2600" dirty="0"/>
              <a:t>s</a:t>
            </a:r>
            <a:r>
              <a:rPr lang="en-US" sz="2600" dirty="0" smtClean="0"/>
              <a:t>pectators) rather than participants</a:t>
            </a:r>
          </a:p>
          <a:p>
            <a:pPr lvl="1"/>
            <a:r>
              <a:rPr lang="en-US" sz="2600" dirty="0" smtClean="0"/>
              <a:t>‘amateur’ has a relatively low status in the arts</a:t>
            </a:r>
          </a:p>
          <a:p>
            <a:pPr lvl="1"/>
            <a:r>
              <a:rPr lang="en-US" sz="2600" dirty="0" smtClean="0"/>
              <a:t>there is often disagreement about what is considered ‘excellence’, and between the ‘popular’ and excellence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22207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Arts/entertainment: measuring participation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See Table 16.2 </a:t>
            </a:r>
            <a:endParaRPr lang="en-US" sz="2800" dirty="0" smtClean="0"/>
          </a:p>
          <a:p>
            <a:r>
              <a:rPr lang="en-US" sz="2800" dirty="0" smtClean="0"/>
              <a:t>+ DCMS ‘Taking Part’ survey</a:t>
            </a:r>
          </a:p>
          <a:p>
            <a:r>
              <a:rPr lang="en-US" sz="2800" dirty="0" smtClean="0"/>
              <a:t>Emphasis given to participation as </a:t>
            </a:r>
            <a:r>
              <a:rPr lang="en-US" sz="2800" b="1" dirty="0" smtClean="0"/>
              <a:t>audience</a:t>
            </a:r>
            <a:r>
              <a:rPr lang="en-US" sz="2800" dirty="0" smtClean="0"/>
              <a:t> + some data on amateur participation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5191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Arts/entertainment: institutional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N.B. many arts organizations are semi-independent  statutory bodies/trusts (see Ch. 6</a:t>
            </a:r>
            <a:r>
              <a:rPr lang="en-US" sz="2800" dirty="0" smtClean="0"/>
              <a:t>).</a:t>
            </a:r>
            <a:endParaRPr lang="en-US" sz="2800" dirty="0" smtClean="0"/>
          </a:p>
          <a:p>
            <a:r>
              <a:rPr lang="en-US" sz="2800" dirty="0" smtClean="0"/>
              <a:t>Some income is generated from admissions/box </a:t>
            </a:r>
            <a:r>
              <a:rPr lang="en-US" sz="2800" dirty="0" smtClean="0"/>
              <a:t>office.</a:t>
            </a:r>
            <a:endParaRPr lang="en-US" sz="2800" dirty="0" smtClean="0"/>
          </a:p>
          <a:p>
            <a:r>
              <a:rPr lang="en-US" sz="2800" dirty="0" smtClean="0"/>
              <a:t>Funding also sought from local, state/provincial and national governments to make up the </a:t>
            </a:r>
            <a:r>
              <a:rPr lang="en-US" sz="2800" dirty="0" smtClean="0"/>
              <a:t>shortfall.</a:t>
            </a:r>
            <a:endParaRPr lang="en-US" sz="2800" dirty="0" smtClean="0"/>
          </a:p>
          <a:p>
            <a:r>
              <a:rPr lang="en-US" sz="2800" dirty="0" smtClean="0"/>
              <a:t>Often </a:t>
            </a:r>
            <a:r>
              <a:rPr lang="en-US" sz="2800" dirty="0" smtClean="0"/>
              <a:t>there is disagreement </a:t>
            </a:r>
            <a:r>
              <a:rPr lang="en-US" sz="2800" dirty="0" smtClean="0"/>
              <a:t>over whether public funding is to support mass audiences (‘popular’) or ‘excellence’, which may </a:t>
            </a:r>
            <a:r>
              <a:rPr lang="en-US" sz="2800" dirty="0" smtClean="0"/>
              <a:t>not </a:t>
            </a:r>
            <a:r>
              <a:rPr lang="en-US" sz="2800" dirty="0" smtClean="0"/>
              <a:t>be </a:t>
            </a:r>
            <a:r>
              <a:rPr lang="en-US" sz="2800" dirty="0" smtClean="0"/>
              <a:t>popular.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16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Arts/entertainment: planning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Planning for the arts generally ad hoc rather than systematic</a:t>
            </a:r>
          </a:p>
          <a:p>
            <a:r>
              <a:rPr lang="en-US" sz="2800" dirty="0" smtClean="0"/>
              <a:t>Planning guidelines often use the terms ‘cultural planning’ and ‘cultural industries’, with ‘culture’ defined very widely (e.g. including sport, media) … but, in practice, dealing almost invariably with traditional arts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9820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16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08229" y="1944914"/>
            <a:ext cx="6479977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2060"/>
                </a:solidFill>
              </a:rPr>
              <a:t>Policy and </a:t>
            </a:r>
            <a:r>
              <a:rPr lang="en-US" sz="4000" dirty="0" smtClean="0">
                <a:solidFill>
                  <a:srgbClr val="002060"/>
                </a:solidFill>
              </a:rPr>
              <a:t>Planning in </a:t>
            </a:r>
            <a:r>
              <a:rPr lang="en-US" sz="4000" dirty="0">
                <a:solidFill>
                  <a:srgbClr val="002060"/>
                </a:solidFill>
              </a:rPr>
              <a:t>Particular Sectors</a:t>
            </a:r>
            <a:endParaRPr lang="en-GB" sz="4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Outdoor recreation: natural areas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Scope: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ational parks, country parks, forests, coast, footpaths and ‘driving for pleasure’/sightseeing and heritage etc. attractions in rural areas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Rationale/goals:</a:t>
            </a:r>
          </a:p>
          <a:p>
            <a:pPr lvl="1"/>
            <a:r>
              <a:rPr lang="en-US" sz="2400" dirty="0" smtClean="0"/>
              <a:t>potentially conflicting goals: conservation of the environment versus recreational access</a:t>
            </a:r>
          </a:p>
          <a:p>
            <a:pPr lvl="1"/>
            <a:r>
              <a:rPr lang="en-US" sz="2400" dirty="0" smtClean="0"/>
              <a:t>but what is ‘natural’?  </a:t>
            </a:r>
          </a:p>
          <a:p>
            <a:pPr lvl="2"/>
            <a:r>
              <a:rPr lang="en-US" sz="2000" dirty="0"/>
              <a:t>s</a:t>
            </a:r>
            <a:r>
              <a:rPr lang="en-US" sz="2000" dirty="0" smtClean="0"/>
              <a:t>ee, for example, sheep grazing in national parks in UK, and fire-managed outback landscape in Australia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69772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Outdoor recreation: natural areas (cont’d)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>
                <a:solidFill>
                  <a:srgbClr val="0070C0"/>
                </a:solidFill>
              </a:rPr>
              <a:t>Participation:</a:t>
            </a:r>
          </a:p>
          <a:p>
            <a:pPr lvl="1"/>
            <a:r>
              <a:rPr lang="en-US" sz="2600" dirty="0" smtClean="0"/>
              <a:t>England Leisure Visits survey covers all leisure trips not including an overnight stay</a:t>
            </a:r>
          </a:p>
          <a:p>
            <a:pPr lvl="1"/>
            <a:r>
              <a:rPr lang="en-US" sz="2600" dirty="0"/>
              <a:t>n</a:t>
            </a:r>
            <a:r>
              <a:rPr lang="en-US" sz="2600" dirty="0" smtClean="0"/>
              <a:t>o such survey conducted in Australia</a:t>
            </a:r>
          </a:p>
          <a:p>
            <a:r>
              <a:rPr lang="en-US" sz="3000" dirty="0" smtClean="0">
                <a:solidFill>
                  <a:srgbClr val="0070C0"/>
                </a:solidFill>
              </a:rPr>
              <a:t>Institutional</a:t>
            </a:r>
          </a:p>
          <a:p>
            <a:pPr lvl="1"/>
            <a:r>
              <a:rPr lang="en-US" sz="2600" dirty="0" smtClean="0"/>
              <a:t>In UK, much countryside outdoor recreation takes place on private property – e.g. in large parts of national parks and on public footpaths.</a:t>
            </a:r>
          </a:p>
          <a:p>
            <a:pPr lvl="1"/>
            <a:r>
              <a:rPr lang="en-US" sz="2600" dirty="0" smtClean="0"/>
              <a:t>As with tourism, the population being planned for is, mostly, not the resident population but visitors (see Fig. 1.3d), giving rise to questions of funding of provision.</a:t>
            </a:r>
            <a:endParaRPr lang="en-A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64521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Outdoor recreation: natural areas (cont’d)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1"/>
            <a:ext cx="8229600" cy="4176464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070C0"/>
                </a:solidFill>
              </a:rPr>
              <a:t>Planning: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esignation and zoning processes – e.g. wilderness areas with limited human access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oncentration of recreational use in high-density zones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n UK: country parks, state-owned, designed to take pressure off more sensitive areas, such as national parks </a:t>
            </a:r>
          </a:p>
          <a:p>
            <a:pPr lvl="1"/>
            <a:r>
              <a:rPr lang="en-US" sz="2400" dirty="0" smtClean="0"/>
              <a:t>because most outdoor recreationists are urban dwellers, there is a need for a regional approach to planning, covering urban origins and rural destinations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14528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Urban outdoor recreation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>
                <a:solidFill>
                  <a:srgbClr val="0070C0"/>
                </a:solidFill>
              </a:rPr>
              <a:t>Scope:</a:t>
            </a:r>
          </a:p>
          <a:p>
            <a:pPr lvl="1"/>
            <a:r>
              <a:rPr lang="en-US" sz="2600" dirty="0"/>
              <a:t>u</a:t>
            </a:r>
            <a:r>
              <a:rPr lang="en-US" sz="2600" dirty="0" smtClean="0"/>
              <a:t>se of parks, playing fields, playgrounds, squares and plazas</a:t>
            </a:r>
          </a:p>
          <a:p>
            <a:pPr lvl="1"/>
            <a:r>
              <a:rPr lang="en-US" sz="2600" dirty="0"/>
              <a:t>p</a:t>
            </a:r>
            <a:r>
              <a:rPr lang="en-US" sz="2600" dirty="0" smtClean="0"/>
              <a:t>rovision of urban open space is the largest single public leisure service expenditure item (see Table 1.3 , including parks and part of sport) </a:t>
            </a:r>
          </a:p>
          <a:p>
            <a:pPr lvl="1"/>
            <a:r>
              <a:rPr lang="en-US" sz="2600" dirty="0"/>
              <a:t>p</a:t>
            </a:r>
            <a:r>
              <a:rPr lang="en-US" sz="2600" dirty="0" smtClean="0"/>
              <a:t>robably also the most heavily used service (see Box 11.1)</a:t>
            </a:r>
          </a:p>
          <a:p>
            <a:r>
              <a:rPr lang="en-US" sz="3000" dirty="0" smtClean="0">
                <a:solidFill>
                  <a:srgbClr val="0070C0"/>
                </a:solidFill>
              </a:rPr>
              <a:t>Rationale/goals:</a:t>
            </a:r>
          </a:p>
          <a:p>
            <a:pPr lvl="1"/>
            <a:r>
              <a:rPr lang="en-US" sz="2600" dirty="0"/>
              <a:t>u</a:t>
            </a:r>
            <a:r>
              <a:rPr lang="en-US" sz="2600" dirty="0" smtClean="0"/>
              <a:t>rban parks created for recreation</a:t>
            </a:r>
          </a:p>
          <a:p>
            <a:pPr lvl="1"/>
            <a:r>
              <a:rPr lang="en-US" sz="2600" dirty="0"/>
              <a:t>s</a:t>
            </a:r>
            <a:r>
              <a:rPr lang="en-US" sz="2600" dirty="0" smtClean="0"/>
              <a:t>ome larger parks also play a conservation role and botanic gardens play a scientific/horticultural role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4595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Urban outdoor recreation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Institutional: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ypically owned/managed by local councils</a:t>
            </a:r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ut in large cities, sometimes special agencies: e.g. London: Royal Parks Agency; Australia: </a:t>
            </a:r>
            <a:r>
              <a:rPr lang="en-US" sz="2400" dirty="0"/>
              <a:t>P</a:t>
            </a:r>
            <a:r>
              <a:rPr lang="en-US" sz="2400" dirty="0" smtClean="0"/>
              <a:t>arks Victoria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Planning:</a:t>
            </a:r>
          </a:p>
          <a:p>
            <a:pPr lvl="1"/>
            <a:r>
              <a:rPr lang="en-US" sz="2400" dirty="0" smtClean="0"/>
              <a:t>one of the earliest forms of leisure planning, based on ‘open space standards’ (see Ch. 8)</a:t>
            </a:r>
          </a:p>
          <a:p>
            <a:pPr lvl="1"/>
            <a:r>
              <a:rPr lang="en-US" sz="2400" dirty="0" smtClean="0"/>
              <a:t>opportunity for new park provision is often limited in existing urban areas: the emphasis is then on management/design to get the most out of existing provision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51310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Tourism: scope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The people for whom tourism planning is undertaken are not local residents but visitors.</a:t>
            </a:r>
            <a:endParaRPr lang="en-AU" sz="2800" dirty="0" smtClean="0"/>
          </a:p>
          <a:p>
            <a:r>
              <a:rPr lang="en-US" sz="2800" dirty="0" smtClean="0"/>
              <a:t>A trip involving an overnight stay away from home.</a:t>
            </a:r>
          </a:p>
          <a:p>
            <a:r>
              <a:rPr lang="en-US" sz="2800" dirty="0" smtClean="0"/>
              <a:t>Some definitions include day trips.</a:t>
            </a:r>
          </a:p>
          <a:p>
            <a:r>
              <a:rPr lang="en-US" sz="2800" dirty="0" smtClean="0"/>
              <a:t>Leisure trips distinguished from business trips.</a:t>
            </a:r>
          </a:p>
          <a:p>
            <a:r>
              <a:rPr lang="en-US" sz="2800" dirty="0" smtClean="0"/>
              <a:t>International travel is often high-profile, but domestic tourism is generally the larger sector.</a:t>
            </a:r>
          </a:p>
          <a:p>
            <a:r>
              <a:rPr lang="en-US" sz="2800" dirty="0" smtClean="0"/>
              <a:t>Mass tourism versus specific markets, </a:t>
            </a:r>
            <a:r>
              <a:rPr lang="en-US" sz="2800" dirty="0" err="1" smtClean="0"/>
              <a:t>e.g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ecotourism/nature-based</a:t>
            </a:r>
          </a:p>
          <a:p>
            <a:pPr lvl="1"/>
            <a:r>
              <a:rPr lang="en-US" sz="2400" dirty="0" smtClean="0"/>
              <a:t>cultural tourism </a:t>
            </a:r>
          </a:p>
          <a:p>
            <a:pPr lvl="1"/>
            <a:r>
              <a:rPr lang="en-US" sz="2400" dirty="0" smtClean="0"/>
              <a:t>meetings, incentives, conventions, events (MICE)</a:t>
            </a:r>
          </a:p>
          <a:p>
            <a:pPr lvl="1"/>
            <a:r>
              <a:rPr lang="en-US" sz="2400" dirty="0" smtClean="0"/>
              <a:t>urban tourism</a:t>
            </a:r>
          </a:p>
          <a:p>
            <a:pPr lvl="1"/>
            <a:r>
              <a:rPr lang="en-US" sz="2400" dirty="0" smtClean="0"/>
              <a:t>wine tourism</a:t>
            </a:r>
          </a:p>
          <a:p>
            <a:pPr lvl="1"/>
            <a:r>
              <a:rPr lang="en-US" sz="2400" dirty="0" smtClean="0"/>
              <a:t>backpacker market</a:t>
            </a:r>
          </a:p>
          <a:p>
            <a:pPr lvl="1"/>
            <a:r>
              <a:rPr lang="en-US" sz="2400" dirty="0" smtClean="0"/>
              <a:t>sports tourism</a:t>
            </a:r>
          </a:p>
          <a:p>
            <a:pPr lvl="1"/>
            <a:r>
              <a:rPr lang="en-US" sz="2400" dirty="0" smtClean="0"/>
              <a:t>short breaks</a:t>
            </a:r>
          </a:p>
          <a:p>
            <a:pPr lvl="2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93877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Tourism: rationale/goals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aim is to maximize the net benefits that residents obtain from tourism to the area</a:t>
            </a:r>
          </a:p>
          <a:p>
            <a:r>
              <a:rPr lang="en-US" sz="2800" dirty="0" smtClean="0"/>
              <a:t>Benefits are almost exclusively economic – jobs and incomes.</a:t>
            </a:r>
          </a:p>
          <a:p>
            <a:r>
              <a:rPr lang="en-US" sz="2800" dirty="0" smtClean="0"/>
              <a:t>Costs include costs of infrastructure, congestion and environmental pressures.</a:t>
            </a:r>
          </a:p>
          <a:p>
            <a:r>
              <a:rPr lang="en-US" sz="2800" dirty="0" smtClean="0"/>
              <a:t>Public sector may be a major provider/manager  of attractions – e.g. beaches, historic sites.</a:t>
            </a:r>
          </a:p>
          <a:p>
            <a:r>
              <a:rPr lang="en-US" sz="2800" dirty="0" smtClean="0"/>
              <a:t>Social tourism: holidays for relatively deprived groups in the community – arranged by some welfare agencies.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0010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Tourism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</a:rPr>
              <a:t>Measurement</a:t>
            </a:r>
            <a:r>
              <a:rPr lang="en-US" sz="2800" dirty="0" smtClean="0"/>
              <a:t>:  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ustoms record international arrivals/departures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n most countries public bodies fund substantial domestic and international tourism surveys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Institutional: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romotion of tourism generally in the hands of private sector and public tourism commissions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nvironmental planning generally the responsibility of local councils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4818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Tourism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29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Planning</a:t>
            </a:r>
            <a:r>
              <a:rPr lang="en-US" sz="3000" dirty="0" smtClean="0"/>
              <a:t>:</a:t>
            </a:r>
          </a:p>
          <a:p>
            <a:r>
              <a:rPr lang="en-US" sz="2600" dirty="0"/>
              <a:t>D</a:t>
            </a:r>
            <a:r>
              <a:rPr lang="en-US" sz="2600" dirty="0" smtClean="0"/>
              <a:t>emand forecasting is a key </a:t>
            </a:r>
            <a:r>
              <a:rPr lang="en-US" sz="2600" dirty="0" smtClean="0"/>
              <a:t>input.</a:t>
            </a:r>
            <a:endParaRPr lang="en-US" sz="2600" dirty="0" smtClean="0"/>
          </a:p>
          <a:p>
            <a:r>
              <a:rPr lang="en-US" sz="2600" dirty="0" smtClean="0"/>
              <a:t>National/state/provincial tourism agencies often set tourism numbers/income targets as part of tourism </a:t>
            </a:r>
            <a:r>
              <a:rPr lang="en-US" sz="2600" dirty="0" smtClean="0"/>
              <a:t>strategies.</a:t>
            </a:r>
            <a:endParaRPr lang="en-US" sz="2600" dirty="0" smtClean="0"/>
          </a:p>
          <a:p>
            <a:r>
              <a:rPr lang="en-US" sz="2600" dirty="0" smtClean="0"/>
              <a:t>Problems can arise with regard to the capacity of  tourism sites/areas (see Ch. </a:t>
            </a:r>
            <a:r>
              <a:rPr lang="en-US" sz="2600" smtClean="0"/>
              <a:t>11</a:t>
            </a:r>
            <a:r>
              <a:rPr lang="en-US" sz="2600" smtClean="0"/>
              <a:t>).</a:t>
            </a:r>
            <a:endParaRPr lang="en-US" sz="2600" dirty="0" smtClean="0"/>
          </a:p>
          <a:p>
            <a:r>
              <a:rPr lang="en-US" sz="2600" dirty="0" smtClean="0"/>
              <a:t>A key concept is sustainability – the idea that tourism should not irreversibly damage the environment, which is often the prime attraction.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76298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67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339752" y="1507946"/>
            <a:ext cx="51722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 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309664" y="3321867"/>
            <a:ext cx="517228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Outdoor recreation in natural areas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361500" y="2109502"/>
            <a:ext cx="517228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Sport and other  forms of physical recreation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299051" y="5085184"/>
            <a:ext cx="51828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Events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339752" y="2704497"/>
            <a:ext cx="51722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Arts, culture, entertainment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329140" y="3984787"/>
            <a:ext cx="517228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Urban outdoor recreation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361500" y="4506184"/>
            <a:ext cx="51722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Tourism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Introduction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sector to be discussed under:</a:t>
            </a:r>
          </a:p>
          <a:p>
            <a:pPr lvl="1"/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rationale and policy goals</a:t>
            </a:r>
          </a:p>
          <a:p>
            <a:pPr lvl="1"/>
            <a:r>
              <a:rPr lang="en-US" dirty="0" smtClean="0"/>
              <a:t>measurement of participation</a:t>
            </a:r>
          </a:p>
          <a:p>
            <a:pPr lvl="1"/>
            <a:r>
              <a:rPr lang="en-US" dirty="0" smtClean="0"/>
              <a:t>institutional factors</a:t>
            </a:r>
          </a:p>
          <a:p>
            <a:pPr lvl="1"/>
            <a:r>
              <a:rPr lang="en-US" dirty="0" smtClean="0"/>
              <a:t>planning 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8180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Rationales compared: multiple goals in public leisure policy</a:t>
            </a:r>
            <a:r>
              <a:rPr lang="en-US" sz="3100" dirty="0" smtClean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(Table 16.1)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44999"/>
              </p:ext>
            </p:extLst>
          </p:nvPr>
        </p:nvGraphicFramePr>
        <p:xfrm>
          <a:off x="517037" y="1434228"/>
          <a:ext cx="8280920" cy="47834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66731"/>
                <a:gridCol w="2664296"/>
                <a:gridCol w="3649893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 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Excellence goal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 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Description</a:t>
                      </a:r>
                      <a:endParaRPr lang="en-AU" sz="20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Associated professionals/ performers</a:t>
                      </a:r>
                      <a:endParaRPr lang="en-AU" sz="20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Sport/physical recreation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High levels of sport performance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Coaches</a:t>
                      </a:r>
                      <a:r>
                        <a:rPr lang="en-AU" sz="2000" u="none" strike="noStrike" dirty="0"/>
                        <a:t>, professional </a:t>
                      </a:r>
                      <a:r>
                        <a:rPr lang="en-AU" sz="2000" u="none" strike="noStrike" dirty="0" smtClean="0"/>
                        <a:t>and/or</a:t>
                      </a:r>
                    </a:p>
                    <a:p>
                      <a:pPr algn="l" fontAlgn="t"/>
                      <a:r>
                        <a:rPr lang="en-AU" sz="2000" u="none" strike="noStrike" dirty="0" smtClean="0"/>
                        <a:t>  </a:t>
                      </a:r>
                      <a:r>
                        <a:rPr lang="en-AU" sz="2000" u="none" strike="noStrike" dirty="0"/>
                        <a:t>elite athletes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Arts/heritage/ entertainment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a. Excellence in the arts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a</a:t>
                      </a:r>
                      <a:r>
                        <a:rPr lang="en-AU" sz="2000" u="none" strike="noStrike" dirty="0"/>
                        <a:t>. Artists, performers, directors</a:t>
                      </a:r>
                      <a:r>
                        <a:rPr lang="en-AU" sz="2000" u="none" strike="noStrike" dirty="0" smtClean="0"/>
                        <a:t>,</a:t>
                      </a:r>
                    </a:p>
                    <a:p>
                      <a:pPr algn="l" fontAlgn="t"/>
                      <a:r>
                        <a:rPr lang="en-AU" sz="2000" u="none" strike="noStrike" dirty="0" smtClean="0"/>
                        <a:t>     </a:t>
                      </a:r>
                      <a:r>
                        <a:rPr lang="en-AU" sz="2000" u="none" strike="noStrike" dirty="0"/>
                        <a:t>producers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b. Heritage conservation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 smtClean="0"/>
                        <a:t> b. Curators, archaeologists</a:t>
                      </a:r>
                    </a:p>
                    <a:p>
                      <a:pPr algn="l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O/D  </a:t>
                      </a:r>
                      <a:r>
                        <a:rPr lang="en-AU" sz="2000" u="none" strike="noStrike" dirty="0"/>
                        <a:t>recreation – natural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Conservation of </a:t>
                      </a:r>
                      <a:r>
                        <a:rPr lang="en-AU" sz="2000" u="none" strike="noStrike" dirty="0" smtClean="0"/>
                        <a:t>flora/fauna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Biologists</a:t>
                      </a:r>
                      <a:r>
                        <a:rPr lang="en-AU" sz="2000" u="none" strike="noStrike" dirty="0"/>
                        <a:t>, ecologists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O/D </a:t>
                      </a:r>
                      <a:r>
                        <a:rPr lang="en-AU" sz="2000" u="none" strike="noStrike" dirty="0"/>
                        <a:t>recreation </a:t>
                      </a:r>
                      <a:r>
                        <a:rPr lang="en-AU" sz="2000" u="none" strike="noStrike" dirty="0" smtClean="0"/>
                        <a:t>–</a:t>
                      </a:r>
                    </a:p>
                    <a:p>
                      <a:pPr algn="l" fontAlgn="t"/>
                      <a:r>
                        <a:rPr lang="en-AU" sz="2000" u="none" strike="noStrike" dirty="0" smtClean="0"/>
                        <a:t>Urban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Horticultural excellence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Horticulturalists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Tourism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Any of the </a:t>
                      </a:r>
                      <a:r>
                        <a:rPr lang="en-AU" sz="2000" u="none" strike="noStrike" dirty="0" smtClean="0"/>
                        <a:t>above, but mainly  participation </a:t>
                      </a:r>
                      <a:r>
                        <a:rPr lang="en-AU" sz="2000" u="none" strike="noStrike" dirty="0"/>
                        <a:t>goal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11182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Rationales compared: multiple goals in public leisure policy </a:t>
            </a:r>
            <a:r>
              <a:rPr lang="en-US" sz="2200" dirty="0" smtClean="0">
                <a:solidFill>
                  <a:srgbClr val="002060"/>
                </a:solidFill>
              </a:rPr>
              <a:t>(Table 16.1)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612640"/>
              </p:ext>
            </p:extLst>
          </p:nvPr>
        </p:nvGraphicFramePr>
        <p:xfrm>
          <a:off x="251520" y="1600200"/>
          <a:ext cx="8136904" cy="46012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/>
                <a:gridCol w="2736304"/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 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Participation goal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5560" marB="3683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b="1" u="none" strike="noStrike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b="1" u="none" strike="noStrike" dirty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b="1" u="none" strike="noStrike" dirty="0">
                          <a:solidFill>
                            <a:schemeClr val="bg1"/>
                          </a:solidFill>
                        </a:rPr>
                        <a:t>Associated professionals/ performers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Sport/physical recreation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Grassroots ‘Sport </a:t>
                      </a:r>
                      <a:r>
                        <a:rPr lang="en-AU" sz="2000" u="none" strike="noStrike" dirty="0"/>
                        <a:t>for </a:t>
                      </a:r>
                      <a:r>
                        <a:rPr lang="en-AU" sz="2000" u="none" strike="noStrike" dirty="0" smtClean="0"/>
                        <a:t>All’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Public </a:t>
                      </a:r>
                      <a:r>
                        <a:rPr lang="en-AU" sz="2000" u="none" strike="noStrike" dirty="0"/>
                        <a:t>sports facility managers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Arts and entertainment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a</a:t>
                      </a:r>
                      <a:r>
                        <a:rPr lang="en-AU" sz="2000" u="none" strike="noStrike" dirty="0"/>
                        <a:t>. Audiences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a</a:t>
                      </a:r>
                      <a:r>
                        <a:rPr lang="en-AU" sz="2000" u="none" strike="noStrike" dirty="0"/>
                        <a:t>. Facility managers/marketers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b</a:t>
                      </a:r>
                      <a:r>
                        <a:rPr lang="en-AU" sz="2000" u="none" strike="noStrike" dirty="0"/>
                        <a:t>. Visitors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b</a:t>
                      </a:r>
                      <a:r>
                        <a:rPr lang="en-AU" sz="2000" u="none" strike="noStrike" dirty="0"/>
                        <a:t>. Facility managers/marketers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c</a:t>
                      </a:r>
                      <a:r>
                        <a:rPr lang="en-AU" sz="2000" u="none" strike="noStrike" dirty="0"/>
                        <a:t>. Amateur participation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c</a:t>
                      </a:r>
                      <a:r>
                        <a:rPr lang="en-AU" sz="2000" u="none" strike="noStrike" dirty="0"/>
                        <a:t>. Community arts workers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O/D  </a:t>
                      </a:r>
                      <a:r>
                        <a:rPr lang="en-AU" sz="2000" u="none" strike="noStrike" dirty="0"/>
                        <a:t>recreation – natural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Public </a:t>
                      </a:r>
                      <a:r>
                        <a:rPr lang="en-AU" sz="2000" u="none" strike="noStrike" dirty="0"/>
                        <a:t>access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Natural </a:t>
                      </a:r>
                      <a:r>
                        <a:rPr lang="en-AU" sz="2000" u="none" strike="noStrike" dirty="0"/>
                        <a:t>area/facility managers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O/D </a:t>
                      </a:r>
                      <a:r>
                        <a:rPr lang="en-AU" sz="2000" u="none" strike="noStrike" dirty="0"/>
                        <a:t>recreation </a:t>
                      </a:r>
                      <a:r>
                        <a:rPr lang="en-AU" sz="2000" u="none" strike="noStrike" dirty="0" smtClean="0"/>
                        <a:t>– </a:t>
                      </a:r>
                    </a:p>
                    <a:p>
                      <a:pPr algn="l" fontAlgn="t"/>
                      <a:r>
                        <a:rPr lang="en-AU" sz="2000" u="none" strike="noStrike" dirty="0" smtClean="0"/>
                        <a:t>Urban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Public </a:t>
                      </a:r>
                      <a:r>
                        <a:rPr lang="en-AU" sz="2000" u="none" strike="noStrike" dirty="0"/>
                        <a:t>recreation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Urban </a:t>
                      </a:r>
                      <a:r>
                        <a:rPr lang="en-AU" sz="2000" u="none" strike="noStrike" dirty="0"/>
                        <a:t>park managers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Tourism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Tourist numbers/income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Tourism managers/marketers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556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4820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3408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Measurement – data sources – surveys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53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England </a:t>
            </a:r>
            <a:r>
              <a:rPr lang="en-US" sz="2800" dirty="0" smtClean="0"/>
              <a:t>and Australia: Table 16.2</a:t>
            </a:r>
          </a:p>
          <a:p>
            <a:r>
              <a:rPr lang="en-AU" sz="2800" dirty="0" smtClean="0"/>
              <a:t>Note sport/physical recreation updates, from 2016</a:t>
            </a:r>
          </a:p>
          <a:p>
            <a:r>
              <a:rPr lang="en-AU" sz="2800" dirty="0" smtClean="0"/>
              <a:t>England: Active Lives survey (Sport England)</a:t>
            </a:r>
          </a:p>
          <a:p>
            <a:r>
              <a:rPr lang="en-AU" sz="2800" dirty="0" smtClean="0"/>
              <a:t>Australia: </a:t>
            </a:r>
            <a:r>
              <a:rPr lang="en-AU" sz="2800" dirty="0" err="1" smtClean="0"/>
              <a:t>AusPlay</a:t>
            </a:r>
            <a:r>
              <a:rPr lang="en-AU" sz="2800" dirty="0" smtClean="0"/>
              <a:t> (Australian Sports Commission)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1920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78098"/>
          </a:xfrm>
        </p:spPr>
        <p:txBody>
          <a:bodyPr>
            <a:noAutofit/>
          </a:bodyPr>
          <a:lstStyle/>
          <a:p>
            <a:r>
              <a:rPr lang="en-US" sz="3200" dirty="0" smtClean="0"/>
              <a:t>Sport and other forms of physical recreation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en-US" sz="2800" dirty="0" smtClean="0"/>
              <a:t>Scope: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port: competitive/challenging physical activity, ranging from informal to highly formal</a:t>
            </a:r>
          </a:p>
          <a:p>
            <a:pPr lvl="1"/>
            <a:r>
              <a:rPr lang="en-US" sz="2400" dirty="0"/>
              <a:t>o</a:t>
            </a:r>
            <a:r>
              <a:rPr lang="en-US" sz="2400" dirty="0" smtClean="0"/>
              <a:t>ther physical recreation: e.g. walking, non-competitive cycling or water-based recreation</a:t>
            </a:r>
          </a:p>
          <a:p>
            <a:r>
              <a:rPr lang="en-US" sz="2800" dirty="0" smtClean="0"/>
              <a:t>Australian term: ‘activity for exercise, recreation and sport’ (ERAS)</a:t>
            </a:r>
          </a:p>
          <a:p>
            <a:r>
              <a:rPr lang="en-US" sz="2800" dirty="0" smtClean="0"/>
              <a:t>UK term: ‘sport and active recreation’ (Active People survey)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271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Sport: policy rationale and goals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Goals: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m</a:t>
            </a:r>
            <a:r>
              <a:rPr lang="en-US" sz="2400" dirty="0" smtClean="0">
                <a:solidFill>
                  <a:srgbClr val="0070C0"/>
                </a:solidFill>
              </a:rPr>
              <a:t>ass participation</a:t>
            </a:r>
            <a:r>
              <a:rPr lang="en-US" sz="2400" dirty="0" smtClean="0"/>
              <a:t>: maximize – ‘Sport for All’ campaign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e</a:t>
            </a:r>
            <a:r>
              <a:rPr lang="en-US" sz="2400" dirty="0" smtClean="0">
                <a:solidFill>
                  <a:srgbClr val="0070C0"/>
                </a:solidFill>
              </a:rPr>
              <a:t>lite success</a:t>
            </a:r>
            <a:r>
              <a:rPr lang="en-US" sz="2400" dirty="0" smtClean="0"/>
              <a:t>: maximize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Rationale/benefits:</a:t>
            </a:r>
          </a:p>
          <a:p>
            <a:pPr lvl="1"/>
            <a:r>
              <a:rPr lang="en-US" sz="2400" dirty="0" smtClean="0"/>
              <a:t>health</a:t>
            </a:r>
          </a:p>
          <a:p>
            <a:pPr lvl="1"/>
            <a:r>
              <a:rPr lang="en-US" sz="2400" dirty="0" smtClean="0"/>
              <a:t>community cohesiveness and pride</a:t>
            </a:r>
          </a:p>
          <a:p>
            <a:pPr lvl="1"/>
            <a:r>
              <a:rPr lang="en-US" sz="2400" dirty="0" smtClean="0"/>
              <a:t>economic development factors (e.g. sport tourism)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‘Trickle down effect’: </a:t>
            </a:r>
            <a:r>
              <a:rPr lang="en-US" sz="2800" dirty="0"/>
              <a:t>D</a:t>
            </a:r>
            <a:r>
              <a:rPr lang="en-US" sz="2800" dirty="0" smtClean="0"/>
              <a:t>oes it work?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97647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2224</Words>
  <Application>Microsoft Office PowerPoint</Application>
  <PresentationFormat>On-screen Show (4:3)</PresentationFormat>
  <Paragraphs>283</Paragraphs>
  <Slides>28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CHAPTER 16</vt:lpstr>
      <vt:lpstr>Outline</vt:lpstr>
      <vt:lpstr>Introduction</vt:lpstr>
      <vt:lpstr>Rationales compared: multiple goals in public leisure policy (Table 16.1)</vt:lpstr>
      <vt:lpstr>Rationales compared: multiple goals in public leisure policy (Table 16.1)</vt:lpstr>
      <vt:lpstr>Measurement – data sources – surveys</vt:lpstr>
      <vt:lpstr>Sport and other forms of physical recreation</vt:lpstr>
      <vt:lpstr>Sport: policy rationale and goals</vt:lpstr>
      <vt:lpstr>Sports participation pyramid (Fig. 16.1)</vt:lpstr>
      <vt:lpstr>Sport and selective elitism (Fig. 16.2)</vt:lpstr>
      <vt:lpstr>Sport: measurement of participation</vt:lpstr>
      <vt:lpstr>Sport: institutional: examples (Table 16.6)</vt:lpstr>
      <vt:lpstr>Sport: planning</vt:lpstr>
      <vt:lpstr>Arts and entertainment</vt:lpstr>
      <vt:lpstr>Arts/entertainment: rationale and goals (cont’d)</vt:lpstr>
      <vt:lpstr>Arts/entertainment: measuring participation</vt:lpstr>
      <vt:lpstr>Arts/entertainment: institutional</vt:lpstr>
      <vt:lpstr>Arts/entertainment: planning</vt:lpstr>
      <vt:lpstr>Outdoor recreation: natural areas</vt:lpstr>
      <vt:lpstr>Outdoor recreation: natural areas (cont’d)</vt:lpstr>
      <vt:lpstr>Outdoor recreation: natural areas (cont’d)</vt:lpstr>
      <vt:lpstr>Urban outdoor recreation</vt:lpstr>
      <vt:lpstr>Urban outdoor recreation (cont’d)</vt:lpstr>
      <vt:lpstr>Tourism: scope</vt:lpstr>
      <vt:lpstr>Tourism: rationale/goals</vt:lpstr>
      <vt:lpstr>Tourism (cont’d)</vt:lpstr>
      <vt:lpstr>Tourism (cont’d)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23</cp:revision>
  <dcterms:created xsi:type="dcterms:W3CDTF">2016-11-30T23:45:22Z</dcterms:created>
  <dcterms:modified xsi:type="dcterms:W3CDTF">2017-04-19T13:03:08Z</dcterms:modified>
</cp:coreProperties>
</file>