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0"/>
  </p:notesMasterIdLst>
  <p:sldIdLst>
    <p:sldId id="257" r:id="rId2"/>
    <p:sldId id="258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9" r:id="rId16"/>
    <p:sldId id="292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74" r:id="rId26"/>
    <p:sldId id="293" r:id="rId27"/>
    <p:sldId id="288" r:id="rId28"/>
    <p:sldId id="29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3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aajv\Books\LSTPPP\Figs\Fig13_03_Imp-Per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422529279692438"/>
          <c:y val="2.636956233258033E-2"/>
          <c:w val="0.79859359941918595"/>
          <c:h val="0.7768110642027429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7"/>
            <c:spPr>
              <a:solidFill>
                <a:schemeClr val="tx1"/>
              </a:solidFill>
            </c:spPr>
          </c:marker>
          <c:dLbls>
            <c:delete val="1"/>
          </c:dLbls>
          <c:xVal>
            <c:numRef>
              <c:f>Sheet1!$B$4:$B$11</c:f>
              <c:numCache>
                <c:formatCode>0.0</c:formatCode>
                <c:ptCount val="8"/>
                <c:pt idx="0">
                  <c:v>4.3</c:v>
                </c:pt>
                <c:pt idx="1">
                  <c:v>3</c:v>
                </c:pt>
                <c:pt idx="2">
                  <c:v>4</c:v>
                </c:pt>
                <c:pt idx="3">
                  <c:v>2.5</c:v>
                </c:pt>
                <c:pt idx="4">
                  <c:v>1.5</c:v>
                </c:pt>
                <c:pt idx="5">
                  <c:v>4.5</c:v>
                </c:pt>
                <c:pt idx="6">
                  <c:v>1.2</c:v>
                </c:pt>
                <c:pt idx="7">
                  <c:v>3.5</c:v>
                </c:pt>
              </c:numCache>
            </c:numRef>
          </c:xVal>
          <c:yVal>
            <c:numRef>
              <c:f>Sheet1!$C$4:$C$11</c:f>
              <c:numCache>
                <c:formatCode>0.0</c:formatCode>
                <c:ptCount val="8"/>
                <c:pt idx="0">
                  <c:v>1.2</c:v>
                </c:pt>
                <c:pt idx="1">
                  <c:v>4.8</c:v>
                </c:pt>
                <c:pt idx="2">
                  <c:v>4</c:v>
                </c:pt>
                <c:pt idx="3">
                  <c:v>3.5</c:v>
                </c:pt>
                <c:pt idx="4">
                  <c:v>1.5</c:v>
                </c:pt>
                <c:pt idx="5">
                  <c:v>4.5</c:v>
                </c:pt>
                <c:pt idx="6">
                  <c:v>4.2</c:v>
                </c:pt>
                <c:pt idx="7">
                  <c:v>2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00340864"/>
        <c:axId val="100343168"/>
      </c:scatterChart>
      <c:valAx>
        <c:axId val="100340864"/>
        <c:scaling>
          <c:orientation val="minMax"/>
          <c:max val="5"/>
        </c:scaling>
        <c:delete val="0"/>
        <c:axPos val="b"/>
        <c:title>
          <c:tx>
            <c:rich>
              <a:bodyPr/>
              <a:lstStyle/>
              <a:p>
                <a:pPr>
                  <a:defRPr sz="2000" b="0"/>
                </a:pPr>
                <a:r>
                  <a:rPr lang="en-AU" sz="2000" b="0"/>
                  <a:t>Importance/expectations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343168"/>
        <c:crosses val="autoZero"/>
        <c:crossBetween val="midCat"/>
      </c:valAx>
      <c:valAx>
        <c:axId val="100343168"/>
        <c:scaling>
          <c:orientation val="minMax"/>
          <c:max val="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 b="0"/>
                </a:pPr>
                <a:r>
                  <a:rPr lang="en-AU" sz="2000" b="0"/>
                  <a:t>Performance/service</a:t>
                </a:r>
                <a:r>
                  <a:rPr lang="en-AU" sz="2000" b="0" baseline="0"/>
                  <a:t> quality</a:t>
                </a:r>
                <a:endParaRPr lang="en-AU" sz="2000" b="0"/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340864"/>
        <c:crosses val="autoZero"/>
        <c:crossBetween val="midCat"/>
      </c:valAx>
      <c:spPr>
        <a:solidFill>
          <a:schemeClr val="bg1">
            <a:lumMod val="95000"/>
          </a:schemeClr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0.77828</cdr:x>
      <cdr:y>0.58036</cdr:y>
    </cdr:from>
    <cdr:to>
      <cdr:x>0.82558</cdr:x>
      <cdr:y>0.65278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19644" y="3008920"/>
          <a:ext cx="292923" cy="3754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AU" sz="1800" dirty="0"/>
            <a:t>A</a:t>
          </a:r>
        </a:p>
      </cdr:txBody>
    </cdr:sp>
  </cdr:relSizeAnchor>
  <cdr:relSizeAnchor xmlns:cdr="http://schemas.openxmlformats.org/drawingml/2006/chartDrawing">
    <cdr:from>
      <cdr:x>0.58824</cdr:x>
      <cdr:y>0.08036</cdr:y>
    </cdr:from>
    <cdr:to>
      <cdr:x>0.63953</cdr:x>
      <cdr:y>0.13889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42786" y="416633"/>
          <a:ext cx="317653" cy="3034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AU" sz="1800"/>
            <a:t>B</a:t>
          </a:r>
        </a:p>
      </cdr:txBody>
    </cdr:sp>
  </cdr:relSizeAnchor>
  <cdr:relSizeAnchor xmlns:cdr="http://schemas.openxmlformats.org/drawingml/2006/chartDrawing">
    <cdr:from>
      <cdr:x>0.73982</cdr:x>
      <cdr:y>0.1875</cdr:y>
    </cdr:from>
    <cdr:to>
      <cdr:x>0.77907</cdr:x>
      <cdr:y>0.25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581475" y="972108"/>
          <a:ext cx="243062" cy="324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AU" sz="1800" dirty="0"/>
            <a:t>C</a:t>
          </a:r>
        </a:p>
      </cdr:txBody>
    </cdr:sp>
  </cdr:relSizeAnchor>
  <cdr:relSizeAnchor xmlns:cdr="http://schemas.openxmlformats.org/drawingml/2006/chartDrawing">
    <cdr:from>
      <cdr:x>0.5</cdr:x>
      <cdr:y>0.25298</cdr:y>
    </cdr:from>
    <cdr:to>
      <cdr:x>0.55814</cdr:x>
      <cdr:y>0.31944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096344" y="1311594"/>
          <a:ext cx="360040" cy="3445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AU" sz="1800" dirty="0"/>
            <a:t>D</a:t>
          </a:r>
        </a:p>
      </cdr:txBody>
    </cdr:sp>
  </cdr:relSizeAnchor>
  <cdr:relSizeAnchor xmlns:cdr="http://schemas.openxmlformats.org/drawingml/2006/chartDrawing">
    <cdr:from>
      <cdr:x>0.35068</cdr:x>
      <cdr:y>0.57143</cdr:y>
    </cdr:from>
    <cdr:to>
      <cdr:x>0.40698</cdr:x>
      <cdr:y>0.61111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171652" y="2962622"/>
          <a:ext cx="348628" cy="2057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AU" sz="1800" dirty="0"/>
            <a:t>E</a:t>
          </a:r>
        </a:p>
      </cdr:txBody>
    </cdr:sp>
  </cdr:relSizeAnchor>
  <cdr:relSizeAnchor xmlns:cdr="http://schemas.openxmlformats.org/drawingml/2006/chartDrawing">
    <cdr:from>
      <cdr:x>0.82127</cdr:x>
      <cdr:y>0.09821</cdr:y>
    </cdr:from>
    <cdr:to>
      <cdr:x>0.87209</cdr:x>
      <cdr:y>0.18056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085869" y="509177"/>
          <a:ext cx="314731" cy="4269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AU" sz="1800"/>
            <a:t>F</a:t>
          </a:r>
        </a:p>
      </cdr:txBody>
    </cdr:sp>
  </cdr:relSizeAnchor>
  <cdr:relSizeAnchor xmlns:cdr="http://schemas.openxmlformats.org/drawingml/2006/chartDrawing">
    <cdr:from>
      <cdr:x>0.30995</cdr:x>
      <cdr:y>0.16964</cdr:y>
    </cdr:from>
    <cdr:to>
      <cdr:x>0.37209</cdr:x>
      <cdr:y>0.22222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919424" y="879511"/>
          <a:ext cx="384832" cy="2726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AU" sz="1800" dirty="0"/>
            <a:t>G</a:t>
          </a:r>
        </a:p>
      </cdr:txBody>
    </cdr:sp>
  </cdr:relSizeAnchor>
  <cdr:relSizeAnchor xmlns:cdr="http://schemas.openxmlformats.org/drawingml/2006/chartDrawing">
    <cdr:from>
      <cdr:x>0.64932</cdr:x>
      <cdr:y>0.48214</cdr:y>
    </cdr:from>
    <cdr:to>
      <cdr:x>0.69767</cdr:x>
      <cdr:y>0.54167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021036" y="2499690"/>
          <a:ext cx="299444" cy="308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AU" sz="1800" dirty="0"/>
            <a:t>H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4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13</a:t>
            </a:fld>
            <a:endParaRPr lang="en-A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14</a:t>
            </a:fld>
            <a:endParaRPr lang="en-A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15</a:t>
            </a:fld>
            <a:endParaRPr lang="en-A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16</a:t>
            </a:fld>
            <a:endParaRPr lang="en-A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17</a:t>
            </a:fld>
            <a:endParaRPr lang="en-A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18</a:t>
            </a:fld>
            <a:endParaRPr lang="en-A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19</a:t>
            </a:fld>
            <a:endParaRPr lang="en-A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20</a:t>
            </a:fld>
            <a:endParaRPr lang="en-A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21</a:t>
            </a:fld>
            <a:endParaRPr lang="en-A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22</a:t>
            </a:fld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5</a:t>
            </a:fld>
            <a:endParaRPr lang="en-A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25</a:t>
            </a:fld>
            <a:endParaRPr lang="en-AU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28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6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7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8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9</a:t>
            </a:fld>
            <a:endParaRPr lang="en-A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10</a:t>
            </a:fld>
            <a:endParaRPr lang="en-A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11</a:t>
            </a:fld>
            <a:endParaRPr lang="en-A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63BA1-68B8-4445-8448-4253A28DBBFD}" type="slidenum">
              <a:rPr lang="en-AU" smtClean="0"/>
              <a:pPr/>
              <a:t>12</a:t>
            </a:fld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3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9.xml"/><Relationship Id="rId4" Type="http://schemas.openxmlformats.org/officeDocument/2006/relationships/chart" Target="../charts/char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Effectiveness and efficiency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Effectiveness</a:t>
            </a:r>
            <a:r>
              <a:rPr lang="en-US" sz="2800" dirty="0" smtClean="0"/>
              <a:t>: the extent to which a project achieves what it is intended to achieve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Efficiency</a:t>
            </a:r>
            <a:r>
              <a:rPr lang="en-US" sz="2800" dirty="0" smtClean="0"/>
              <a:t>: is the cost (input) per unit of output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98386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Steps in the evaluation process </a:t>
            </a:r>
            <a:r>
              <a:rPr lang="en-US" sz="2000" dirty="0" smtClean="0">
                <a:solidFill>
                  <a:srgbClr val="002060"/>
                </a:solidFill>
              </a:rPr>
              <a:t>(Table 15.1)</a:t>
            </a:r>
            <a:endParaRPr lang="en-AU" sz="2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53" y="996163"/>
            <a:ext cx="8640960" cy="547260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sz="2400" baseline="0" dirty="0" smtClean="0"/>
              <a:t>Identify goals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baseline="0" dirty="0" smtClean="0"/>
              <a:t>Specify objectives 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baseline="0" dirty="0" smtClean="0"/>
              <a:t>Devise measures of effectiveness – performance indicators (PIs)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baseline="0" dirty="0" smtClean="0"/>
              <a:t>Devise measures of efficiency – </a:t>
            </a:r>
            <a:r>
              <a:rPr lang="en-AU" sz="2400" dirty="0" smtClean="0"/>
              <a:t>p</a:t>
            </a:r>
            <a:r>
              <a:rPr lang="en-AU" sz="2400" baseline="0" dirty="0" smtClean="0"/>
              <a:t>erformance indicators (PIs)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baseline="0" dirty="0" smtClean="0"/>
              <a:t>Specify data collection methods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baseline="0" dirty="0" smtClean="0"/>
              <a:t>Collect  base-line PI data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baseline="0" dirty="0" smtClean="0"/>
              <a:t>Set targets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baseline="0" dirty="0" smtClean="0"/>
              <a:t>Collect PI data collection at specified times (e.g. weekly</a:t>
            </a:r>
            <a:r>
              <a:rPr lang="en-AU" sz="2400" dirty="0" smtClean="0"/>
              <a:t>)</a:t>
            </a:r>
            <a:endParaRPr lang="en-AU" sz="2400" baseline="0" dirty="0" smtClean="0"/>
          </a:p>
          <a:p>
            <a:pPr marL="514350" indent="-514350">
              <a:buFont typeface="+mj-lt"/>
              <a:buAutoNum type="arabicPeriod"/>
            </a:pPr>
            <a:r>
              <a:rPr lang="en-AU" sz="2400" baseline="0" dirty="0" smtClean="0"/>
              <a:t>Identify and obtain external benchmark data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baseline="0" dirty="0" smtClean="0"/>
              <a:t>Compare base-line values of PIs with benchmarks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baseline="0" dirty="0" smtClean="0"/>
              <a:t>Deliver verdict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baseline="0" dirty="0" smtClean="0"/>
              <a:t>Consider of implications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99272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623000"/>
              </p:ext>
            </p:extLst>
          </p:nvPr>
        </p:nvGraphicFramePr>
        <p:xfrm>
          <a:off x="395536" y="980728"/>
          <a:ext cx="8229600" cy="53117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56384"/>
                <a:gridCol w="4773216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Leisure participation</a:t>
                      </a:r>
                      <a:endParaRPr lang="en-A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32">
                <a:tc>
                  <a:txBody>
                    <a:bodyPr/>
                    <a:lstStyle/>
                    <a:p>
                      <a:r>
                        <a:rPr lang="en-US" dirty="0" smtClean="0"/>
                        <a:t>1. Goal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 smtClean="0"/>
                        <a:t>Increase </a:t>
                      </a:r>
                      <a:r>
                        <a:rPr lang="en-AU" sz="1600" u="none" strike="noStrike" dirty="0"/>
                        <a:t>participation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2. Objectives</a:t>
                      </a:r>
                      <a:endParaRPr lang="en-A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 smtClean="0"/>
                        <a:t>Increase </a:t>
                      </a:r>
                      <a:r>
                        <a:rPr lang="en-AU" sz="1600" u="none" strike="noStrike" dirty="0"/>
                        <a:t>participation to target levels among specified </a:t>
                      </a:r>
                      <a:r>
                        <a:rPr lang="en-AU" sz="1600" u="none" strike="noStrike" dirty="0" smtClean="0"/>
                        <a:t>  socio-demographic </a:t>
                      </a:r>
                      <a:r>
                        <a:rPr lang="en-AU" sz="1600" u="none" strike="noStrike" dirty="0"/>
                        <a:t>groups and in specified planning zones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 Effectiveness KPIs</a:t>
                      </a:r>
                      <a:endParaRPr lang="en-A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/>
                        <a:t>Level of participation for  target groups (A, B) and zones (C)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 Efficiency KPIs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/>
                        <a:t>Cost per additional participant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 Environmental KPIs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/>
                        <a:t>Amount of carbon emitted per 1000 customers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8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6. Data collection methods</a:t>
                      </a:r>
                      <a:endParaRPr lang="en-AU" dirty="0" smtClean="0"/>
                    </a:p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None/>
                      </a:pPr>
                      <a:r>
                        <a:rPr lang="en-AU" sz="1600" u="none" strike="noStrike" dirty="0" smtClean="0"/>
                        <a:t>Resident </a:t>
                      </a:r>
                      <a:r>
                        <a:rPr lang="en-AU" sz="1600" u="none" strike="noStrike" dirty="0"/>
                        <a:t>survey </a:t>
                      </a:r>
                    </a:p>
                    <a:p>
                      <a:pPr algn="l" fontAlgn="b">
                        <a:buFont typeface="Arial" pitchFamily="34" charset="0"/>
                        <a:buNone/>
                      </a:pPr>
                      <a:r>
                        <a:rPr lang="en-AU" sz="1600" u="none" strike="noStrike" dirty="0" smtClean="0"/>
                        <a:t>Administrative</a:t>
                      </a:r>
                      <a:endParaRPr lang="en-AU" sz="1600" u="none" strike="noStrike" dirty="0"/>
                    </a:p>
                    <a:p>
                      <a:pPr algn="l" fontAlgn="b">
                        <a:buFont typeface="Arial" pitchFamily="34" charset="0"/>
                        <a:buNone/>
                      </a:pPr>
                      <a:r>
                        <a:rPr lang="en-AU" sz="1600" u="none" strike="noStrike" dirty="0" smtClean="0"/>
                        <a:t>Special </a:t>
                      </a:r>
                      <a:r>
                        <a:rPr lang="en-AU" sz="1600" u="none" strike="noStrike" dirty="0"/>
                        <a:t>audit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896">
                <a:tc>
                  <a:txBody>
                    <a:bodyPr/>
                    <a:lstStyle/>
                    <a:p>
                      <a:pPr algn="l" fontAlgn="b"/>
                      <a:r>
                        <a:rPr lang="en-US" dirty="0" smtClean="0"/>
                        <a:t>7/8. KPI</a:t>
                      </a:r>
                      <a:r>
                        <a:rPr lang="en-US" baseline="0" dirty="0" smtClean="0"/>
                        <a:t>  values</a:t>
                      </a:r>
                      <a:endParaRPr lang="en-AU" sz="1600" u="none" strike="noStrike" dirty="0" smtClean="0"/>
                    </a:p>
                    <a:p>
                      <a:pPr algn="l" fontAlgn="b"/>
                      <a:r>
                        <a:rPr lang="en-AU" sz="1600" u="none" strike="noStrike" dirty="0" smtClean="0"/>
                        <a:t>Overall participation:</a:t>
                      </a:r>
                    </a:p>
                    <a:p>
                      <a:pPr algn="l" fontAlgn="b"/>
                      <a:r>
                        <a:rPr lang="en-AU" sz="1600" u="none" strike="noStrike" dirty="0" smtClean="0"/>
                        <a:t>Participation group A: </a:t>
                      </a:r>
                    </a:p>
                    <a:p>
                      <a:pPr algn="l" fontAlgn="b"/>
                      <a:r>
                        <a:rPr lang="en-AU" sz="1600" u="none" strike="noStrike" dirty="0" smtClean="0"/>
                        <a:t>Participation group B: </a:t>
                      </a:r>
                    </a:p>
                    <a:p>
                      <a:pPr algn="l" fontAlgn="b"/>
                      <a:r>
                        <a:rPr lang="en-AU" sz="1600" u="none" strike="noStrike" dirty="0" smtClean="0"/>
                        <a:t>Participation in zone C:</a:t>
                      </a:r>
                    </a:p>
                    <a:p>
                      <a:pPr algn="l" fontAlgn="b"/>
                      <a:r>
                        <a:rPr lang="en-AU" sz="1600" u="none" strike="noStrike" dirty="0" smtClean="0"/>
                        <a:t>Average net cost/participant-session:</a:t>
                      </a:r>
                    </a:p>
                    <a:p>
                      <a:pPr algn="l" fontAlgn="b"/>
                      <a:r>
                        <a:rPr lang="en-AU" sz="1600" u="none" strike="noStrike" dirty="0" smtClean="0"/>
                        <a:t>Carbon/participant-session: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Baseline (this year)      Target,</a:t>
                      </a:r>
                      <a:r>
                        <a:rPr lang="en-US" sz="1600" u="none" strike="noStrike" baseline="0" dirty="0" smtClean="0"/>
                        <a:t> Year X</a:t>
                      </a:r>
                    </a:p>
                    <a:p>
                      <a:pPr algn="l" fontAlgn="b"/>
                      <a:r>
                        <a:rPr lang="en-US" sz="1600" u="none" strike="noStrike" baseline="0" dirty="0" smtClean="0"/>
                        <a:t>30%                                  32%</a:t>
                      </a:r>
                    </a:p>
                    <a:p>
                      <a:pPr algn="l" fontAlgn="b"/>
                      <a:r>
                        <a:rPr lang="en-US" sz="1600" u="none" strike="noStrike" baseline="0" dirty="0" smtClean="0"/>
                        <a:t>22%                                  30%</a:t>
                      </a:r>
                    </a:p>
                    <a:p>
                      <a:pPr algn="l" fontAlgn="b"/>
                      <a:r>
                        <a:rPr lang="en-US" sz="1600" u="none" strike="noStrike" baseline="0" dirty="0" smtClean="0"/>
                        <a:t>18%                                  30%</a:t>
                      </a:r>
                    </a:p>
                    <a:p>
                      <a:pPr algn="l" fontAlgn="b"/>
                      <a:r>
                        <a:rPr lang="en-US" sz="1600" u="none" strike="noStrike" baseline="0" dirty="0" smtClean="0"/>
                        <a:t>15%                                   30%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u="none" strike="noStrike" dirty="0" smtClean="0"/>
                        <a:t>£2                                      £2          </a:t>
                      </a:r>
                      <a:endParaRPr lang="en-US" sz="1600" u="none" strike="noStrike" dirty="0" smtClean="0"/>
                    </a:p>
                    <a:p>
                      <a:pPr algn="l" fontAlgn="b"/>
                      <a:r>
                        <a:rPr lang="en-AU" sz="1600" u="none" strike="noStrike" dirty="0" smtClean="0"/>
                        <a:t>1.5 kg                               1.2 kg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26064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</a:rPr>
              <a:t>Goals/objectives and KPIs: leisure </a:t>
            </a:r>
            <a:r>
              <a:rPr lang="en-US" sz="2000" dirty="0" smtClean="0">
                <a:solidFill>
                  <a:srgbClr val="002060"/>
                </a:solidFill>
              </a:rPr>
              <a:t>(Table 15.2)</a:t>
            </a:r>
            <a:endParaRPr lang="en-AU" sz="20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29274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908617"/>
              </p:ext>
            </p:extLst>
          </p:nvPr>
        </p:nvGraphicFramePr>
        <p:xfrm>
          <a:off x="180033" y="857647"/>
          <a:ext cx="8784976" cy="545401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168352"/>
                <a:gridCol w="5616624"/>
              </a:tblGrid>
              <a:tr h="358009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Tourism</a:t>
                      </a:r>
                      <a:r>
                        <a:rPr lang="en-US" sz="2000" baseline="0" dirty="0" smtClean="0"/>
                        <a:t> development</a:t>
                      </a:r>
                      <a:endParaRPr lang="en-AU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0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 Goal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 smtClean="0"/>
                        <a:t> Stimulated </a:t>
                      </a:r>
                      <a:r>
                        <a:rPr lang="en-AU" sz="1800" u="none" strike="noStrike" dirty="0"/>
                        <a:t>employment growth through tourism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8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2. Objectives</a:t>
                      </a:r>
                      <a:endParaRPr lang="en-AU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 smtClean="0"/>
                        <a:t> Increase number of </a:t>
                      </a:r>
                      <a:r>
                        <a:rPr lang="en-AU" sz="1800" u="none" strike="noStrike" dirty="0"/>
                        <a:t>tourists </a:t>
                      </a:r>
                      <a:r>
                        <a:rPr lang="en-AU" sz="1800" u="none" strike="noStrike" dirty="0" smtClean="0"/>
                        <a:t>and tourist </a:t>
                      </a:r>
                      <a:r>
                        <a:rPr lang="en-AU" sz="1800" u="none" strike="noStrike" dirty="0"/>
                        <a:t>expenditure to </a:t>
                      </a:r>
                      <a:r>
                        <a:rPr lang="en-AU" sz="1800" u="none" strike="noStrike" dirty="0" smtClean="0"/>
                        <a:t> create </a:t>
                      </a:r>
                      <a:r>
                        <a:rPr lang="en-AU" sz="1800" u="none" strike="noStrike" dirty="0"/>
                        <a:t>additional </a:t>
                      </a:r>
                      <a:r>
                        <a:rPr lang="en-AU" sz="1800" u="none" strike="noStrike" dirty="0" smtClean="0"/>
                        <a:t>jobs </a:t>
                      </a:r>
                      <a:r>
                        <a:rPr lang="en-AU" sz="1800" u="none" strike="noStrike" dirty="0"/>
                        <a:t>in tourism and related sectors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6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3. Effectiveness PIs</a:t>
                      </a:r>
                      <a:endParaRPr lang="en-AU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 smtClean="0"/>
                        <a:t> Number </a:t>
                      </a:r>
                      <a:r>
                        <a:rPr lang="en-AU" sz="1800" u="none" strike="noStrike" dirty="0"/>
                        <a:t>of additional tourists</a:t>
                      </a:r>
                    </a:p>
                    <a:p>
                      <a:pPr algn="l" fontAlgn="b"/>
                      <a:r>
                        <a:rPr lang="en-AU" sz="1800" u="none" strike="noStrike" dirty="0" smtClean="0"/>
                        <a:t> Number </a:t>
                      </a:r>
                      <a:r>
                        <a:rPr lang="en-AU" sz="1800" u="none" strike="noStrike" dirty="0"/>
                        <a:t>of jobs created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3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4. Efficiency PIs</a:t>
                      </a:r>
                      <a:endParaRPr lang="en-AU" sz="1800" dirty="0" smtClean="0"/>
                    </a:p>
                    <a:p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 smtClean="0"/>
                        <a:t> Public </a:t>
                      </a:r>
                      <a:r>
                        <a:rPr lang="en-AU" sz="1800" u="none" strike="noStrike" dirty="0"/>
                        <a:t>sector cost per job created</a:t>
                      </a:r>
                    </a:p>
                    <a:p>
                      <a:pPr algn="l" fontAlgn="b"/>
                      <a:r>
                        <a:rPr lang="en-AU" sz="1800" u="none" strike="noStrike" dirty="0" smtClean="0"/>
                        <a:t> Total </a:t>
                      </a:r>
                      <a:r>
                        <a:rPr lang="en-AU" sz="1800" u="none" strike="noStrike" dirty="0"/>
                        <a:t>cost per job created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5. Environmental  PIs</a:t>
                      </a:r>
                      <a:endParaRPr lang="en-AU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 smtClean="0"/>
                        <a:t> Amount </a:t>
                      </a:r>
                      <a:r>
                        <a:rPr lang="en-AU" sz="1800" u="none" strike="noStrike" dirty="0"/>
                        <a:t>of carbon emitted per 1000 tourists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3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6. Data collection methods</a:t>
                      </a:r>
                      <a:endParaRPr lang="en-AU" sz="1800" dirty="0" smtClean="0"/>
                    </a:p>
                    <a:p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 smtClean="0"/>
                        <a:t> 3</a:t>
                      </a:r>
                      <a:r>
                        <a:rPr lang="en-AU" sz="1800" u="none" strike="noStrike" dirty="0"/>
                        <a:t>. Tourist survey and industry survey</a:t>
                      </a:r>
                    </a:p>
                    <a:p>
                      <a:pPr algn="l" fontAlgn="b"/>
                      <a:r>
                        <a:rPr lang="en-AU" sz="1800" u="none" strike="noStrike" dirty="0" smtClean="0"/>
                        <a:t> 4</a:t>
                      </a:r>
                      <a:r>
                        <a:rPr lang="en-AU" sz="1800" u="none" strike="noStrike" dirty="0"/>
                        <a:t>. Tourist </a:t>
                      </a:r>
                      <a:r>
                        <a:rPr lang="en-AU" sz="1800" u="none" strike="noStrike" dirty="0" smtClean="0"/>
                        <a:t>survey, </a:t>
                      </a:r>
                      <a:r>
                        <a:rPr lang="en-AU" sz="1800" u="none" strike="noStrike" dirty="0"/>
                        <a:t>industry survey </a:t>
                      </a:r>
                      <a:r>
                        <a:rPr lang="en-AU" sz="1800" u="none" strike="noStrike" dirty="0" smtClean="0"/>
                        <a:t>and </a:t>
                      </a:r>
                      <a:r>
                        <a:rPr lang="en-AU" sz="1800" u="none" strike="noStrike" dirty="0"/>
                        <a:t>administrative</a:t>
                      </a:r>
                    </a:p>
                    <a:p>
                      <a:pPr algn="l" fontAlgn="b"/>
                      <a:r>
                        <a:rPr lang="en-AU" sz="1800" u="none" strike="noStrike" dirty="0" smtClean="0"/>
                        <a:t> 5</a:t>
                      </a:r>
                      <a:r>
                        <a:rPr lang="en-AU" sz="1800" u="none" strike="noStrike" dirty="0"/>
                        <a:t>. Special audit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1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dirty="0" smtClean="0"/>
                        <a:t>7/8. KPI</a:t>
                      </a:r>
                      <a:r>
                        <a:rPr lang="en-US" sz="1800" baseline="0" dirty="0" smtClean="0"/>
                        <a:t>  values</a:t>
                      </a:r>
                      <a:endParaRPr lang="en-AU" sz="1800" u="none" strike="noStrike" dirty="0" smtClean="0"/>
                    </a:p>
                    <a:p>
                      <a:pPr algn="l" fontAlgn="b"/>
                      <a:r>
                        <a:rPr lang="en-AU" sz="1800" u="none" strike="noStrike" dirty="0" smtClean="0"/>
                        <a:t>Number of tourists: 100,000</a:t>
                      </a:r>
                    </a:p>
                    <a:p>
                      <a:pPr algn="l" fontAlgn="b"/>
                      <a:r>
                        <a:rPr lang="en-AU" sz="1800" u="none" strike="noStrike" dirty="0" smtClean="0"/>
                        <a:t>Total tourist expenditure:</a:t>
                      </a:r>
                    </a:p>
                    <a:p>
                      <a:pPr algn="l" fontAlgn="b"/>
                      <a:r>
                        <a:rPr lang="en-AU" sz="1800" u="none" strike="noStrike" dirty="0" smtClean="0"/>
                        <a:t>Jobs in tourism  &amp; sectors: </a:t>
                      </a:r>
                    </a:p>
                    <a:p>
                      <a:pPr algn="l" fontAlgn="b"/>
                      <a:r>
                        <a:rPr lang="en-AU" sz="1800" u="none" strike="noStrike" dirty="0" smtClean="0"/>
                        <a:t>Council annual spend/job:</a:t>
                      </a:r>
                    </a:p>
                    <a:p>
                      <a:pPr algn="l" fontAlgn="b"/>
                      <a:r>
                        <a:rPr lang="en-AU" sz="1800" u="none" strike="noStrike" dirty="0" smtClean="0"/>
                        <a:t>Carbon per tourist bed-night:</a:t>
                      </a:r>
                      <a:endParaRPr lang="en-A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/>
                        <a:t> Baseline (this year)          Target: year X</a:t>
                      </a:r>
                    </a:p>
                    <a:p>
                      <a:pPr algn="l" fontAlgn="b"/>
                      <a:r>
                        <a:rPr lang="en-US" sz="1800" u="none" strike="noStrike" dirty="0" smtClean="0"/>
                        <a:t> 100,000                               120,000</a:t>
                      </a:r>
                    </a:p>
                    <a:p>
                      <a:pPr algn="l" fontAlgn="b"/>
                      <a:r>
                        <a:rPr lang="en-AU" sz="1800" u="none" strike="noStrike" dirty="0" smtClean="0"/>
                        <a:t> £25 million                          £30 million</a:t>
                      </a:r>
                    </a:p>
                    <a:p>
                      <a:pPr algn="l" fontAlgn="b"/>
                      <a:r>
                        <a:rPr lang="en-US" sz="1800" u="none" strike="noStrike" dirty="0" smtClean="0"/>
                        <a:t> 500                                       600</a:t>
                      </a:r>
                    </a:p>
                    <a:p>
                      <a:pPr algn="l" fontAlgn="b"/>
                      <a:r>
                        <a:rPr lang="en-AU" sz="1800" u="none" strike="noStrike" dirty="0" smtClean="0"/>
                        <a:t> £100                                     £100</a:t>
                      </a:r>
                    </a:p>
                    <a:p>
                      <a:pPr algn="l" fontAlgn="b"/>
                      <a:r>
                        <a:rPr lang="en-AU" sz="1800" u="none" strike="noStrike" dirty="0" smtClean="0"/>
                        <a:t> 15kg                                     13 kg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11663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</a:rPr>
              <a:t>Goals/objectives and KPIs: tourism </a:t>
            </a:r>
            <a:r>
              <a:rPr lang="en-US" dirty="0" smtClean="0">
                <a:solidFill>
                  <a:srgbClr val="002060"/>
                </a:solidFill>
              </a:rPr>
              <a:t>(Table 15.2 cont’d)</a:t>
            </a:r>
            <a:endParaRPr lang="en-AU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39924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GB" sz="4000" baseline="0" dirty="0" smtClean="0">
                <a:solidFill>
                  <a:srgbClr val="002060"/>
                </a:solidFill>
              </a:rPr>
              <a:t>Approaches to  performance </a:t>
            </a:r>
            <a:r>
              <a:rPr lang="en-GB" sz="4000" dirty="0">
                <a:solidFill>
                  <a:srgbClr val="002060"/>
                </a:solidFill>
              </a:rPr>
              <a:t>e</a:t>
            </a:r>
            <a:r>
              <a:rPr lang="en-GB" sz="4000" baseline="0" dirty="0" smtClean="0">
                <a:solidFill>
                  <a:srgbClr val="002060"/>
                </a:solidFill>
              </a:rPr>
              <a:t>valuation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721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baseline="0" dirty="0" smtClean="0"/>
              <a:t>Service quality</a:t>
            </a:r>
          </a:p>
          <a:p>
            <a:pPr lvl="1"/>
            <a:r>
              <a:rPr lang="en-AU" sz="2400" dirty="0"/>
              <a:t>t</a:t>
            </a:r>
            <a:r>
              <a:rPr lang="en-AU" sz="2400" baseline="0" dirty="0" smtClean="0"/>
              <a:t>he CERM PI system (Australia)</a:t>
            </a:r>
          </a:p>
          <a:p>
            <a:pPr lvl="1"/>
            <a:r>
              <a:rPr lang="en-AU" sz="2400" dirty="0"/>
              <a:t>t</a:t>
            </a:r>
            <a:r>
              <a:rPr lang="en-AU" sz="2400" baseline="0" dirty="0" smtClean="0"/>
              <a:t>he National Benchmarking Service (UK)</a:t>
            </a:r>
            <a:endParaRPr lang="en-AU" sz="2400" dirty="0"/>
          </a:p>
          <a:p>
            <a:pPr lvl="1"/>
            <a:r>
              <a:rPr lang="en-AU" sz="2400" dirty="0"/>
              <a:t>i</a:t>
            </a:r>
            <a:r>
              <a:rPr lang="en-GB" sz="2400" baseline="0" dirty="0" err="1" smtClean="0"/>
              <a:t>mportance</a:t>
            </a:r>
            <a:r>
              <a:rPr lang="en-GB" sz="2400" baseline="0" dirty="0" smtClean="0"/>
              <a:t>-performance analysis (generic)</a:t>
            </a:r>
          </a:p>
          <a:p>
            <a:r>
              <a:rPr lang="en-GB" sz="2800" dirty="0" smtClean="0"/>
              <a:t>Comprehensive Area Assessments</a:t>
            </a:r>
            <a:endParaRPr lang="en-GB" sz="2800" baseline="0" dirty="0" smtClean="0"/>
          </a:p>
          <a:p>
            <a:r>
              <a:rPr lang="en-GB" sz="2800" baseline="0" dirty="0" smtClean="0"/>
              <a:t>Arts, entertainment, cultural venues/events </a:t>
            </a:r>
          </a:p>
          <a:p>
            <a:r>
              <a:rPr lang="en-GB" sz="2800" baseline="0" dirty="0" smtClean="0"/>
              <a:t>Sport (UK)</a:t>
            </a:r>
          </a:p>
          <a:p>
            <a:r>
              <a:rPr lang="en-GB" sz="2800" baseline="0" dirty="0" smtClean="0"/>
              <a:t>Tourism (Australia)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93008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Service quality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Systems that evaluate quality of customer service, typically on an annual basis:</a:t>
            </a:r>
          </a:p>
          <a:p>
            <a:pPr lvl="1"/>
            <a:r>
              <a:rPr lang="en-AU" sz="2400" dirty="0" smtClean="0"/>
              <a:t>CERM PI system (Australia)</a:t>
            </a:r>
          </a:p>
          <a:p>
            <a:pPr lvl="1"/>
            <a:r>
              <a:rPr lang="en-AU" sz="2400" dirty="0" smtClean="0"/>
              <a:t>National Benchmarking Service (UK)</a:t>
            </a:r>
          </a:p>
          <a:p>
            <a:pPr lvl="1"/>
            <a:r>
              <a:rPr lang="en-AU" sz="2400" dirty="0" smtClean="0"/>
              <a:t>I</a:t>
            </a:r>
            <a:r>
              <a:rPr lang="en-GB" sz="2400" dirty="0" err="1" smtClean="0"/>
              <a:t>mportance</a:t>
            </a:r>
            <a:r>
              <a:rPr lang="en-GB" sz="2400" dirty="0" smtClean="0"/>
              <a:t>-performance analysis (generic)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32988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002060"/>
                </a:solidFill>
              </a:rPr>
              <a:t>Service quality: strategic vs operational goals </a:t>
            </a:r>
            <a:r>
              <a:rPr lang="en-US" sz="2000" dirty="0" smtClean="0">
                <a:solidFill>
                  <a:srgbClr val="002060"/>
                </a:solidFill>
              </a:rPr>
              <a:t>(Fig. 15.1)</a:t>
            </a:r>
            <a:endParaRPr lang="en-AU" sz="20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933535"/>
              </p:ext>
            </p:extLst>
          </p:nvPr>
        </p:nvGraphicFramePr>
        <p:xfrm>
          <a:off x="388684" y="1124744"/>
          <a:ext cx="7423676" cy="5266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r:id="rId5" imgW="4333875" imgH="3076575" progId="Presentations.Drawing.14">
                  <p:embed/>
                </p:oleObj>
              </mc:Choice>
              <mc:Fallback>
                <p:oleObj r:id="rId5" imgW="4333875" imgH="3076575" progId="Presentations.Drawing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84" y="1124744"/>
                        <a:ext cx="7423676" cy="52668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81595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CERM PI system </a:t>
            </a:r>
            <a:r>
              <a:rPr lang="en-US" sz="2000" dirty="0" smtClean="0">
                <a:solidFill>
                  <a:srgbClr val="002060"/>
                </a:solidFill>
              </a:rPr>
              <a:t>(Box 15.1)</a:t>
            </a:r>
            <a:endParaRPr lang="en-AU" sz="2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424936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Centre for Environmental and Recreation Management (University of South Australia) Performance Indicators system</a:t>
            </a:r>
          </a:p>
          <a:p>
            <a:r>
              <a:rPr lang="en-US" sz="3000" dirty="0" smtClean="0"/>
              <a:t>Version of SERVQUAL approach </a:t>
            </a:r>
            <a:r>
              <a:rPr lang="en-US" sz="2600" dirty="0" smtClean="0"/>
              <a:t>(</a:t>
            </a:r>
            <a:r>
              <a:rPr lang="en-US" sz="2600" dirty="0" err="1" smtClean="0"/>
              <a:t>Parasuraman</a:t>
            </a:r>
            <a:r>
              <a:rPr lang="en-US" sz="2600" dirty="0" smtClean="0"/>
              <a:t> </a:t>
            </a:r>
            <a:r>
              <a:rPr lang="en-US" sz="2600" i="1" dirty="0" smtClean="0"/>
              <a:t>et al., </a:t>
            </a:r>
            <a:r>
              <a:rPr lang="en-US" sz="2600" dirty="0" smtClean="0"/>
              <a:t>1988)</a:t>
            </a:r>
          </a:p>
          <a:p>
            <a:pPr lvl="1"/>
            <a:r>
              <a:rPr lang="en-US" sz="2600" dirty="0" smtClean="0"/>
              <a:t>compares customer </a:t>
            </a:r>
            <a:r>
              <a:rPr lang="en-US" sz="2600" dirty="0" smtClean="0">
                <a:solidFill>
                  <a:srgbClr val="0070C0"/>
                </a:solidFill>
              </a:rPr>
              <a:t>service quality expectations</a:t>
            </a:r>
            <a:r>
              <a:rPr lang="en-US" sz="2600" dirty="0" smtClean="0"/>
              <a:t> with </a:t>
            </a:r>
            <a:r>
              <a:rPr lang="en-US" sz="2600" dirty="0" smtClean="0">
                <a:solidFill>
                  <a:srgbClr val="0070C0"/>
                </a:solidFill>
              </a:rPr>
              <a:t>service quality received</a:t>
            </a:r>
            <a:endParaRPr lang="en-US" sz="2600" dirty="0" smtClean="0"/>
          </a:p>
          <a:p>
            <a:r>
              <a:rPr lang="en-US" sz="3000" dirty="0" smtClean="0"/>
              <a:t>Leisure facility managers who use the system collect standard annual data from customer surveys</a:t>
            </a:r>
          </a:p>
          <a:p>
            <a:r>
              <a:rPr lang="en-US" sz="3000" dirty="0" smtClean="0"/>
              <a:t>CERM analyses data and presents results with comparison of averages for similar facilities (benchmarking)</a:t>
            </a:r>
          </a:p>
          <a:p>
            <a:pPr>
              <a:buNone/>
            </a:pP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02833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CERM PI system </a:t>
            </a:r>
            <a:r>
              <a:rPr lang="en-US" sz="3600" dirty="0" smtClean="0">
                <a:solidFill>
                  <a:srgbClr val="002060"/>
                </a:solidFill>
              </a:rPr>
              <a:t>(cont’d)</a:t>
            </a:r>
            <a:endParaRPr lang="en-AU" sz="3600" dirty="0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588755"/>
              </p:ext>
            </p:extLst>
          </p:nvPr>
        </p:nvGraphicFramePr>
        <p:xfrm>
          <a:off x="251520" y="1268760"/>
          <a:ext cx="8568952" cy="46215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32448"/>
                <a:gridCol w="4536504"/>
              </a:tblGrid>
              <a:tr h="432048">
                <a:tc>
                  <a:txBody>
                    <a:bodyPr/>
                    <a:lstStyle/>
                    <a:p>
                      <a:pPr algn="l" rtl="0" fontAlgn="b">
                        <a:buClr>
                          <a:srgbClr val="000000"/>
                        </a:buClr>
                        <a:buSzPts val="1100"/>
                        <a:buFont typeface="Arial"/>
                        <a:buChar char="p"/>
                      </a:pPr>
                      <a:r>
                        <a:rPr lang="en-US" sz="2000" u="none" strike="noStrike" dirty="0" smtClean="0"/>
                        <a:t>A. Customer service: expectation </a:t>
                      </a:r>
                    </a:p>
                    <a:p>
                      <a:pPr algn="l" rtl="0" fontAlgn="b">
                        <a:buClr>
                          <a:srgbClr val="000000"/>
                        </a:buClr>
                        <a:buSzPts val="1100"/>
                        <a:buFont typeface="Arial"/>
                        <a:buChar char="p"/>
                      </a:pPr>
                      <a:r>
                        <a:rPr lang="en-US" sz="2000" u="none" strike="noStrike" dirty="0" smtClean="0"/>
                        <a:t>     and performance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B</a:t>
                      </a:r>
                      <a:r>
                        <a:rPr lang="en-AU" sz="2000" u="none" strike="noStrike" dirty="0"/>
                        <a:t>. </a:t>
                      </a:r>
                      <a:r>
                        <a:rPr lang="en-AU" sz="2000" u="none" strike="noStrike" dirty="0" smtClean="0"/>
                        <a:t>Organizational 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1. Safe and secure parking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1</a:t>
                      </a:r>
                      <a:r>
                        <a:rPr lang="en-AU" sz="2000" u="none" strike="noStrike" dirty="0"/>
                        <a:t>. Expense recovery of operations (fee </a:t>
                      </a:r>
                      <a:endParaRPr lang="en-AU" sz="2000" u="none" strike="noStrike" dirty="0" smtClean="0"/>
                    </a:p>
                    <a:p>
                      <a:pPr algn="l" fontAlgn="t"/>
                      <a:r>
                        <a:rPr lang="en-AU" sz="2000" u="none" strike="noStrike" dirty="0" smtClean="0"/>
                        <a:t>     income </a:t>
                      </a:r>
                      <a:r>
                        <a:rPr lang="en-AU" sz="2000" u="none" strike="noStrike" dirty="0"/>
                        <a:t>as % of </a:t>
                      </a:r>
                      <a:r>
                        <a:rPr lang="en-AU" sz="2000" u="none" strike="noStrike" dirty="0" smtClean="0"/>
                        <a:t>expenditure)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2. Facility cleanliness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2</a:t>
                      </a:r>
                      <a:r>
                        <a:rPr lang="en-AU" sz="2000" u="none" strike="noStrike" dirty="0"/>
                        <a:t>. Promotion/marketing cost share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3. Value for money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3</a:t>
                      </a:r>
                      <a:r>
                        <a:rPr lang="en-AU" sz="2000" u="none" strike="noStrike" dirty="0"/>
                        <a:t>. Total visits per year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4. Suitable food </a:t>
                      </a:r>
                      <a:r>
                        <a:rPr lang="en-AU" sz="2000" u="none" strike="noStrike" dirty="0" smtClean="0"/>
                        <a:t>and </a:t>
                      </a:r>
                      <a:r>
                        <a:rPr lang="en-AU" sz="2000" u="none" strike="noStrike" dirty="0"/>
                        <a:t>drink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2000" u="none" strike="noStrike" dirty="0" smtClean="0"/>
                        <a:t> 4</a:t>
                      </a:r>
                      <a:r>
                        <a:rPr lang="it-IT" sz="2000" u="none" strike="noStrike" dirty="0"/>
                        <a:t>. Visits per square metre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5. Staff friendliness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5</a:t>
                      </a:r>
                      <a:r>
                        <a:rPr lang="en-AU" sz="2000" u="none" strike="noStrike" dirty="0"/>
                        <a:t>. Water costs per visit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6. Pool water cleanliness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 smtClean="0"/>
                        <a:t> 6</a:t>
                      </a:r>
                      <a:r>
                        <a:rPr lang="en-AU" sz="2000" u="none" strike="noStrike" dirty="0"/>
                        <a:t>. Fit of socio-demographic profile of </a:t>
                      </a:r>
                      <a:endParaRPr lang="en-AU" sz="2000" u="none" strike="noStrike" dirty="0" smtClean="0"/>
                    </a:p>
                    <a:p>
                      <a:pPr algn="l" fontAlgn="t"/>
                      <a:r>
                        <a:rPr lang="en-AU" sz="2000" u="none" strike="noStrike" dirty="0" smtClean="0"/>
                        <a:t>     centre </a:t>
                      </a:r>
                      <a:r>
                        <a:rPr lang="en-AU" sz="2000" u="none" strike="noStrike" dirty="0"/>
                        <a:t>users  to that of the local </a:t>
                      </a:r>
                      <a:endParaRPr lang="en-AU" sz="2000" u="none" strike="noStrike" dirty="0" smtClean="0"/>
                    </a:p>
                    <a:p>
                      <a:pPr algn="l" fontAlgn="t"/>
                      <a:r>
                        <a:rPr lang="en-AU" sz="2000" u="none" strike="noStrike" dirty="0" smtClean="0"/>
                        <a:t>     community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7. Behaviour of others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8. Problem resolution 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9. Overall satisfaction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10. Behavioural intentions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36830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19672" y="6021288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Items rated using </a:t>
            </a:r>
            <a:r>
              <a:rPr lang="en-US" sz="2400" dirty="0" err="1" smtClean="0"/>
              <a:t>Likert</a:t>
            </a:r>
            <a:r>
              <a:rPr lang="en-US" sz="2400" dirty="0" smtClean="0"/>
              <a:t>-type scales</a:t>
            </a:r>
            <a:endParaRPr lang="en-A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70773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002060"/>
                </a:solidFill>
              </a:rPr>
              <a:t>National Benchmarking Service </a:t>
            </a:r>
            <a:r>
              <a:rPr lang="en-US" sz="2400" dirty="0" smtClean="0">
                <a:solidFill>
                  <a:srgbClr val="002060"/>
                </a:solidFill>
              </a:rPr>
              <a:t>(Box 15.2)</a:t>
            </a:r>
            <a:endParaRPr lang="en-AU" sz="24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UK Service similar to CERM PI sponsored by Sport England and operated by the Sport Industries Research Centre (SIRC) (Sheffield Hallam University)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92052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7273" y="-354082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15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72342" y="1944913"/>
            <a:ext cx="7199313" cy="11456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AU" sz="4000" dirty="0" smtClean="0">
                <a:solidFill>
                  <a:srgbClr val="002060"/>
                </a:solidFill>
              </a:rPr>
              <a:t>Performance </a:t>
            </a:r>
            <a:r>
              <a:rPr lang="en-AU" sz="4000" dirty="0" smtClean="0">
                <a:solidFill>
                  <a:srgbClr val="002060"/>
                </a:solidFill>
              </a:rPr>
              <a:t>Evaluation</a:t>
            </a:r>
            <a:endParaRPr lang="en-GB" sz="40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Analysis of data: importance-performance technique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US" sz="2800" dirty="0" smtClean="0"/>
              <a:t>Similar to SERVQUAL, but can be used: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AU" sz="2400" dirty="0"/>
              <a:t>i</a:t>
            </a:r>
            <a:r>
              <a:rPr lang="en-AU" sz="2400" dirty="0" smtClean="0"/>
              <a:t>n </a:t>
            </a:r>
            <a:r>
              <a:rPr lang="en-AU" sz="2400" dirty="0" smtClean="0"/>
              <a:t>organizational </a:t>
            </a:r>
            <a:r>
              <a:rPr lang="en-AU" sz="2400" dirty="0" smtClean="0"/>
              <a:t>decision making, as indicated by Harper and </a:t>
            </a:r>
            <a:r>
              <a:rPr lang="en-AU" sz="2400" dirty="0" err="1" smtClean="0"/>
              <a:t>Balmer</a:t>
            </a:r>
            <a:r>
              <a:rPr lang="en-AU" sz="2400" dirty="0" smtClean="0"/>
              <a:t> (1989);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AU" sz="2400" dirty="0" smtClean="0"/>
              <a:t>in relation to perceived benefits of public leisure services, as a form of consumer consultation (</a:t>
            </a:r>
            <a:r>
              <a:rPr lang="en-AU" sz="2400" dirty="0" err="1" smtClean="0"/>
              <a:t>Sieganthaler</a:t>
            </a:r>
            <a:r>
              <a:rPr lang="en-AU" sz="2400" dirty="0" smtClean="0"/>
              <a:t>, 1994);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AU" sz="2400" dirty="0" smtClean="0"/>
              <a:t>to measure customer satisfaction (Langer, 1997: 147); and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AU" sz="2400" dirty="0" smtClean="0"/>
              <a:t>to analyse performance data. 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53199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06613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Importance-performance analysis: customer service evaluation  example 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230425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8  service items (A–H) scored by customers of one facility  in relation to: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400" dirty="0" smtClean="0"/>
              <a:t>importance/expectations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400" dirty="0" smtClean="0"/>
              <a:t>performance – service actually received</a:t>
            </a:r>
          </a:p>
          <a:p>
            <a:r>
              <a:rPr lang="en-US" sz="2800" dirty="0" smtClean="0"/>
              <a:t>Results in Fig. 15.2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56363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Importance-performance analysis example </a:t>
            </a:r>
            <a:r>
              <a:rPr lang="en-US" sz="2200" dirty="0" smtClean="0">
                <a:solidFill>
                  <a:srgbClr val="002060"/>
                </a:solidFill>
              </a:rPr>
              <a:t>(Fig 15.2) </a:t>
            </a:r>
            <a:endParaRPr lang="en-AU" sz="2200" dirty="0">
              <a:solidFill>
                <a:srgbClr val="002060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78309852"/>
              </p:ext>
            </p:extLst>
          </p:nvPr>
        </p:nvGraphicFramePr>
        <p:xfrm>
          <a:off x="467544" y="1340768"/>
          <a:ext cx="61926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Oval 4"/>
          <p:cNvSpPr/>
          <p:nvPr/>
        </p:nvSpPr>
        <p:spPr>
          <a:xfrm>
            <a:off x="2195736" y="1700808"/>
            <a:ext cx="1008112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6156176" y="2276872"/>
            <a:ext cx="1008112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948264" y="4149080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Cause for concern</a:t>
            </a:r>
            <a:endParaRPr lang="en-AU" sz="2000" b="1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427984" y="3501008"/>
            <a:ext cx="1584176" cy="1512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5436096" y="4221088"/>
            <a:ext cx="1512168" cy="2160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91680" y="3068960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Wasted resources? </a:t>
            </a:r>
            <a:endParaRPr lang="en-AU" sz="2000" b="1" dirty="0">
              <a:solidFill>
                <a:srgbClr val="FF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4788024" y="1412776"/>
            <a:ext cx="1584176" cy="1512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TextBox 19"/>
          <p:cNvSpPr txBox="1"/>
          <p:nvPr/>
        </p:nvSpPr>
        <p:spPr>
          <a:xfrm>
            <a:off x="7308304" y="227687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Doing well </a:t>
            </a:r>
            <a:endParaRPr lang="en-AU" sz="2000" b="1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2051720" y="2636912"/>
            <a:ext cx="720080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19762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0" animBg="1"/>
      <p:bldP spid="16" grpId="0"/>
      <p:bldP spid="19" grpId="0" animBg="1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Importance-performance analysis: comparison  example  </a:t>
            </a:r>
            <a:r>
              <a:rPr lang="en-US" sz="2200" dirty="0" smtClean="0">
                <a:solidFill>
                  <a:srgbClr val="002060"/>
                </a:solidFill>
              </a:rPr>
              <a:t>(Table 15.5)</a:t>
            </a:r>
            <a:endParaRPr lang="en-AU" sz="2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6"/>
          </a:xfrm>
        </p:spPr>
        <p:txBody>
          <a:bodyPr/>
          <a:lstStyle/>
          <a:p>
            <a:r>
              <a:rPr lang="en-US" sz="2400" dirty="0" smtClean="0"/>
              <a:t>The same facility over </a:t>
            </a:r>
            <a:r>
              <a:rPr lang="en-US" sz="2400" dirty="0"/>
              <a:t>4</a:t>
            </a:r>
            <a:r>
              <a:rPr lang="en-US" sz="2400" dirty="0" smtClean="0"/>
              <a:t> years (4 cases): scored on 8 service quality items (could also be applied to 4 different facilities)</a:t>
            </a:r>
          </a:p>
          <a:p>
            <a:r>
              <a:rPr lang="en-US" sz="2400" dirty="0" smtClean="0"/>
              <a:t>Different service quality items have different levels of importance/expectation: cored by management or users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70562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Importance-performance analysis: comparison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(Table 15.5)</a:t>
            </a:r>
            <a:endParaRPr lang="en-AU" sz="20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18746"/>
              </p:ext>
            </p:extLst>
          </p:nvPr>
        </p:nvGraphicFramePr>
        <p:xfrm>
          <a:off x="395536" y="1196752"/>
          <a:ext cx="8229600" cy="5191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Service quality items</a:t>
                      </a:r>
                      <a:endParaRPr lang="en-AU" sz="1800" b="1" i="1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 smtClean="0"/>
                        <a:t>a. Importance scores</a:t>
                      </a:r>
                      <a:endParaRPr lang="en-AU" sz="1800" b="1" i="1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chemeClr val="bg1"/>
                          </a:solidFill>
                        </a:rPr>
                        <a:t>Case 1</a:t>
                      </a:r>
                      <a:endParaRPr lang="en-AU" sz="1800" b="1" i="1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chemeClr val="bg1"/>
                          </a:solidFill>
                        </a:rPr>
                        <a:t>Case 2 </a:t>
                      </a:r>
                      <a:endParaRPr lang="en-AU" sz="1800" b="1" i="1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chemeClr val="bg1"/>
                          </a:solidFill>
                        </a:rPr>
                        <a:t>Case 3 </a:t>
                      </a:r>
                      <a:endParaRPr lang="en-AU" sz="1800" b="1" i="1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chemeClr val="bg1"/>
                          </a:solidFill>
                        </a:rPr>
                        <a:t>Case 4</a:t>
                      </a:r>
                      <a:endParaRPr lang="en-AU" sz="1800" b="1" i="1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solidFill>
                      <a:schemeClr val="tx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AU" sz="1800" b="1" u="none" strike="noStrike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AU" sz="1800" b="1" u="none" strike="noStrike" dirty="0" smtClean="0">
                          <a:solidFill>
                            <a:schemeClr val="bg1"/>
                          </a:solidFill>
                        </a:rPr>
                        <a:t>b. </a:t>
                      </a:r>
                      <a:r>
                        <a:rPr lang="en-AU" sz="1800" b="1" u="none" strike="noStrike" dirty="0">
                          <a:solidFill>
                            <a:schemeClr val="bg1"/>
                          </a:solidFill>
                        </a:rPr>
                        <a:t>Performance </a:t>
                      </a:r>
                      <a:r>
                        <a:rPr lang="en-AU" sz="1800" b="1" u="none" strike="noStrike" dirty="0" smtClean="0">
                          <a:solidFill>
                            <a:schemeClr val="bg1"/>
                          </a:solidFill>
                        </a:rPr>
                        <a:t>scores</a:t>
                      </a:r>
                      <a:endParaRPr lang="en-AU" sz="1800" b="1" i="1" u="none" strike="noStrike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A 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4.3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1.2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2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2.7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4.5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B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3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4.8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4.8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4.8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4.9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C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4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4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4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4.2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4.3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D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2.5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3.5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3.5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3.7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3.7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E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1.5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1.5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1.6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1.7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1.9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F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4.5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4.5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4.5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4.5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4.5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G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1.2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4.2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4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3.5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3.5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H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3.5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2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2.5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3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4.7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/>
                        <a:t>Total score (sum of  a x b)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78.9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84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89.6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104.3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/>
                        <a:t>   % change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 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6.4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6.7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16.1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 smtClean="0"/>
                        <a:t>Attendances ('000s)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50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51.5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53.3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57.5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18415" marB="146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/>
                        <a:t>   % change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 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3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3.5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7.9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407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Comprehensive Area Assessments (CAAs)</a:t>
            </a:r>
            <a:endParaRPr lang="en-AU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568952" cy="4176464"/>
          </a:xfrm>
        </p:spPr>
        <p:txBody>
          <a:bodyPr>
            <a:normAutofit/>
          </a:bodyPr>
          <a:lstStyle/>
          <a:p>
            <a:r>
              <a:rPr lang="en-AU" sz="2600" dirty="0" smtClean="0"/>
              <a:t>Pre-2010 nationwide system of performance evaluation for local councils, including leisure, sport, arts</a:t>
            </a:r>
          </a:p>
          <a:p>
            <a:r>
              <a:rPr lang="en-AU" sz="2600" dirty="0" smtClean="0"/>
              <a:t>Abolished by  </a:t>
            </a:r>
            <a:r>
              <a:rPr lang="en-US" sz="2600" dirty="0" smtClean="0"/>
              <a:t>Conservative/Liberal Democrat coalition to cut down ‘red tape’ etc.</a:t>
            </a:r>
          </a:p>
          <a:p>
            <a:r>
              <a:rPr lang="en-US" sz="2600" dirty="0" smtClean="0"/>
              <a:t>Details included in book as example of an ambitious scheme</a:t>
            </a:r>
            <a:endParaRPr lang="en-AU" dirty="0"/>
          </a:p>
          <a:p>
            <a:r>
              <a:rPr lang="en-AU" sz="2600" dirty="0" smtClean="0"/>
              <a:t>Legacy of national sport/arts participation surveys remains</a:t>
            </a:r>
          </a:p>
          <a:p>
            <a:pPr marL="0" indent="0">
              <a:buNone/>
            </a:pPr>
            <a:endParaRPr lang="en-US" sz="2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12586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AU" sz="3200" dirty="0" smtClean="0">
                <a:solidFill>
                  <a:srgbClr val="002060"/>
                </a:solidFill>
              </a:rPr>
              <a:t>CAA: selected National Indicators (NIs) </a:t>
            </a:r>
            <a:r>
              <a:rPr lang="en-AU" sz="2000" dirty="0" smtClean="0">
                <a:solidFill>
                  <a:srgbClr val="002060"/>
                </a:solidFill>
              </a:rPr>
              <a:t>(Table 15.6)</a:t>
            </a:r>
            <a:endParaRPr lang="en-US" sz="2000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261546"/>
              </p:ext>
            </p:extLst>
          </p:nvPr>
        </p:nvGraphicFramePr>
        <p:xfrm>
          <a:off x="360053" y="1340768"/>
          <a:ext cx="8496944" cy="489850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584176"/>
                <a:gridCol w="6912768"/>
              </a:tblGrid>
              <a:tr h="258381"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</a:pPr>
                      <a:r>
                        <a:rPr lang="en-AU" sz="2000" b="1" dirty="0">
                          <a:effectLst/>
                        </a:rPr>
                        <a:t>NI8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</a:pPr>
                      <a:r>
                        <a:rPr lang="en-AU" sz="2000" b="1" dirty="0">
                          <a:effectLst/>
                        </a:rPr>
                        <a:t>Participation in sport and active recreation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302"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dirty="0">
                          <a:effectLst/>
                        </a:rPr>
                        <a:t>Definition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dirty="0" smtClean="0">
                          <a:effectLst/>
                        </a:rPr>
                        <a:t>%  </a:t>
                      </a:r>
                      <a:r>
                        <a:rPr lang="en-AU" sz="2000" dirty="0">
                          <a:effectLst/>
                        </a:rPr>
                        <a:t>of the adult population (16+) in a local area </a:t>
                      </a:r>
                      <a:r>
                        <a:rPr lang="en-AU" sz="2000" dirty="0" smtClean="0">
                          <a:effectLst/>
                        </a:rPr>
                        <a:t>who </a:t>
                      </a:r>
                      <a:r>
                        <a:rPr lang="en-AU" sz="2000" kern="1200" dirty="0" smtClean="0">
                          <a:effectLst/>
                        </a:rPr>
                        <a:t>participate in sport and active recreation, at moderate intensity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1"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dirty="0">
                          <a:effectLst/>
                        </a:rPr>
                        <a:t>Data source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dirty="0">
                          <a:effectLst/>
                        </a:rPr>
                        <a:t>The annual Active People Survey </a:t>
                      </a:r>
                      <a:r>
                        <a:rPr lang="en-AU" sz="2000" dirty="0" smtClean="0">
                          <a:effectLst/>
                        </a:rPr>
                        <a:t>(Sport England)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1"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b="1" dirty="0">
                          <a:effectLst/>
                        </a:rPr>
                        <a:t>NI9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b="1" dirty="0">
                          <a:effectLst/>
                        </a:rPr>
                        <a:t>Use of public libraries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764"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dirty="0">
                          <a:effectLst/>
                        </a:rPr>
                        <a:t>Definition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dirty="0" smtClean="0">
                          <a:effectLst/>
                        </a:rPr>
                        <a:t>% </a:t>
                      </a:r>
                      <a:r>
                        <a:rPr lang="en-AU" sz="2000" dirty="0">
                          <a:effectLst/>
                        </a:rPr>
                        <a:t>of the adult population who say they have used a public library service at least once in the last 12 months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1"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dirty="0">
                          <a:effectLst/>
                        </a:rPr>
                        <a:t>Data source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dirty="0">
                          <a:effectLst/>
                        </a:rPr>
                        <a:t>As for </a:t>
                      </a:r>
                      <a:r>
                        <a:rPr lang="en-AU" sz="2000" dirty="0" smtClean="0">
                          <a:effectLst/>
                        </a:rPr>
                        <a:t>NI8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1"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b="1" dirty="0">
                          <a:effectLst/>
                        </a:rPr>
                        <a:t>NI10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b="1" dirty="0">
                          <a:effectLst/>
                        </a:rPr>
                        <a:t>Visits to museums and galleries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764"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dirty="0">
                          <a:effectLst/>
                        </a:rPr>
                        <a:t>Definition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dirty="0" smtClean="0">
                          <a:effectLst/>
                        </a:rPr>
                        <a:t>%</a:t>
                      </a:r>
                      <a:r>
                        <a:rPr lang="en-AU" sz="2000" baseline="0" dirty="0" smtClean="0">
                          <a:effectLst/>
                        </a:rPr>
                        <a:t> </a:t>
                      </a:r>
                      <a:r>
                        <a:rPr lang="en-AU" sz="2000" dirty="0" smtClean="0">
                          <a:effectLst/>
                        </a:rPr>
                        <a:t>of </a:t>
                      </a:r>
                      <a:r>
                        <a:rPr lang="en-AU" sz="2000" dirty="0">
                          <a:effectLst/>
                        </a:rPr>
                        <a:t>the adult </a:t>
                      </a:r>
                      <a:r>
                        <a:rPr lang="en-AU" sz="2000" dirty="0" smtClean="0">
                          <a:effectLst/>
                        </a:rPr>
                        <a:t>population </a:t>
                      </a:r>
                      <a:r>
                        <a:rPr lang="en-AU" sz="2000" dirty="0">
                          <a:effectLst/>
                        </a:rPr>
                        <a:t>who </a:t>
                      </a:r>
                      <a:r>
                        <a:rPr lang="en-AU" sz="2000" dirty="0" smtClean="0">
                          <a:effectLst/>
                        </a:rPr>
                        <a:t>visit</a:t>
                      </a:r>
                      <a:r>
                        <a:rPr lang="en-AU" sz="2000" baseline="0" dirty="0" smtClean="0">
                          <a:effectLst/>
                        </a:rPr>
                        <a:t> a </a:t>
                      </a:r>
                      <a:r>
                        <a:rPr lang="en-AU" sz="2000" dirty="0" smtClean="0">
                          <a:effectLst/>
                        </a:rPr>
                        <a:t>museum </a:t>
                      </a:r>
                      <a:r>
                        <a:rPr lang="en-AU" sz="2000" dirty="0">
                          <a:effectLst/>
                        </a:rPr>
                        <a:t>or gallery at least once in the last 12 months in leisure </a:t>
                      </a:r>
                      <a:r>
                        <a:rPr lang="en-AU" sz="2000" dirty="0" smtClean="0">
                          <a:effectLst/>
                        </a:rPr>
                        <a:t>time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1"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>
                          <a:effectLst/>
                        </a:rPr>
                        <a:t>Data source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dirty="0">
                          <a:effectLst/>
                        </a:rPr>
                        <a:t>As for </a:t>
                      </a:r>
                      <a:r>
                        <a:rPr lang="en-AU" sz="2000" dirty="0" smtClean="0">
                          <a:effectLst/>
                        </a:rPr>
                        <a:t>NI8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1"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b="1" dirty="0">
                          <a:effectLst/>
                        </a:rPr>
                        <a:t>NI11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b="1" dirty="0">
                          <a:effectLst/>
                        </a:rPr>
                        <a:t>Engagement with the arts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764"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>
                          <a:effectLst/>
                        </a:rPr>
                        <a:t>Definition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dirty="0" smtClean="0">
                          <a:effectLst/>
                        </a:rPr>
                        <a:t>% </a:t>
                      </a:r>
                      <a:r>
                        <a:rPr lang="en-AU" sz="2000" dirty="0">
                          <a:effectLst/>
                        </a:rPr>
                        <a:t>of the adult </a:t>
                      </a:r>
                      <a:r>
                        <a:rPr lang="en-AU" sz="2000" dirty="0" smtClean="0">
                          <a:effectLst/>
                        </a:rPr>
                        <a:t> </a:t>
                      </a:r>
                      <a:r>
                        <a:rPr lang="en-AU" sz="2000" dirty="0">
                          <a:effectLst/>
                        </a:rPr>
                        <a:t>population </a:t>
                      </a:r>
                      <a:r>
                        <a:rPr lang="en-AU" sz="2000" dirty="0" smtClean="0">
                          <a:effectLst/>
                        </a:rPr>
                        <a:t>who attended </a:t>
                      </a:r>
                      <a:r>
                        <a:rPr lang="en-AU" sz="2000" dirty="0">
                          <a:effectLst/>
                        </a:rPr>
                        <a:t>an arts event or participated  in arts activity </a:t>
                      </a:r>
                      <a:r>
                        <a:rPr lang="en-AU" sz="2000" dirty="0" smtClean="0">
                          <a:effectLst/>
                        </a:rPr>
                        <a:t>3+ times in last year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1"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>
                          <a:effectLst/>
                        </a:rPr>
                        <a:t>Data source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40"/>
                        </a:spcAft>
                        <a:tabLst>
                          <a:tab pos="-914400" algn="l"/>
                          <a:tab pos="-457200" algn="l"/>
                          <a:tab pos="218440" algn="l"/>
                        </a:tabLst>
                      </a:pPr>
                      <a:r>
                        <a:rPr lang="en-AU" sz="2000" dirty="0">
                          <a:effectLst/>
                        </a:rPr>
                        <a:t>As for </a:t>
                      </a:r>
                      <a:r>
                        <a:rPr lang="en-AU" sz="2000" dirty="0" smtClean="0">
                          <a:effectLst/>
                        </a:rPr>
                        <a:t>NI8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80699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Other examples</a:t>
            </a:r>
            <a:endParaRPr lang="en-AU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1256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Arts, cultural venues and events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rts items included in the CAA system (see above)</a:t>
            </a:r>
          </a:p>
          <a:p>
            <a:pPr lvl="1"/>
            <a:r>
              <a:rPr lang="en-US" sz="2400" dirty="0"/>
              <a:t>i</a:t>
            </a:r>
            <a:r>
              <a:rPr lang="en-US" sz="2400" dirty="0" smtClean="0"/>
              <a:t>n </a:t>
            </a:r>
            <a:r>
              <a:rPr lang="en-US" sz="2400" dirty="0" smtClean="0"/>
              <a:t>1991, the UK Audit Commission (now abolished) produced a system of PIs for the arts/cultural events (see Appendix 15A)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Sport</a:t>
            </a:r>
          </a:p>
          <a:p>
            <a:pPr lvl="1"/>
            <a:r>
              <a:rPr lang="en-US" sz="2400" dirty="0"/>
              <a:t>s</a:t>
            </a:r>
            <a:r>
              <a:rPr lang="en-US" sz="2400" dirty="0" smtClean="0"/>
              <a:t>ee the Sport England strategic plan in Appendix 15B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Tourism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/>
              <a:t>s</a:t>
            </a:r>
            <a:r>
              <a:rPr lang="en-US" sz="2400" dirty="0" smtClean="0"/>
              <a:t>ee Tourism NSW Masterplan:  Appendix 15C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033568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Goals and performance </a:t>
            </a:r>
            <a:r>
              <a:rPr lang="en-US" sz="4000" dirty="0">
                <a:solidFill>
                  <a:srgbClr val="002060"/>
                </a:solidFill>
              </a:rPr>
              <a:t>i</a:t>
            </a:r>
            <a:r>
              <a:rPr lang="en-US" sz="4000" dirty="0" smtClean="0">
                <a:solidFill>
                  <a:srgbClr val="002060"/>
                </a:solidFill>
              </a:rPr>
              <a:t>ndicators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Throughout the book, numerous goals of public leisure/sport/tourism services are mentioned.</a:t>
            </a:r>
          </a:p>
          <a:p>
            <a:r>
              <a:rPr lang="en-US" sz="2800" dirty="0" smtClean="0"/>
              <a:t>All can be expressed/evaluated in terms of performance indicators.</a:t>
            </a:r>
          </a:p>
          <a:p>
            <a:r>
              <a:rPr lang="en-AU" sz="2800" dirty="0" smtClean="0"/>
              <a:t>Appendix 15D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4637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Outline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593577" y="1826975"/>
            <a:ext cx="388843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Introduction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87593" y="2478707"/>
            <a:ext cx="389441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Evaluation in context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587594" y="3082875"/>
            <a:ext cx="389441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Steps in the evaluation process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87594" y="4089717"/>
            <a:ext cx="390171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Goals and performance indicators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87593" y="3595059"/>
            <a:ext cx="38944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AU" dirty="0"/>
              <a:t>Approaches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4000" baseline="0" dirty="0" smtClean="0">
                <a:solidFill>
                  <a:srgbClr val="002060"/>
                </a:solidFill>
              </a:rPr>
              <a:t>Evaluation in Context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4525963"/>
          </a:xfrm>
        </p:spPr>
        <p:txBody>
          <a:bodyPr>
            <a:normAutofit/>
          </a:bodyPr>
          <a:lstStyle/>
          <a:p>
            <a:r>
              <a:rPr lang="en-GB" sz="2800" baseline="0" dirty="0" smtClean="0"/>
              <a:t>Economic evaluation – see Chapter 14</a:t>
            </a:r>
          </a:p>
          <a:p>
            <a:r>
              <a:rPr lang="en-GB" sz="2800" baseline="0" dirty="0" smtClean="0"/>
              <a:t>Managerialism and privatization</a:t>
            </a:r>
          </a:p>
          <a:p>
            <a:r>
              <a:rPr lang="en-GB" sz="2800" baseline="0" dirty="0" smtClean="0"/>
              <a:t>Forms of evaluation	</a:t>
            </a:r>
          </a:p>
          <a:p>
            <a:r>
              <a:rPr lang="en-GB" sz="2800" baseline="0" dirty="0" smtClean="0"/>
              <a:t>Sustainability/carbon footprint/water conservation</a:t>
            </a:r>
          </a:p>
          <a:p>
            <a:r>
              <a:rPr lang="en-AU" sz="2800" baseline="0" dirty="0" smtClean="0"/>
              <a:t>Triple bottom line accounting	</a:t>
            </a:r>
          </a:p>
          <a:p>
            <a:r>
              <a:rPr lang="en-GB" sz="2800" baseline="0" dirty="0" smtClean="0"/>
              <a:t>Effectiveness and efficiency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38363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sz="4000" baseline="0" dirty="0" smtClean="0">
                <a:solidFill>
                  <a:srgbClr val="002060"/>
                </a:solidFill>
              </a:rPr>
              <a:t>Managerialism and privatization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Managerialism: the application of formal/rational management practices </a:t>
            </a:r>
            <a:endParaRPr lang="en-US" sz="2800" dirty="0"/>
          </a:p>
          <a:p>
            <a:r>
              <a:rPr lang="en-US" sz="2800" dirty="0" smtClean="0"/>
              <a:t>Often used (typically negatively) in regard to applying  private sector-style practices in the public sector</a:t>
            </a:r>
          </a:p>
          <a:p>
            <a:r>
              <a:rPr lang="en-US" sz="2800" dirty="0" smtClean="0"/>
              <a:t>Arises particularly with privatization or ‘contracting out’ to the private sector – implying that only financial criteria are used and traditional public sector goals are being ignored</a:t>
            </a:r>
          </a:p>
          <a:p>
            <a:r>
              <a:rPr lang="en-US" sz="2800" dirty="0" smtClean="0"/>
              <a:t>However: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02350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sz="3600" baseline="0" dirty="0" smtClean="0">
                <a:solidFill>
                  <a:srgbClr val="0070C0"/>
                </a:solidFill>
              </a:rPr>
              <a:t>Managerialism and privatization (cont’d)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Contracts should include all the requirements of the public sector. </a:t>
            </a:r>
          </a:p>
          <a:p>
            <a:r>
              <a:rPr lang="en-US" dirty="0" smtClean="0"/>
              <a:t>Even public sector organizations need to think about best use of capital. </a:t>
            </a:r>
          </a:p>
          <a:p>
            <a:r>
              <a:rPr lang="en-US" dirty="0" smtClean="0"/>
              <a:t>Tourism enterprises, while commercial in nature, can also have wide community impacts.</a:t>
            </a:r>
          </a:p>
          <a:p>
            <a:r>
              <a:rPr lang="en-US" dirty="0" smtClean="0"/>
              <a:t>When services are contracted out to private companies, the public agency (e.g. council) still has responsibilities regarding the quality of life of the community.</a:t>
            </a:r>
          </a:p>
          <a:p>
            <a:r>
              <a:rPr lang="en-US" dirty="0" smtClean="0"/>
              <a:t>This also applies to single-purpose agencies (e.g. arts, sport) in their areas of concern.</a:t>
            </a:r>
          </a:p>
          <a:p>
            <a:r>
              <a:rPr lang="en-US" dirty="0" smtClean="0"/>
              <a:t>Competitive tendering for public services can ‘concentrate the mind’ of the public agency to spell out its goals.  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0560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Forms of evaluation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sz="3000" dirty="0" smtClean="0"/>
              <a:t>Routine internal – e.g. annual</a:t>
            </a:r>
          </a:p>
          <a:p>
            <a:r>
              <a:rPr lang="en-US" sz="3000" dirty="0" smtClean="0"/>
              <a:t>Strategic – relating to strategic planning</a:t>
            </a:r>
          </a:p>
          <a:p>
            <a:r>
              <a:rPr lang="en-US" sz="3000" dirty="0" smtClean="0"/>
              <a:t>Accountability – inclusion in official annual reports</a:t>
            </a:r>
          </a:p>
          <a:p>
            <a:r>
              <a:rPr lang="en-US" sz="3000" dirty="0" smtClean="0"/>
              <a:t>Ad hoc, one-off evaluations</a:t>
            </a:r>
          </a:p>
          <a:p>
            <a:r>
              <a:rPr lang="en-US" sz="3000" dirty="0" smtClean="0"/>
              <a:t>Internal versus comparative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nternal comparison with previous years or between units</a:t>
            </a:r>
          </a:p>
          <a:p>
            <a:pPr lvl="1"/>
            <a:r>
              <a:rPr lang="en-US" dirty="0" smtClean="0"/>
              <a:t>comparative: comparison with external ‘benchmarks’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17035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778098"/>
          </a:xfrm>
        </p:spPr>
        <p:txBody>
          <a:bodyPr>
            <a:noAutofit/>
          </a:bodyPr>
          <a:lstStyle/>
          <a:p>
            <a:r>
              <a:rPr lang="en-GB" sz="4000" baseline="0" dirty="0" smtClean="0">
                <a:solidFill>
                  <a:srgbClr val="002060"/>
                </a:solidFill>
              </a:rPr>
              <a:t>Sustainability/carbon footprint/water conservation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Particular emphasis given to these items in recent years:</a:t>
            </a:r>
          </a:p>
          <a:p>
            <a:pPr lvl="1"/>
            <a:r>
              <a:rPr lang="en-US" sz="2400" dirty="0"/>
              <a:t>s</a:t>
            </a:r>
            <a:r>
              <a:rPr lang="en-US" sz="2400" dirty="0" smtClean="0"/>
              <a:t>ustainability: no decline in quality of the basic resource</a:t>
            </a:r>
          </a:p>
          <a:p>
            <a:pPr lvl="1"/>
            <a:r>
              <a:rPr lang="en-US" sz="2400" dirty="0"/>
              <a:t>c</a:t>
            </a:r>
            <a:r>
              <a:rPr lang="en-US" sz="2400" dirty="0" smtClean="0"/>
              <a:t>arbon footprint: minimisation of carbon-dioxide etc. emissions</a:t>
            </a:r>
          </a:p>
          <a:p>
            <a:pPr lvl="1"/>
            <a:r>
              <a:rPr lang="en-US" sz="2400" dirty="0" smtClean="0"/>
              <a:t>water conservation: efficient use of water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90257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Triple bottom line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The idea that organizations should report annually, not just on finance, but on three criteria: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f</a:t>
            </a:r>
            <a:r>
              <a:rPr lang="en-US" sz="2400" dirty="0" smtClean="0"/>
              <a:t>inancial performance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s</a:t>
            </a:r>
            <a:r>
              <a:rPr lang="en-US" sz="2400" dirty="0" smtClean="0"/>
              <a:t>ocial impact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e</a:t>
            </a:r>
            <a:r>
              <a:rPr lang="en-US" sz="2400" dirty="0" smtClean="0"/>
              <a:t>nvironmental impact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067678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</TotalTime>
  <Words>2264</Words>
  <Application>Microsoft Office PowerPoint</Application>
  <PresentationFormat>On-screen Show (4:3)</PresentationFormat>
  <Paragraphs>366</Paragraphs>
  <Slides>28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Presentations.Drawing.14</vt:lpstr>
      <vt:lpstr>PowerPoint Presentation</vt:lpstr>
      <vt:lpstr>CHAPTER 15</vt:lpstr>
      <vt:lpstr>Outline</vt:lpstr>
      <vt:lpstr>Evaluation in Context</vt:lpstr>
      <vt:lpstr>Managerialism and privatization</vt:lpstr>
      <vt:lpstr>Managerialism and privatization (cont’d)</vt:lpstr>
      <vt:lpstr>Forms of evaluation</vt:lpstr>
      <vt:lpstr>Sustainability/carbon footprint/water conservation</vt:lpstr>
      <vt:lpstr>Triple bottom line</vt:lpstr>
      <vt:lpstr>Effectiveness and efficiency</vt:lpstr>
      <vt:lpstr>Steps in the evaluation process (Table 15.1)</vt:lpstr>
      <vt:lpstr>PowerPoint Presentation</vt:lpstr>
      <vt:lpstr>PowerPoint Presentation</vt:lpstr>
      <vt:lpstr>Approaches to  performance evaluation</vt:lpstr>
      <vt:lpstr>Service quality</vt:lpstr>
      <vt:lpstr>Service quality: strategic vs operational goals (Fig. 15.1)</vt:lpstr>
      <vt:lpstr>CERM PI system (Box 15.1)</vt:lpstr>
      <vt:lpstr>CERM PI system (cont’d)</vt:lpstr>
      <vt:lpstr>National Benchmarking Service (Box 15.2)</vt:lpstr>
      <vt:lpstr>Analysis of data: importance-performance technique</vt:lpstr>
      <vt:lpstr>Importance-performance analysis: customer service evaluation  example </vt:lpstr>
      <vt:lpstr>Importance-performance analysis example (Fig 15.2) </vt:lpstr>
      <vt:lpstr>Importance-performance analysis: comparison  example  (Table 15.5)</vt:lpstr>
      <vt:lpstr>Importance-performance analysis: comparison (Table 15.5)</vt:lpstr>
      <vt:lpstr>Comprehensive Area Assessments (CAAs)</vt:lpstr>
      <vt:lpstr>CAA: selected National Indicators (NIs) (Table 15.6)</vt:lpstr>
      <vt:lpstr>Other examples</vt:lpstr>
      <vt:lpstr>Goals and performance indicators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28</cp:revision>
  <dcterms:created xsi:type="dcterms:W3CDTF">2016-11-30T23:45:22Z</dcterms:created>
  <dcterms:modified xsi:type="dcterms:W3CDTF">2017-04-19T12:55:37Z</dcterms:modified>
</cp:coreProperties>
</file>