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charts/chart1.xml" ContentType="application/vnd.openxmlformats-officedocument.drawingml.chart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charts/chart2.xml" ContentType="application/vnd.openxmlformats-officedocument.drawingml.chart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charts/chart3.xml" ContentType="application/vnd.openxmlformats-officedocument.drawingml.chart+xml"/>
  <Override PartName="/ppt/theme/themeOverride2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3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32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33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34.xml" ContentType="application/vnd.openxmlformats-officedocument.themeOverr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9"/>
  </p:notesMasterIdLst>
  <p:sldIdLst>
    <p:sldId id="257" r:id="rId2"/>
    <p:sldId id="258" r:id="rId3"/>
    <p:sldId id="260" r:id="rId4"/>
    <p:sldId id="263" r:id="rId5"/>
    <p:sldId id="264" r:id="rId6"/>
    <p:sldId id="265" r:id="rId7"/>
    <p:sldId id="267" r:id="rId8"/>
    <p:sldId id="268" r:id="rId9"/>
    <p:sldId id="269" r:id="rId10"/>
    <p:sldId id="271" r:id="rId11"/>
    <p:sldId id="272" r:id="rId12"/>
    <p:sldId id="278" r:id="rId13"/>
    <p:sldId id="279" r:id="rId14"/>
    <p:sldId id="280" r:id="rId15"/>
    <p:sldId id="283" r:id="rId16"/>
    <p:sldId id="284" r:id="rId17"/>
    <p:sldId id="285" r:id="rId18"/>
    <p:sldId id="286" r:id="rId19"/>
    <p:sldId id="261" r:id="rId20"/>
    <p:sldId id="287" r:id="rId21"/>
    <p:sldId id="262" r:id="rId22"/>
    <p:sldId id="305" r:id="rId23"/>
    <p:sldId id="297" r:id="rId24"/>
    <p:sldId id="306" r:id="rId25"/>
    <p:sldId id="298" r:id="rId26"/>
    <p:sldId id="300" r:id="rId27"/>
    <p:sldId id="302" r:id="rId28"/>
    <p:sldId id="301" r:id="rId29"/>
    <p:sldId id="296" r:id="rId30"/>
    <p:sldId id="304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ajv\Books\LSTPPP\E4_Figs\Clawson_calculat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ajv\Books\LSTPPP\Figs\Fig12_01_Two_projec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44135268999235"/>
          <c:y val="5.2009456264775412E-2"/>
          <c:w val="0.78297448591283814"/>
          <c:h val="0.743814150890713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1"/>
            <c:spPr>
              <a:solidFill>
                <a:schemeClr val="tx1"/>
              </a:solidFill>
            </c:spPr>
          </c:marker>
          <c:trendline>
            <c:spPr>
              <a:ln w="19050"/>
            </c:spPr>
            <c:trendlineType val="linear"/>
            <c:dispRSqr val="0"/>
            <c:dispEq val="0"/>
          </c:trendline>
          <c:xVal>
            <c:numRef>
              <c:f>Sheet1!$B$6:$E$6</c:f>
              <c:numCache>
                <c:formatCode>0</c:formatCode>
                <c:ptCount val="4"/>
                <c:pt idx="0" formatCode="General">
                  <c:v>3200</c:v>
                </c:pt>
                <c:pt idx="1">
                  <c:v>1382.9787234042553</c:v>
                </c:pt>
                <c:pt idx="2" formatCode="General">
                  <c:v>1000</c:v>
                </c:pt>
                <c:pt idx="3" formatCode="General">
                  <c:v>0</c:v>
                </c:pt>
              </c:numCache>
            </c:numRef>
          </c:xVal>
          <c:yVal>
            <c:numRef>
              <c:f>Sheet1!$B$7:$E$7</c:f>
              <c:numCache>
                <c:formatCode>General</c:formatCode>
                <c:ptCount val="4"/>
                <c:pt idx="0">
                  <c:v>5</c:v>
                </c:pt>
                <c:pt idx="1">
                  <c:v>13</c:v>
                </c:pt>
                <c:pt idx="2" formatCode="#,##0">
                  <c:v>15</c:v>
                </c:pt>
                <c:pt idx="3" formatCode="#,##0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706560"/>
        <c:axId val="36712832"/>
      </c:scatterChart>
      <c:valAx>
        <c:axId val="3670656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Visit rates (visits per 1000 </a:t>
                </a:r>
                <a:r>
                  <a:rPr lang="en-US" sz="2000" dirty="0" smtClean="0"/>
                  <a:t>of </a:t>
                </a:r>
                <a:r>
                  <a:rPr lang="en-US" sz="2000" dirty="0" err="1" smtClean="0"/>
                  <a:t>pop’n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per year)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6712832"/>
        <c:crosses val="autoZero"/>
        <c:crossBetween val="midCat"/>
      </c:valAx>
      <c:valAx>
        <c:axId val="36712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/>
                  <a:t>Travel</a:t>
                </a:r>
                <a:r>
                  <a:rPr lang="en-US" sz="2000" baseline="0" dirty="0"/>
                  <a:t> </a:t>
                </a:r>
                <a:r>
                  <a:rPr lang="en-US" sz="2000" baseline="0" dirty="0" smtClean="0"/>
                  <a:t>costs </a:t>
                </a:r>
                <a:r>
                  <a:rPr lang="en-US" sz="2000" baseline="0" dirty="0"/>
                  <a:t>per visitor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3.3122553447756699E-2"/>
              <c:y val="0.176410342324230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6706560"/>
        <c:crosses val="autoZero"/>
        <c:crossBetween val="midCat"/>
        <c:majorUnit val="2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1"/>
            <c:spPr>
              <a:solidFill>
                <a:schemeClr val="tx1"/>
              </a:solidFill>
            </c:spPr>
          </c:marker>
          <c:trendline>
            <c:spPr>
              <a:ln w="31750">
                <a:solidFill>
                  <a:srgbClr val="0070C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Sheet1!$C$29:$C$33</c:f>
              <c:numCache>
                <c:formatCode>General</c:formatCode>
                <c:ptCount val="5"/>
                <c:pt idx="0">
                  <c:v>179000</c:v>
                </c:pt>
                <c:pt idx="1">
                  <c:v>102750</c:v>
                </c:pt>
                <c:pt idx="2">
                  <c:v>60450</c:v>
                </c:pt>
                <c:pt idx="3">
                  <c:v>27660</c:v>
                </c:pt>
                <c:pt idx="4">
                  <c:v>13000</c:v>
                </c:pt>
              </c:numCache>
            </c:numRef>
          </c:xVal>
          <c:yVal>
            <c:numRef>
              <c:f>Sheet1!$D$29:$D$33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277888"/>
        <c:axId val="104288256"/>
      </c:scatterChart>
      <c:valAx>
        <c:axId val="104277888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Estimated visits per year</a:t>
                </a:r>
              </a:p>
            </c:rich>
          </c:tx>
          <c:layout/>
          <c:overlay val="0"/>
        </c:title>
        <c:numFmt formatCode="#,###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4288256"/>
        <c:crosses val="autoZero"/>
        <c:crossBetween val="midCat"/>
      </c:valAx>
      <c:valAx>
        <c:axId val="10428825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Entry charge, £ per person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427788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Project A</c:v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Sheet1!$A$3:$A$12</c:f>
              <c:strCache>
                <c:ptCount val="10"/>
                <c:pt idx="0">
                  <c:v>Yr 1</c:v>
                </c:pt>
                <c:pt idx="1">
                  <c:v>Yr 2</c:v>
                </c:pt>
                <c:pt idx="2">
                  <c:v>Yr 3</c:v>
                </c:pt>
                <c:pt idx="3">
                  <c:v>Yr 4</c:v>
                </c:pt>
                <c:pt idx="4">
                  <c:v>Yr 5</c:v>
                </c:pt>
                <c:pt idx="5">
                  <c:v>Yr 6</c:v>
                </c:pt>
                <c:pt idx="6">
                  <c:v>Yr 7</c:v>
                </c:pt>
                <c:pt idx="7">
                  <c:v>Yr 8</c:v>
                </c:pt>
                <c:pt idx="8">
                  <c:v>Yr 9</c:v>
                </c:pt>
                <c:pt idx="9">
                  <c:v>Yr 10</c:v>
                </c:pt>
              </c:strCache>
            </c:str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-1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v>Project B</c:v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Sheet1!$A$3:$A$12</c:f>
              <c:strCache>
                <c:ptCount val="10"/>
                <c:pt idx="0">
                  <c:v>Yr 1</c:v>
                </c:pt>
                <c:pt idx="1">
                  <c:v>Yr 2</c:v>
                </c:pt>
                <c:pt idx="2">
                  <c:v>Yr 3</c:v>
                </c:pt>
                <c:pt idx="3">
                  <c:v>Yr 4</c:v>
                </c:pt>
                <c:pt idx="4">
                  <c:v>Yr 5</c:v>
                </c:pt>
                <c:pt idx="5">
                  <c:v>Yr 6</c:v>
                </c:pt>
                <c:pt idx="6">
                  <c:v>Yr 7</c:v>
                </c:pt>
                <c:pt idx="7">
                  <c:v>Yr 8</c:v>
                </c:pt>
                <c:pt idx="8">
                  <c:v>Yr 9</c:v>
                </c:pt>
                <c:pt idx="9">
                  <c:v>Yr 10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-3</c:v>
                </c:pt>
                <c:pt idx="1">
                  <c:v>-2</c:v>
                </c:pt>
                <c:pt idx="2">
                  <c:v>-2</c:v>
                </c:pt>
                <c:pt idx="3">
                  <c:v>-1</c:v>
                </c:pt>
                <c:pt idx="4">
                  <c:v>0</c:v>
                </c:pt>
                <c:pt idx="5">
                  <c:v>3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138240"/>
        <c:axId val="104139776"/>
      </c:lineChart>
      <c:catAx>
        <c:axId val="104138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4139776"/>
        <c:crossesAt val="-4"/>
        <c:auto val="1"/>
        <c:lblAlgn val="ctr"/>
        <c:lblOffset val="100"/>
        <c:noMultiLvlLbl val="0"/>
      </c:catAx>
      <c:valAx>
        <c:axId val="104139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="1"/>
                </a:pPr>
                <a:r>
                  <a:rPr lang="en-US" sz="2000" b="1"/>
                  <a:t>Net benefits, £ million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10413824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ysClr val="windowText" lastClr="000000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35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36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2FC8C-5605-4603-92EC-B5A06C39B1A6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C1C3-FF0E-4C94-B8FF-F716674C5106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.fed.us/rm/pubs/rmrs_gtr72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Adelaide Grand Prix study: 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Psychic income calculation 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365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20% of population experienced extra travel costs due to congestion/diversions during the Grand Prix</a:t>
            </a:r>
          </a:p>
          <a:p>
            <a:r>
              <a:rPr lang="en-US" sz="2400" dirty="0" smtClean="0"/>
              <a:t>Total extra travel costs: $6.2m</a:t>
            </a:r>
          </a:p>
          <a:p>
            <a:r>
              <a:rPr lang="en-US" sz="2400" dirty="0" smtClean="0"/>
              <a:t>Proportion of the above who were </a:t>
            </a:r>
            <a:r>
              <a:rPr lang="en-US" sz="2400" i="1" dirty="0" smtClean="0"/>
              <a:t>still in </a:t>
            </a:r>
            <a:r>
              <a:rPr lang="en-US" sz="2400" i="1" dirty="0" err="1" smtClean="0"/>
              <a:t>favour</a:t>
            </a:r>
            <a:r>
              <a:rPr lang="en-US" sz="2400" i="1" dirty="0" smtClean="0"/>
              <a:t> </a:t>
            </a:r>
            <a:r>
              <a:rPr lang="en-US" sz="2400" dirty="0" smtClean="0"/>
              <a:t>of hosting the Grand Prix: 90%</a:t>
            </a:r>
          </a:p>
          <a:p>
            <a:r>
              <a:rPr lang="en-US" sz="2400" dirty="0" smtClean="0"/>
              <a:t>Total extra travel costs of the 90%: $5.6m</a:t>
            </a:r>
          </a:p>
          <a:p>
            <a:r>
              <a:rPr lang="en-US" sz="2400" dirty="0" smtClean="0"/>
              <a:t>Psychic value of Grand Prix for this group (20% of population): at least $5.6m</a:t>
            </a:r>
          </a:p>
          <a:p>
            <a:r>
              <a:rPr lang="en-US" sz="2400" dirty="0" smtClean="0"/>
              <a:t>Psychic value of Grand Prix for whole population: (5 x $5.6m) $28m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20272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Traffic congestion costs </a:t>
            </a:r>
            <a:r>
              <a:rPr lang="en-US" sz="2200" dirty="0" smtClean="0">
                <a:solidFill>
                  <a:srgbClr val="002060"/>
                </a:solidFill>
              </a:rPr>
              <a:t>(Table 14.4)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033704"/>
              </p:ext>
            </p:extLst>
          </p:nvPr>
        </p:nvGraphicFramePr>
        <p:xfrm>
          <a:off x="251520" y="1196752"/>
          <a:ext cx="8424935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63803"/>
                <a:gridCol w="1672901"/>
                <a:gridCol w="2088231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/>
                        <a:t>Source</a:t>
                      </a:r>
                      <a:endParaRPr lang="en-A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a. No. of vehicles experiencing delays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Survey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1,000,000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b. Average increase in journey time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Survey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0.25 </a:t>
                      </a:r>
                      <a:r>
                        <a:rPr lang="en-AU" sz="2000" dirty="0" smtClean="0"/>
                        <a:t>hrs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c. Aggregate delay time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x b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250,000 </a:t>
                      </a:r>
                      <a:r>
                        <a:rPr lang="en-AU" sz="2000" dirty="0" smtClean="0"/>
                        <a:t>hrs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d. Value of time per hour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wage 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£8.00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e. Value of time lost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x d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£2,000,000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f. Average fuel </a:t>
                      </a:r>
                      <a:r>
                        <a:rPr lang="en-AU" sz="2000" u="none" strike="noStrike" dirty="0" smtClean="0"/>
                        <a:t>costs/vehicle/hour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Motoring org.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£2.00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g. Aggregate fuel costs of congestion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x f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£500,000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h. Total costs of congestion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+ g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/>
                        <a:t>£2,500,000</a:t>
                      </a:r>
                      <a:endParaRPr lang="en-A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(Hypothetical data)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60053" y="6363784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0110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Identifying and measuring benefits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User benefits:</a:t>
            </a:r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illingness-to-pay or ‘contingent’ method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ravel cost or Clawson method</a:t>
            </a:r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edonic pricing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8644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Willingness-to-pay or ‘contingency’ method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799"/>
            <a:ext cx="8229600" cy="3744417"/>
          </a:xfrm>
        </p:spPr>
        <p:txBody>
          <a:bodyPr/>
          <a:lstStyle/>
          <a:p>
            <a:r>
              <a:rPr lang="en-US" sz="2800" dirty="0" smtClean="0"/>
              <a:t>Users of free public facilities are asked in a survey what they would be willing to pay.</a:t>
            </a:r>
          </a:p>
          <a:p>
            <a:r>
              <a:rPr lang="en-US" sz="2800" dirty="0" smtClean="0"/>
              <a:t>Possibility that respondents will:</a:t>
            </a:r>
          </a:p>
          <a:p>
            <a:pPr lvl="1"/>
            <a:r>
              <a:rPr lang="en-US" sz="2400" dirty="0" smtClean="0"/>
              <a:t>under-state, just in case there is a plan to introduce charges</a:t>
            </a:r>
          </a:p>
          <a:p>
            <a:pPr lvl="1"/>
            <a:r>
              <a:rPr lang="en-US" sz="2400" dirty="0" smtClean="0"/>
              <a:t>over-state to ensure support for the facility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170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Travel cost or Clawson method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sz="2800" dirty="0" smtClean="0"/>
              <a:t>Based on:</a:t>
            </a:r>
          </a:p>
          <a:p>
            <a:pPr lvl="1"/>
            <a:r>
              <a:rPr lang="en-US" sz="2400" dirty="0" smtClean="0"/>
              <a:t>the observation that fewer people use a facility as travel costs increase</a:t>
            </a:r>
          </a:p>
          <a:p>
            <a:pPr lvl="1"/>
            <a:r>
              <a:rPr lang="en-US" sz="2400" dirty="0" smtClean="0"/>
              <a:t>deriving a classic </a:t>
            </a:r>
            <a:r>
              <a:rPr lang="en-US" sz="2400" dirty="0" smtClean="0">
                <a:solidFill>
                  <a:srgbClr val="0070C0"/>
                </a:solidFill>
              </a:rPr>
              <a:t>demand curve </a:t>
            </a:r>
            <a:r>
              <a:rPr lang="en-US" sz="2400" dirty="0" smtClean="0"/>
              <a:t>(price v. quantity)</a:t>
            </a:r>
          </a:p>
          <a:p>
            <a:pPr lvl="1"/>
            <a:r>
              <a:rPr lang="en-US" sz="2400" dirty="0" smtClean="0"/>
              <a:t>measurement of </a:t>
            </a:r>
            <a:r>
              <a:rPr lang="en-US" sz="2400" dirty="0" smtClean="0">
                <a:solidFill>
                  <a:srgbClr val="0070C0"/>
                </a:solidFill>
              </a:rPr>
              <a:t>consumer surplus</a:t>
            </a:r>
          </a:p>
          <a:p>
            <a:r>
              <a:rPr lang="en-AU" sz="2800" dirty="0" smtClean="0">
                <a:solidFill>
                  <a:srgbClr val="002060"/>
                </a:solidFill>
              </a:rPr>
              <a:t>Box 14.2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47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Travel cost/Clawson method: site/travel zones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331640" y="980728"/>
            <a:ext cx="5976664" cy="56886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3347864" y="2996952"/>
            <a:ext cx="1800200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2699792" y="2348880"/>
            <a:ext cx="316835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051720" y="1628800"/>
            <a:ext cx="4536504" cy="44644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499992" y="37170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51920" y="321297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Site</a:t>
            </a:r>
            <a:endParaRPr lang="en-A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en-A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endParaRPr lang="en-A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en-AU" sz="2400" dirty="0"/>
          </a:p>
        </p:txBody>
      </p:sp>
      <p:sp>
        <p:nvSpPr>
          <p:cNvPr id="3" name="Rectangle 2"/>
          <p:cNvSpPr/>
          <p:nvPr/>
        </p:nvSpPr>
        <p:spPr>
          <a:xfrm>
            <a:off x="4103948" y="3731840"/>
            <a:ext cx="216024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9800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Travel cost/Clawson method: data </a:t>
            </a:r>
            <a:r>
              <a:rPr lang="en-US" sz="2000" dirty="0" smtClean="0">
                <a:solidFill>
                  <a:srgbClr val="002060"/>
                </a:solidFill>
              </a:rPr>
              <a:t>(Table 14.5)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089802"/>
              </p:ext>
            </p:extLst>
          </p:nvPr>
        </p:nvGraphicFramePr>
        <p:xfrm>
          <a:off x="179510" y="1600200"/>
          <a:ext cx="8712969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03024"/>
                <a:gridCol w="1717458"/>
                <a:gridCol w="864096"/>
                <a:gridCol w="792088"/>
                <a:gridCol w="864096"/>
                <a:gridCol w="792088"/>
                <a:gridCol w="1080119"/>
              </a:tblGrid>
              <a:tr h="370840">
                <a:tc rowSpan="2">
                  <a:txBody>
                    <a:bodyPr/>
                    <a:lstStyle/>
                    <a:p>
                      <a:pPr algn="l" fontAlgn="t"/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Source of information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Zone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Total</a:t>
                      </a:r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a</a:t>
                      </a:r>
                      <a:r>
                        <a:rPr lang="en-AU" sz="1800" u="none" strike="noStrike" dirty="0" smtClean="0"/>
                        <a:t>. </a:t>
                      </a:r>
                      <a:r>
                        <a:rPr lang="en-AU" sz="1800" u="none" strike="noStrike" dirty="0"/>
                        <a:t>Zone population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Census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20,000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47,000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50,000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60,000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b</a:t>
                      </a:r>
                      <a:r>
                        <a:rPr lang="en-AU" sz="1800" u="none" strike="noStrike" dirty="0" smtClean="0"/>
                        <a:t>. </a:t>
                      </a:r>
                      <a:r>
                        <a:rPr lang="en-AU" sz="1800" u="none" strike="noStrike" dirty="0"/>
                        <a:t>Travel costs </a:t>
                      </a:r>
                      <a:r>
                        <a:rPr lang="en-AU" sz="1800" u="none" strike="noStrike" dirty="0" smtClean="0"/>
                        <a:t>£/head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Survey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rgbClr val="FF0000"/>
                          </a:solidFill>
                        </a:rPr>
                        <a:t>£5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rgbClr val="FF0000"/>
                          </a:solidFill>
                        </a:rPr>
                        <a:t>£</a:t>
                      </a:r>
                      <a:r>
                        <a:rPr lang="en-AU" sz="1800" b="1" u="none" strike="noStrike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rgbClr val="FF0000"/>
                          </a:solidFill>
                        </a:rPr>
                        <a:t>£15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rgbClr val="FF0000"/>
                          </a:solidFill>
                        </a:rPr>
                        <a:t>£20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c</a:t>
                      </a:r>
                      <a:r>
                        <a:rPr lang="en-AU" sz="1800" u="none" strike="noStrike" dirty="0" smtClean="0"/>
                        <a:t>. </a:t>
                      </a:r>
                      <a:r>
                        <a:rPr lang="en-AU" sz="1800" u="none" strike="noStrike" dirty="0"/>
                        <a:t>Total </a:t>
                      </a:r>
                      <a:r>
                        <a:rPr lang="en-AU" sz="1800" u="none" strike="noStrike" dirty="0" smtClean="0"/>
                        <a:t>visits </a:t>
                      </a:r>
                      <a:r>
                        <a:rPr lang="en-AU" sz="1800" u="none" strike="noStrike" dirty="0"/>
                        <a:t>to site p.a.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Survey/counts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64,000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65,000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50,000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179,000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d. Visit </a:t>
                      </a:r>
                      <a:r>
                        <a:rPr lang="en-AU" sz="1800" u="none" strike="noStrike" dirty="0" smtClean="0"/>
                        <a:t>rate/1000</a:t>
                      </a:r>
                      <a:r>
                        <a:rPr lang="en-AU" sz="1800" u="none" strike="noStrike" baseline="0" dirty="0" smtClean="0"/>
                        <a:t> </a:t>
                      </a:r>
                      <a:r>
                        <a:rPr lang="en-AU" sz="1800" u="none" strike="noStrike" baseline="0" dirty="0" err="1" smtClean="0"/>
                        <a:t>pop’n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Calculated </a:t>
                      </a:r>
                      <a:r>
                        <a:rPr lang="en-AU" sz="1800" u="none" strike="noStrike" dirty="0" smtClean="0"/>
                        <a:t>(c/a)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 smtClean="0">
                          <a:solidFill>
                            <a:srgbClr val="FF0000"/>
                          </a:solidFill>
                        </a:rPr>
                        <a:t>3200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 smtClean="0">
                          <a:solidFill>
                            <a:srgbClr val="FF0000"/>
                          </a:solidFill>
                        </a:rPr>
                        <a:t>1383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A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 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57785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156176" y="5229200"/>
            <a:ext cx="122413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23928" y="494116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Plot on a graph</a:t>
            </a:r>
            <a:endParaRPr lang="en-A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0559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Travel costs x visit rates </a:t>
            </a:r>
            <a:r>
              <a:rPr lang="en-AU" sz="2400" dirty="0" smtClean="0">
                <a:solidFill>
                  <a:srgbClr val="002060"/>
                </a:solidFill>
              </a:rPr>
              <a:t>(Fig. 14.2)</a:t>
            </a:r>
            <a:endParaRPr 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49695288"/>
              </p:ext>
            </p:extLst>
          </p:nvPr>
        </p:nvGraphicFramePr>
        <p:xfrm>
          <a:off x="827584" y="1124744"/>
          <a:ext cx="71287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37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>
            <a:normAutofit fontScale="90000"/>
          </a:bodyPr>
          <a:lstStyle/>
          <a:p>
            <a:r>
              <a:rPr lang="en-AU" sz="3600" dirty="0" smtClean="0"/>
              <a:t>Travel cost analysis to estimate a demand curve </a:t>
            </a:r>
            <a:r>
              <a:rPr lang="en-AU" sz="2200" dirty="0" smtClean="0"/>
              <a:t>(Table 14.6)</a:t>
            </a:r>
            <a:endParaRPr lang="en-US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9521"/>
              </p:ext>
            </p:extLst>
          </p:nvPr>
        </p:nvGraphicFramePr>
        <p:xfrm>
          <a:off x="107503" y="1484784"/>
          <a:ext cx="8640960" cy="384048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85138"/>
                <a:gridCol w="1326282"/>
                <a:gridCol w="1067016"/>
                <a:gridCol w="1067016"/>
                <a:gridCol w="1067016"/>
                <a:gridCol w="928492"/>
              </a:tblGrid>
              <a:tr h="45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Source of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Information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 Zone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Zone B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Zone C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Total</a:t>
                      </a:r>
                      <a:endParaRPr lang="en-US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Visits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a. Population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‘000s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Table 14.6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20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b. Travel costs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Table 14.6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£5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£13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£15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Actual situation </a:t>
                      </a:r>
                      <a:r>
                        <a:rPr lang="en-A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entry </a:t>
                      </a: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charge </a:t>
                      </a: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nil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c. Entry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charge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659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d. Total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costs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 + c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e. Visit rate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Table 14.6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3200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1383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f. Total visits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Table 14.6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64,000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65,000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50,000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179,000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Hypothetical entry charge </a:t>
                      </a: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£3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g. Entry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charge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659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h. Total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cost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 + h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AU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18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659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. Visit rate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Fig. 14.3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2500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750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19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j. Estimated no. of visits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f x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50,000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35,200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17,500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102,750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70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274638"/>
            <a:ext cx="850728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dirty="0" smtClean="0"/>
              <a:t>Travel cost analysis to estimate a demand curve (cont’d)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52506"/>
              </p:ext>
            </p:extLst>
          </p:nvPr>
        </p:nvGraphicFramePr>
        <p:xfrm>
          <a:off x="427091" y="1268760"/>
          <a:ext cx="8471806" cy="471926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05508"/>
                <a:gridCol w="1293125"/>
                <a:gridCol w="1040341"/>
                <a:gridCol w="1040341"/>
                <a:gridCol w="1040341"/>
                <a:gridCol w="952150"/>
              </a:tblGrid>
              <a:tr h="247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Source of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Information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 Zone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Zone B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Zone C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 Total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 Visits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Hypothetical entry charge </a:t>
                      </a: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£6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168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k. Entry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charge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6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l. Total cost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 + k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11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19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21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6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m. Visit rate*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Fig. 14.3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2200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n. Estimated no. of visits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m x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44,000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16,450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60,450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Hypothetical entry charge </a:t>
                      </a: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£8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o. Entry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charge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6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p. Total cost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 + o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13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563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q. Visit rate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Fig. 14.3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1383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r. Estimated no. of visits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l x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27,660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27,660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Hypothetical entry charge </a:t>
                      </a:r>
                      <a:r>
                        <a:rPr lang="en-AU" sz="1800" b="1" dirty="0">
                          <a:solidFill>
                            <a:srgbClr val="FF0000"/>
                          </a:solidFill>
                          <a:effectLst/>
                        </a:rPr>
                        <a:t>£12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s. Entry </a:t>
                      </a:r>
                      <a:r>
                        <a:rPr lang="en-A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charge (£)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t. Total cost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 + 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25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u. Visit rate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Fig. 14.3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650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106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chemeClr val="tx1"/>
                          </a:solidFill>
                          <a:effectLst/>
                        </a:rPr>
                        <a:t>v. Estimated no. of visits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u x 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13,000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13,000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6574485" y="6328634"/>
            <a:ext cx="122413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62994" y="6102157"/>
            <a:ext cx="1885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Plot on a graph</a:t>
            </a:r>
            <a:endParaRPr lang="en-A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5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32839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14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>
                <a:solidFill>
                  <a:srgbClr val="002060"/>
                </a:solidFill>
                <a:latin typeface="Arial"/>
                <a:cs typeface="Arial"/>
              </a:rPr>
              <a:t>Economic Evaluation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Demand curve (Fig. 14.3)</a:t>
            </a:r>
            <a:endParaRPr lang="en-US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876317093"/>
              </p:ext>
            </p:extLst>
          </p:nvPr>
        </p:nvGraphicFramePr>
        <p:xfrm>
          <a:off x="1331640" y="1196752"/>
          <a:ext cx="6840760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7675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Consumer surplus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Gives estimate of value to users</a:t>
            </a:r>
          </a:p>
          <a:p>
            <a:r>
              <a:rPr lang="en-AU" dirty="0" smtClean="0"/>
              <a:t>For explanation of consumer surplus, see Chapter 5.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7283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Hedonic pricing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Alternative way of estimating user value</a:t>
            </a:r>
          </a:p>
          <a:p>
            <a:r>
              <a:rPr lang="en-AU" dirty="0" smtClean="0"/>
              <a:t>Willingness to pay for enjoyment of aspects of the site – e.g. value of a park reflected in price of houses with views/access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926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Other issues: value of time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Some benefits of projects are time savings</a:t>
            </a:r>
          </a:p>
          <a:p>
            <a:r>
              <a:rPr lang="en-US" sz="2800" dirty="0" smtClean="0"/>
              <a:t>This can apply to leisure projects (e.g. new tourist route), so savings are of </a:t>
            </a:r>
            <a:r>
              <a:rPr lang="en-US" sz="2800" dirty="0" smtClean="0">
                <a:solidFill>
                  <a:srgbClr val="0070C0"/>
                </a:solidFill>
              </a:rPr>
              <a:t>leisure time.</a:t>
            </a:r>
          </a:p>
          <a:p>
            <a:r>
              <a:rPr lang="en-US" sz="2800" dirty="0" smtClean="0"/>
              <a:t>How is leisure time valued?</a:t>
            </a:r>
          </a:p>
          <a:p>
            <a:r>
              <a:rPr lang="en-US" sz="2800" dirty="0" smtClean="0"/>
              <a:t>Research indicates people’s willingness to pay money to save their own leisure time and the value they place on it.</a:t>
            </a:r>
          </a:p>
          <a:p>
            <a:r>
              <a:rPr lang="en-US" sz="2800" dirty="0" smtClean="0"/>
              <a:t>Equity issue: Should the leisure time of poorer people be valued at less than that of wealthy people?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9048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Other issues: value transfer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AU" sz="2800" dirty="0" smtClean="0"/>
              <a:t>CBA expensive to conduct</a:t>
            </a:r>
          </a:p>
          <a:p>
            <a:r>
              <a:rPr lang="en-AU" sz="2800" dirty="0" smtClean="0"/>
              <a:t>Use results of generic studies to evaluate projects (as in road projects)</a:t>
            </a:r>
          </a:p>
          <a:p>
            <a:r>
              <a:rPr lang="en-US" sz="2800" dirty="0"/>
              <a:t>See US Forest Service project:</a:t>
            </a:r>
          </a:p>
          <a:p>
            <a:pPr lvl="1"/>
            <a:r>
              <a:rPr lang="en-US" dirty="0"/>
              <a:t>Rosenberger and Loomis (2001)</a:t>
            </a:r>
          </a:p>
          <a:p>
            <a:pPr lvl="1"/>
            <a:r>
              <a:rPr lang="en-US" dirty="0"/>
              <a:t> </a:t>
            </a:r>
            <a:r>
              <a:rPr lang="en-GB" dirty="0">
                <a:solidFill>
                  <a:srgbClr val="0070C0"/>
                </a:solidFill>
                <a:hlinkClick r:id="rId3"/>
              </a:rPr>
              <a:t>www.fs.fed.us/rm/pubs/rmrs_gtr72.pdf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2441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Comparing costs and benefits </a:t>
            </a:r>
            <a:r>
              <a:rPr lang="en-US" sz="2000" dirty="0" smtClean="0">
                <a:solidFill>
                  <a:srgbClr val="002060"/>
                </a:solidFill>
              </a:rPr>
              <a:t>(Table 14.7)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181574"/>
              </p:ext>
            </p:extLst>
          </p:nvPr>
        </p:nvGraphicFramePr>
        <p:xfrm>
          <a:off x="251521" y="1124744"/>
          <a:ext cx="6120679" cy="50253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82515"/>
                <a:gridCol w="1938164"/>
              </a:tblGrid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AU" sz="1800" u="none" strike="noStrike" dirty="0"/>
                        <a:t> 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Cash </a:t>
                      </a:r>
                      <a:r>
                        <a:rPr lang="en-AU" sz="2000" u="none" strike="noStrike" dirty="0" smtClean="0"/>
                        <a:t>assessment</a:t>
                      </a:r>
                      <a:endParaRPr lang="en-AU" sz="20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Costs</a:t>
                      </a:r>
                      <a:endParaRPr lang="en-AU" sz="20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£'000 p.a.</a:t>
                      </a:r>
                      <a:endParaRPr lang="en-AU" sz="20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Capital </a:t>
                      </a:r>
                      <a:r>
                        <a:rPr lang="en-AU" sz="2000" u="none" strike="noStrike" dirty="0"/>
                        <a:t>charges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Opportunity </a:t>
                      </a:r>
                      <a:r>
                        <a:rPr lang="en-AU" sz="2000" u="none" strike="noStrike" dirty="0"/>
                        <a:t>costs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Running </a:t>
                      </a:r>
                      <a:r>
                        <a:rPr lang="en-AU" sz="2000" u="none" strike="noStrike" dirty="0"/>
                        <a:t>costs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3500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Externalities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</a:t>
                      </a:r>
                      <a:r>
                        <a:rPr lang="en-AU" sz="2000" u="none" strike="noStrike" dirty="0" smtClean="0"/>
                        <a:t>   Total </a:t>
                      </a:r>
                      <a:r>
                        <a:rPr lang="en-AU" sz="2000" u="none" strike="noStrike" dirty="0"/>
                        <a:t>costs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3900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Benefits</a:t>
                      </a:r>
                      <a:endParaRPr lang="en-AU" sz="20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Private/user </a:t>
                      </a:r>
                      <a:r>
                        <a:rPr lang="en-AU" sz="2000" u="none" strike="noStrike" dirty="0"/>
                        <a:t>benefits paid </a:t>
                      </a:r>
                      <a:r>
                        <a:rPr lang="en-AU" sz="2000" u="none" strike="noStrike" dirty="0" smtClean="0"/>
                        <a:t>for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1500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Private/user </a:t>
                      </a:r>
                      <a:r>
                        <a:rPr lang="en-AU" sz="2000" u="none" strike="noStrike" dirty="0"/>
                        <a:t>benefits not paid </a:t>
                      </a:r>
                      <a:r>
                        <a:rPr lang="en-AU" sz="2000" u="none" strike="noStrike" dirty="0" smtClean="0"/>
                        <a:t>for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Non-user </a:t>
                      </a:r>
                      <a:r>
                        <a:rPr lang="en-AU" sz="2000" u="none" strike="noStrike" dirty="0"/>
                        <a:t>benefits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</a:t>
                      </a:r>
                      <a:r>
                        <a:rPr lang="en-AU" sz="2000" u="none" strike="noStrike" dirty="0" smtClean="0"/>
                        <a:t>  Total </a:t>
                      </a:r>
                      <a:r>
                        <a:rPr lang="en-AU" sz="2000" u="none" strike="noStrike" dirty="0"/>
                        <a:t>benefits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1500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Surplus/deficit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-2400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458325"/>
              </p:ext>
            </p:extLst>
          </p:nvPr>
        </p:nvGraphicFramePr>
        <p:xfrm>
          <a:off x="6372200" y="1124744"/>
          <a:ext cx="2376264" cy="50253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Cost-benefit analysis</a:t>
                      </a:r>
                      <a:endParaRPr lang="en-AU" sz="20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£'000 p.a.</a:t>
                      </a:r>
                      <a:endParaRPr lang="en-AU" sz="20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300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3500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450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4650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1500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 smtClean="0"/>
                        <a:t>1000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2500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577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 smtClean="0"/>
                        <a:t>5000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350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0795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974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 life of a project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Costs and benefits spread over the life of a project – e.g. for a building: 50+ years?</a:t>
            </a:r>
          </a:p>
          <a:p>
            <a:r>
              <a:rPr lang="en-US" sz="2800" dirty="0" smtClean="0"/>
              <a:t>Costs/benefits variable over time and between projects</a:t>
            </a:r>
          </a:p>
          <a:p>
            <a:r>
              <a:rPr lang="en-US" sz="2800" dirty="0" smtClean="0"/>
              <a:t>All costs/benefits valued in </a:t>
            </a:r>
            <a:r>
              <a:rPr lang="en-US" sz="2800" i="1" dirty="0" smtClean="0"/>
              <a:t>current</a:t>
            </a:r>
            <a:r>
              <a:rPr lang="en-US" sz="2800" dirty="0" smtClean="0"/>
              <a:t> terms by means of </a:t>
            </a:r>
            <a:r>
              <a:rPr lang="en-US" sz="2800" dirty="0" smtClean="0">
                <a:solidFill>
                  <a:srgbClr val="0070C0"/>
                </a:solidFill>
              </a:rPr>
              <a:t>discount rate </a:t>
            </a:r>
            <a:r>
              <a:rPr lang="en-US" sz="2800" dirty="0" smtClean="0"/>
              <a:t>(opposite of interest rate)</a:t>
            </a:r>
          </a:p>
          <a:p>
            <a:r>
              <a:rPr lang="en-US" sz="2800" dirty="0" smtClean="0"/>
              <a:t>Examples: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6326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614718"/>
              </p:ext>
            </p:extLst>
          </p:nvPr>
        </p:nvGraphicFramePr>
        <p:xfrm>
          <a:off x="467544" y="721634"/>
          <a:ext cx="8424936" cy="54436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6104"/>
                <a:gridCol w="1296144"/>
                <a:gridCol w="1152128"/>
                <a:gridCol w="1296144"/>
                <a:gridCol w="1197765"/>
                <a:gridCol w="1175657"/>
                <a:gridCol w="1370994"/>
              </a:tblGrid>
              <a:tr h="386333">
                <a:tc>
                  <a:txBody>
                    <a:bodyPr/>
                    <a:lstStyle/>
                    <a:p>
                      <a:pPr algn="ctr" fontAlgn="t"/>
                      <a:r>
                        <a:rPr lang="en-AU" sz="1600" u="none" strike="noStrike" dirty="0"/>
                        <a:t> 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Project A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Project B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37272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Year</a:t>
                      </a:r>
                    </a:p>
                    <a:p>
                      <a:pPr algn="ctr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/>
                        <a:t>Costs </a:t>
                      </a:r>
                      <a:endParaRPr lang="en-AU" sz="2000" u="none" strike="noStrike" dirty="0" smtClean="0"/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(£m)</a:t>
                      </a:r>
                      <a:endParaRPr lang="en-AU" sz="20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Benefits (£m)</a:t>
                      </a:r>
                      <a:endParaRPr lang="en-AU" sz="20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/>
                        <a:t>Net </a:t>
                      </a:r>
                      <a:r>
                        <a:rPr lang="en-AU" sz="2000" u="none" strike="noStrike" dirty="0" smtClean="0"/>
                        <a:t>benefits (£m)</a:t>
                      </a:r>
                      <a:endParaRPr lang="en-AU" sz="20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Costs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 smtClean="0"/>
                        <a:t>(£m)</a:t>
                      </a:r>
                      <a:endParaRPr lang="en-AU" sz="20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 smtClean="0"/>
                        <a:t>Benefits (£m)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u="none" strike="noStrike" dirty="0"/>
                        <a:t>Net </a:t>
                      </a:r>
                      <a:r>
                        <a:rPr lang="en-AU" sz="2000" u="none" strike="noStrike" dirty="0" smtClean="0"/>
                        <a:t>benefits (£m)</a:t>
                      </a:r>
                      <a:endParaRPr lang="en-AU" sz="20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-1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11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-3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2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3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3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4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7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3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-1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5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6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11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5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9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6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8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12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8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3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11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7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6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8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0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14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7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13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6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8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9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12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4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48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Total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82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100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/>
                        <a:t>18</a:t>
                      </a:r>
                      <a:endParaRPr lang="en-AU" sz="2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85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103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18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74"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 smtClean="0"/>
                        <a:t>NPV*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 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 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b="1" u="none" strike="noStrike" dirty="0"/>
                        <a:t>11.3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 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 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b="1" u="none" strike="noStrike" dirty="0"/>
                        <a:t>7.6</a:t>
                      </a:r>
                      <a:endParaRPr lang="en-AU" sz="2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Two projects compared: Net Present Value </a:t>
            </a:r>
            <a:r>
              <a:rPr lang="en-US" dirty="0" smtClean="0">
                <a:solidFill>
                  <a:srgbClr val="002060"/>
                </a:solidFill>
              </a:rPr>
              <a:t>(Table 14.8)</a:t>
            </a:r>
            <a:endParaRPr lang="en-A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623372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Calculations not shown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2080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Life of a project:  2 projects compared </a:t>
            </a:r>
            <a:r>
              <a:rPr lang="en-US" sz="2000" dirty="0" smtClean="0">
                <a:solidFill>
                  <a:srgbClr val="002060"/>
                </a:solidFill>
              </a:rPr>
              <a:t>(Fig. 14.1)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29182521"/>
              </p:ext>
            </p:extLst>
          </p:nvPr>
        </p:nvGraphicFramePr>
        <p:xfrm>
          <a:off x="755576" y="1340768"/>
          <a:ext cx="7291144" cy="515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68705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Switching values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229600" cy="6480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Decision-makers decide whether </a:t>
            </a:r>
            <a:r>
              <a:rPr lang="en-US" sz="2400" dirty="0" smtClean="0">
                <a:latin typeface="Calibri" pitchFamily="34" charset="0"/>
                <a:cs typeface="Arial"/>
              </a:rPr>
              <a:t>£2 subsidy is acceptable</a:t>
            </a:r>
            <a:endParaRPr lang="en-AU" sz="2400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661444"/>
              </p:ext>
            </p:extLst>
          </p:nvPr>
        </p:nvGraphicFramePr>
        <p:xfrm>
          <a:off x="899592" y="2420888"/>
          <a:ext cx="5544616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Annual cost of project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2000" dirty="0" smtClean="0"/>
                        <a:t>£3</a:t>
                      </a:r>
                      <a:r>
                        <a:rPr lang="en-AU" sz="2000" baseline="0" dirty="0" smtClean="0"/>
                        <a:t> million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Annual</a:t>
                      </a:r>
                      <a:r>
                        <a:rPr lang="en-US" sz="2000" baseline="0" dirty="0" smtClean="0"/>
                        <a:t> income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/>
                        <a:t>£2.2 million</a:t>
                      </a:r>
                      <a:endParaRPr lang="en-A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annual costs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/>
                        <a:t>£800,000</a:t>
                      </a:r>
                      <a:endParaRPr lang="en-A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annual visits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400,000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Cost per visit/switching value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/>
                        <a:t>£2</a:t>
                      </a:r>
                      <a:endParaRPr lang="en-A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340768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Minimum value of benefits if project is to go ahead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(Table 14.9 example)</a:t>
            </a:r>
            <a:endParaRPr kumimoji="0" lang="en-A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0571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53" y="332656"/>
            <a:ext cx="8229600" cy="850106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024348" y="1640427"/>
            <a:ext cx="309634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21355" y="2144103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Cost-benefit analysis </a:t>
            </a:r>
            <a:endParaRPr lang="en-US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039131" y="2740478"/>
            <a:ext cx="31023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Economic impact analysis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aseline="0" dirty="0" smtClean="0">
                <a:solidFill>
                  <a:srgbClr val="002060"/>
                </a:solidFill>
              </a:rPr>
              <a:t>Economic impact analysis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aseline="0" dirty="0" smtClean="0"/>
              <a:t>Introduction</a:t>
            </a:r>
          </a:p>
          <a:p>
            <a:r>
              <a:rPr lang="en-GB" baseline="0" dirty="0" smtClean="0"/>
              <a:t>Counting the cost</a:t>
            </a:r>
          </a:p>
          <a:p>
            <a:r>
              <a:rPr lang="en-GB" baseline="0" dirty="0" smtClean="0"/>
              <a:t>The multiplier	</a:t>
            </a:r>
          </a:p>
          <a:p>
            <a:r>
              <a:rPr lang="en-GB" baseline="0" dirty="0" smtClean="0"/>
              <a:t>Economic significance studies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77876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Introduction to economic impact studies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Concentrates on income and jobs</a:t>
            </a:r>
          </a:p>
          <a:p>
            <a:r>
              <a:rPr lang="en-US" sz="2800" dirty="0" smtClean="0"/>
              <a:t>May be undertaken:</a:t>
            </a:r>
          </a:p>
          <a:p>
            <a:pPr lvl="1"/>
            <a:r>
              <a:rPr lang="en-US" sz="2000" dirty="0" smtClean="0"/>
              <a:t>before initiating a project, as aid to decision-making</a:t>
            </a:r>
          </a:p>
          <a:p>
            <a:pPr lvl="1"/>
            <a:r>
              <a:rPr lang="en-US" sz="2000" dirty="0" smtClean="0"/>
              <a:t>after completion of project, as part of evaluation</a:t>
            </a:r>
          </a:p>
          <a:p>
            <a:pPr lvl="1"/>
            <a:r>
              <a:rPr lang="en-US" sz="2000" dirty="0" smtClean="0"/>
              <a:t>after a single event, to persuade funders to support future events</a:t>
            </a:r>
          </a:p>
          <a:p>
            <a:pPr lvl="1"/>
            <a:r>
              <a:rPr lang="en-US" sz="2000" dirty="0" smtClean="0"/>
              <a:t>In relation to industry sectors – economic significance studies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3652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Counting the cost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280920" cy="4525963"/>
          </a:xfrm>
        </p:spPr>
        <p:txBody>
          <a:bodyPr/>
          <a:lstStyle/>
          <a:p>
            <a:r>
              <a:rPr lang="en-US" sz="2800" dirty="0" smtClean="0"/>
              <a:t>Importance of defining the </a:t>
            </a:r>
            <a:r>
              <a:rPr lang="en-US" sz="2800" dirty="0" smtClean="0">
                <a:solidFill>
                  <a:srgbClr val="0070C0"/>
                </a:solidFill>
              </a:rPr>
              <a:t>study area</a:t>
            </a:r>
          </a:p>
          <a:p>
            <a:pPr lvl="1"/>
            <a:r>
              <a:rPr lang="en-US" sz="2400" dirty="0" smtClean="0"/>
              <a:t>e.g. country, region/state, county/sub-region, local government area/city</a:t>
            </a:r>
          </a:p>
          <a:p>
            <a:r>
              <a:rPr lang="en-US" sz="2800" dirty="0" smtClean="0"/>
              <a:t>Impact is created by money spent in the study area by: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visitors  (‘tourism multiplier’)</a:t>
            </a:r>
          </a:p>
          <a:p>
            <a:pPr lvl="1"/>
            <a:r>
              <a:rPr lang="en-US" sz="2400" dirty="0" smtClean="0"/>
              <a:t> external investors </a:t>
            </a:r>
          </a:p>
          <a:p>
            <a:pPr lvl="1"/>
            <a:r>
              <a:rPr lang="en-US" sz="2400" dirty="0" smtClean="0"/>
              <a:t>higher levels of government</a:t>
            </a:r>
            <a:endParaRPr lang="en-AU" sz="2400" dirty="0" smtClean="0"/>
          </a:p>
          <a:p>
            <a:endParaRPr lang="en-US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1330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 multiplier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Money spent in an area by visitors, investors or higher levels of government circulates, creating further impacts.</a:t>
            </a:r>
          </a:p>
          <a:p>
            <a:r>
              <a:rPr lang="en-US" sz="2800" dirty="0" smtClean="0"/>
              <a:t>Therefore, if </a:t>
            </a:r>
            <a:r>
              <a:rPr lang="en-US" sz="2800" dirty="0" smtClean="0">
                <a:latin typeface="+mj-lt"/>
                <a:cs typeface="Arial"/>
              </a:rPr>
              <a:t>£1 initial expenditure eventually creates £2 of income, the multiplier is 2.</a:t>
            </a:r>
          </a:p>
          <a:p>
            <a:r>
              <a:rPr lang="en-US" sz="2800" dirty="0" smtClean="0">
                <a:latin typeface="+mj-lt"/>
                <a:cs typeface="Arial"/>
              </a:rPr>
              <a:t>This can be calculated.</a:t>
            </a:r>
            <a:endParaRPr lang="en-AU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7598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Estimating the multiplier: data requirements 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064896" cy="51125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Firms’ expenditure: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goes to other local firms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goes to local residents as wages/salaries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leaves the area (e.g. taxes, imports, profits) = ‘leakage’</a:t>
            </a:r>
          </a:p>
          <a:p>
            <a:pPr marL="514350" indent="-457200"/>
            <a:r>
              <a:rPr lang="en-US" dirty="0" smtClean="0"/>
              <a:t>Discovered by industry survey, e.g.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25% to local firms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40% to local residents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35% leaks</a:t>
            </a:r>
          </a:p>
          <a:p>
            <a:pPr marL="514350" indent="-457200"/>
            <a:r>
              <a:rPr lang="en-US" dirty="0" smtClean="0"/>
              <a:t>Residents’ expenditure spent (a) locally, (b) outside the area (leakage)</a:t>
            </a:r>
          </a:p>
          <a:p>
            <a:pPr marL="514350" indent="-457200"/>
            <a:r>
              <a:rPr lang="en-US" dirty="0" smtClean="0"/>
              <a:t>Discovered by resident survey, e.g.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50% to local firms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50% leaks</a:t>
            </a:r>
          </a:p>
          <a:p>
            <a:pPr marL="971550" lvl="1" indent="-514350">
              <a:buFont typeface="+mj-lt"/>
              <a:buAutoNum type="alphaLcParenR"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1780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Multiplier calculations: diagram </a:t>
            </a:r>
            <a:r>
              <a:rPr lang="en-US" sz="2000" dirty="0" smtClean="0">
                <a:solidFill>
                  <a:srgbClr val="002060"/>
                </a:solidFill>
              </a:rPr>
              <a:t>(Fig. 14.5)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824" y="117872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Round</a:t>
            </a:r>
            <a:endParaRPr lang="en-A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17824" y="117872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Leaks</a:t>
            </a:r>
            <a:endParaRPr lang="en-A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13952" y="117872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/>
            </a:lvl1pPr>
          </a:lstStyle>
          <a:p>
            <a:r>
              <a:rPr lang="en-US" dirty="0"/>
              <a:t>Leaks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2998128" y="117872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Local</a:t>
            </a:r>
            <a:r>
              <a:rPr lang="en-US" sz="2400" b="1" dirty="0" smtClean="0"/>
              <a:t> firms</a:t>
            </a:r>
            <a:endParaRPr lang="en-A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46400" y="117872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/>
            </a:lvl1pPr>
          </a:lstStyle>
          <a:p>
            <a:r>
              <a:rPr lang="en-US" dirty="0"/>
              <a:t>Individuals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2998128" y="549920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$28.91 + 52.50 = 81.41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2926120" y="1682780"/>
            <a:ext cx="230425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Initial cost $1000</a:t>
            </a:r>
            <a:endParaRPr lang="en-A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06440" y="5499204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$46.25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1557968" y="5499204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$40.47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549856" y="53551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endParaRPr lang="en-A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05840" y="168278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AU" sz="2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598528" y="4923140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5014352" y="4923140"/>
            <a:ext cx="864096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898228" y="5247176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26120" y="2618884"/>
            <a:ext cx="23042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 </a:t>
            </a:r>
            <a:r>
              <a:rPr lang="en-US" sz="2000" dirty="0" smtClean="0"/>
              <a:t>$250</a:t>
            </a:r>
            <a:endParaRPr lang="en-AU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534632" y="5427196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$52.50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1413952" y="2618884"/>
            <a:ext cx="9361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$350</a:t>
            </a:r>
            <a:endParaRPr lang="en-AU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77848" y="254687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dirty="0"/>
              <a:t>2</a:t>
            </a:r>
            <a:endParaRPr lang="en-AU" sz="20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4942344" y="2114828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2350056" y="2114828"/>
            <a:ext cx="72008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31" idx="0"/>
          </p:cNvCxnSpPr>
          <p:nvPr/>
        </p:nvCxnSpPr>
        <p:spPr>
          <a:xfrm rot="5400000">
            <a:off x="3841029" y="2381664"/>
            <a:ext cx="474439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206040" y="21148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35%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4150256" y="22588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25%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5518408" y="21148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40%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5662424" y="2618884"/>
            <a:ext cx="9361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$400</a:t>
            </a:r>
            <a:endParaRPr lang="en-AU" sz="2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5086360" y="4995148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V="1">
            <a:off x="2494072" y="4923140"/>
            <a:ext cx="648072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26120" y="3626996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$200 + 62.50 = 262.50</a:t>
            </a:r>
            <a:endParaRPr lang="en-AU" dirty="0"/>
          </a:p>
        </p:txBody>
      </p:sp>
      <p:sp>
        <p:nvSpPr>
          <p:cNvPr id="58" name="TextBox 57"/>
          <p:cNvSpPr txBox="1"/>
          <p:nvPr/>
        </p:nvSpPr>
        <p:spPr>
          <a:xfrm>
            <a:off x="5734432" y="3626996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$100</a:t>
            </a:r>
            <a:endParaRPr lang="en-AU" dirty="0"/>
          </a:p>
        </p:txBody>
      </p:sp>
      <p:sp>
        <p:nvSpPr>
          <p:cNvPr id="59" name="TextBox 58"/>
          <p:cNvSpPr txBox="1"/>
          <p:nvPr/>
        </p:nvSpPr>
        <p:spPr>
          <a:xfrm>
            <a:off x="1485960" y="3626996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$87.50</a:t>
            </a:r>
            <a:endParaRPr lang="en-AU" dirty="0"/>
          </a:p>
        </p:txBody>
      </p:sp>
      <p:sp>
        <p:nvSpPr>
          <p:cNvPr id="60" name="TextBox 59"/>
          <p:cNvSpPr txBox="1"/>
          <p:nvPr/>
        </p:nvSpPr>
        <p:spPr>
          <a:xfrm>
            <a:off x="477848" y="35549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dirty="0"/>
              <a:t>3</a:t>
            </a:r>
            <a:endParaRPr lang="en-AU" sz="20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6526520" y="3050932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 flipV="1">
            <a:off x="4942344" y="3050932"/>
            <a:ext cx="864096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3826220" y="3374968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462624" y="3554988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$200</a:t>
            </a:r>
            <a:endParaRPr lang="en-AU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5014352" y="3122940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2422064" y="3050932"/>
            <a:ext cx="648072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62424" y="29789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50%</a:t>
            </a:r>
            <a:endParaRPr lang="en-AU" dirty="0"/>
          </a:p>
        </p:txBody>
      </p:sp>
      <p:sp>
        <p:nvSpPr>
          <p:cNvPr id="68" name="TextBox 67"/>
          <p:cNvSpPr txBox="1"/>
          <p:nvPr/>
        </p:nvSpPr>
        <p:spPr>
          <a:xfrm>
            <a:off x="6886560" y="29789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50%</a:t>
            </a:r>
            <a:endParaRPr lang="en-AU" dirty="0"/>
          </a:p>
        </p:txBody>
      </p:sp>
      <p:sp>
        <p:nvSpPr>
          <p:cNvPr id="69" name="TextBox 68"/>
          <p:cNvSpPr txBox="1"/>
          <p:nvPr/>
        </p:nvSpPr>
        <p:spPr>
          <a:xfrm>
            <a:off x="2854112" y="4563100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$50 + 65.63 = 115.63</a:t>
            </a:r>
            <a:endParaRPr lang="en-AU" dirty="0"/>
          </a:p>
        </p:txBody>
      </p:sp>
      <p:sp>
        <p:nvSpPr>
          <p:cNvPr id="70" name="TextBox 69"/>
          <p:cNvSpPr txBox="1"/>
          <p:nvPr/>
        </p:nvSpPr>
        <p:spPr>
          <a:xfrm>
            <a:off x="5662424" y="4563100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$105</a:t>
            </a:r>
            <a:endParaRPr lang="en-AU" dirty="0"/>
          </a:p>
        </p:txBody>
      </p:sp>
      <p:sp>
        <p:nvSpPr>
          <p:cNvPr id="71" name="TextBox 70"/>
          <p:cNvSpPr txBox="1"/>
          <p:nvPr/>
        </p:nvSpPr>
        <p:spPr>
          <a:xfrm>
            <a:off x="1413952" y="4563100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$91.88</a:t>
            </a:r>
            <a:endParaRPr lang="en-AU" dirty="0"/>
          </a:p>
        </p:txBody>
      </p:sp>
      <p:sp>
        <p:nvSpPr>
          <p:cNvPr id="72" name="TextBox 71"/>
          <p:cNvSpPr txBox="1"/>
          <p:nvPr/>
        </p:nvSpPr>
        <p:spPr>
          <a:xfrm>
            <a:off x="477848" y="441908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</a:t>
            </a:r>
            <a:endParaRPr lang="en-AU" sz="20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454512" y="3987036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 flipV="1">
            <a:off x="4870336" y="3987036"/>
            <a:ext cx="864096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754212" y="4311072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390616" y="4491092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$50</a:t>
            </a:r>
            <a:endParaRPr lang="en-AU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4942344" y="4059044"/>
            <a:ext cx="936104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 flipV="1">
            <a:off x="2350056" y="3987036"/>
            <a:ext cx="648072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74192" y="5931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AU" dirty="0"/>
          </a:p>
        </p:txBody>
      </p:sp>
      <p:sp>
        <p:nvSpPr>
          <p:cNvPr id="80" name="TextBox 79"/>
          <p:cNvSpPr txBox="1"/>
          <p:nvPr/>
        </p:nvSpPr>
        <p:spPr>
          <a:xfrm>
            <a:off x="5950456" y="5931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AU" dirty="0"/>
          </a:p>
        </p:txBody>
      </p:sp>
      <p:sp>
        <p:nvSpPr>
          <p:cNvPr id="81" name="TextBox 80"/>
          <p:cNvSpPr txBox="1"/>
          <p:nvPr/>
        </p:nvSpPr>
        <p:spPr>
          <a:xfrm>
            <a:off x="7606640" y="5931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AU" dirty="0"/>
          </a:p>
        </p:txBody>
      </p:sp>
      <p:sp>
        <p:nvSpPr>
          <p:cNvPr id="82" name="TextBox 81"/>
          <p:cNvSpPr txBox="1"/>
          <p:nvPr/>
        </p:nvSpPr>
        <p:spPr>
          <a:xfrm>
            <a:off x="405840" y="5931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AU" dirty="0"/>
          </a:p>
        </p:txBody>
      </p:sp>
      <p:sp>
        <p:nvSpPr>
          <p:cNvPr id="83" name="TextBox 82"/>
          <p:cNvSpPr txBox="1"/>
          <p:nvPr/>
        </p:nvSpPr>
        <p:spPr>
          <a:xfrm>
            <a:off x="1629976" y="5931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AU" dirty="0"/>
          </a:p>
        </p:txBody>
      </p:sp>
      <p:sp>
        <p:nvSpPr>
          <p:cNvPr id="85" name="TextBox 8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2542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/>
      <p:bldP spid="31" grpId="0" animBg="1"/>
      <p:bldP spid="32" grpId="0" animBg="1"/>
      <p:bldP spid="33" grpId="0" animBg="1"/>
      <p:bldP spid="34" grpId="0"/>
      <p:bldP spid="38" grpId="0"/>
      <p:bldP spid="39" grpId="0"/>
      <p:bldP spid="40" grpId="0"/>
      <p:bldP spid="41" grpId="0" animBg="1"/>
      <p:bldP spid="57" grpId="0" animBg="1"/>
      <p:bldP spid="58" grpId="0" animBg="1"/>
      <p:bldP spid="59" grpId="0" animBg="1"/>
      <p:bldP spid="60" grpId="0"/>
      <p:bldP spid="64" grpId="0" animBg="1"/>
      <p:bldP spid="67" grpId="0"/>
      <p:bldP spid="68" grpId="0"/>
      <p:bldP spid="69" grpId="0" animBg="1"/>
      <p:bldP spid="70" grpId="0" animBg="1"/>
      <p:bldP spid="71" grpId="0" animBg="1"/>
      <p:bldP spid="72" grpId="0"/>
      <p:bldP spid="76" grpId="0" animBg="1"/>
      <p:bldP spid="79" grpId="0"/>
      <p:bldP spid="80" grpId="0"/>
      <p:bldP spid="81" grpId="0"/>
      <p:bldP spid="82" grpId="0"/>
      <p:bldP spid="8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Multiplier calculations (cont’d)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25658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Each round produces a smaller impact because of leaks.</a:t>
            </a:r>
          </a:p>
          <a:p>
            <a:r>
              <a:rPr lang="en-US" sz="2800" dirty="0" smtClean="0"/>
              <a:t>Fig. 14.5 shows around 14/15 producing local impacts of  &lt;$1.</a:t>
            </a:r>
          </a:p>
          <a:p>
            <a:r>
              <a:rPr lang="en-US" sz="2800" dirty="0" smtClean="0"/>
              <a:t>Aggregate impacts:</a:t>
            </a:r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usiness turnover: $1817.63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esident incomes: $726.90</a:t>
            </a:r>
          </a:p>
          <a:p>
            <a:r>
              <a:rPr lang="en-US" sz="2800" dirty="0" smtClean="0"/>
              <a:t>Various multipliers:</a:t>
            </a:r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usiness turnover multiplier: 1817.64/1000 = 1.82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rthodox income multiplier: 726.90/400 = 1.82</a:t>
            </a:r>
          </a:p>
          <a:p>
            <a:pPr lvl="1"/>
            <a:r>
              <a:rPr lang="en-US" sz="2000" dirty="0"/>
              <a:t>u</a:t>
            </a:r>
            <a:r>
              <a:rPr lang="en-US" sz="2000" dirty="0" smtClean="0"/>
              <a:t>northodox income multiplier: 726.90/1000 = 0.73</a:t>
            </a:r>
          </a:p>
          <a:p>
            <a:r>
              <a:rPr lang="en-US" sz="2400" dirty="0" smtClean="0"/>
              <a:t>Different firms’ and individuals’ expenditure ratios affect the size of multipliers.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916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Economic significance studies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Studies that demonstrate the economic significance of industry sectors, e.g. leisure industry, sport industry, cultural industries, tourism industry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1949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Cost-benefit analysis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525963"/>
          </a:xfrm>
        </p:spPr>
        <p:txBody>
          <a:bodyPr>
            <a:noAutofit/>
          </a:bodyPr>
          <a:lstStyle/>
          <a:p>
            <a:r>
              <a:rPr lang="en-GB" sz="2800" baseline="0" dirty="0" err="1" smtClean="0"/>
              <a:t>Measurables</a:t>
            </a:r>
            <a:r>
              <a:rPr lang="en-GB" sz="2800" baseline="0" dirty="0" smtClean="0"/>
              <a:t> and </a:t>
            </a:r>
            <a:r>
              <a:rPr lang="en-GB" sz="2800" baseline="0" dirty="0" err="1" smtClean="0"/>
              <a:t>unmeasurables</a:t>
            </a:r>
            <a:endParaRPr lang="en-GB" sz="2800" baseline="0" dirty="0" smtClean="0"/>
          </a:p>
          <a:p>
            <a:r>
              <a:rPr lang="en-GB" sz="2800" baseline="0" dirty="0" smtClean="0"/>
              <a:t>The cost-benefit approach</a:t>
            </a:r>
          </a:p>
          <a:p>
            <a:r>
              <a:rPr lang="en-AU" sz="2800" baseline="0" dirty="0" smtClean="0"/>
              <a:t>Identifying and measuring costs</a:t>
            </a:r>
            <a:endParaRPr lang="en-AU" sz="2800" dirty="0" smtClean="0"/>
          </a:p>
          <a:p>
            <a:r>
              <a:rPr lang="en-AU" sz="2800" baseline="0" dirty="0" smtClean="0"/>
              <a:t>Identifying and measuring benefits</a:t>
            </a:r>
            <a:endParaRPr lang="en-AU" sz="2800" dirty="0"/>
          </a:p>
          <a:p>
            <a:r>
              <a:rPr lang="en-AU" sz="2800" baseline="0" dirty="0" smtClean="0"/>
              <a:t>Measuring private benefits – travel cost and other methods  </a:t>
            </a:r>
          </a:p>
          <a:p>
            <a:r>
              <a:rPr lang="en-US" sz="2800" dirty="0" smtClean="0"/>
              <a:t>Comparing costs and benefits</a:t>
            </a:r>
            <a:endParaRPr lang="en-AU" sz="2800" baseline="0" dirty="0" smtClean="0"/>
          </a:p>
          <a:p>
            <a:r>
              <a:rPr lang="en-AU" sz="2800" baseline="0" dirty="0" smtClean="0"/>
              <a:t>The value of time</a:t>
            </a:r>
            <a:endParaRPr lang="en-AU" sz="2800" dirty="0"/>
          </a:p>
          <a:p>
            <a:r>
              <a:rPr lang="en-GB" sz="2800" baseline="0" dirty="0" smtClean="0"/>
              <a:t>Value transfer 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3596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aseline="0" dirty="0" err="1" smtClean="0">
                <a:solidFill>
                  <a:srgbClr val="002060"/>
                </a:solidFill>
              </a:rPr>
              <a:t>Measurables</a:t>
            </a:r>
            <a:r>
              <a:rPr lang="en-GB" sz="4000" baseline="0" dirty="0" smtClean="0">
                <a:solidFill>
                  <a:srgbClr val="002060"/>
                </a:solidFill>
              </a:rPr>
              <a:t> and </a:t>
            </a:r>
            <a:r>
              <a:rPr lang="en-GB" sz="4000" baseline="0" dirty="0" err="1" smtClean="0">
                <a:solidFill>
                  <a:srgbClr val="002060"/>
                </a:solidFill>
              </a:rPr>
              <a:t>unmeasurables</a:t>
            </a:r>
            <a:endParaRPr lang="en-AU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207852"/>
              </p:ext>
            </p:extLst>
          </p:nvPr>
        </p:nvGraphicFramePr>
        <p:xfrm>
          <a:off x="467544" y="3068960"/>
          <a:ext cx="5410944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6608"/>
                <a:gridCol w="1440160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(Table 14.1)</a:t>
                      </a:r>
                      <a:endParaRPr lang="en-A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Costs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Benefits</a:t>
                      </a:r>
                      <a:endParaRPr lang="en-A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Measurable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A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Non-measurable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A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48478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CBA involves </a:t>
            </a:r>
            <a:r>
              <a:rPr lang="en-US" sz="2400" i="1" dirty="0" smtClean="0"/>
              <a:t>identifying</a:t>
            </a:r>
            <a:r>
              <a:rPr lang="en-US" sz="2400" dirty="0" smtClean="0"/>
              <a:t> all costs and benefits, and measuring and comparing  what can be measured, but not everything may be measurable.</a:t>
            </a:r>
            <a:endParaRPr lang="en-A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971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Decision makers must ultimately decide whether: </a:t>
            </a:r>
          </a:p>
          <a:p>
            <a:r>
              <a:rPr lang="en-US" sz="2400" dirty="0" smtClean="0"/>
              <a:t>A–C (measurable net costs) or C–A (measurable net benefits) outweigh the non-</a:t>
            </a:r>
            <a:r>
              <a:rPr lang="en-US" sz="2400" dirty="0" err="1" smtClean="0"/>
              <a:t>measurables</a:t>
            </a:r>
            <a:r>
              <a:rPr lang="en-US" sz="2400" dirty="0" smtClean="0"/>
              <a:t> B and D.  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6543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496943" cy="720080"/>
          </a:xfrm>
        </p:spPr>
        <p:txBody>
          <a:bodyPr>
            <a:normAutofit fontScale="90000"/>
          </a:bodyPr>
          <a:lstStyle/>
          <a:p>
            <a:pPr algn="r"/>
            <a:r>
              <a:rPr lang="en-US" sz="3100" dirty="0" smtClean="0">
                <a:solidFill>
                  <a:srgbClr val="002060"/>
                </a:solidFill>
              </a:rPr>
              <a:t>The cost-benefit approach to project evaluation </a:t>
            </a:r>
            <a:r>
              <a:rPr lang="en-US" sz="2200" dirty="0" smtClean="0">
                <a:solidFill>
                  <a:srgbClr val="002060"/>
                </a:solidFill>
              </a:rPr>
              <a:t>(Table 14.2)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10508"/>
              </p:ext>
            </p:extLst>
          </p:nvPr>
        </p:nvGraphicFramePr>
        <p:xfrm>
          <a:off x="372277" y="908720"/>
          <a:ext cx="4114800" cy="5461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328"/>
                <a:gridCol w="116247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SECTOR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Capital</a:t>
                      </a:r>
                      <a:r>
                        <a:rPr lang="en-US" b="1" baseline="0" dirty="0" smtClean="0"/>
                        <a:t> cost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£’000s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(a) Investor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(b) Bank</a:t>
                      </a:r>
                      <a:r>
                        <a:rPr lang="en-US" baseline="0" dirty="0" smtClean="0"/>
                        <a:t> loan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baseline="0" dirty="0" smtClean="0"/>
                        <a:t>(c) Total capital (</a:t>
                      </a:r>
                      <a:r>
                        <a:rPr lang="en-US" baseline="0" dirty="0" err="1" smtClean="0"/>
                        <a:t>a+b</a:t>
                      </a:r>
                      <a:r>
                        <a:rPr lang="en-US" baseline="0" dirty="0" smtClean="0"/>
                        <a:t>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Annual expenditure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(d) Bank interest (10% of b)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 </a:t>
                      </a:r>
                      <a:r>
                        <a:rPr lang="en-US" dirty="0" smtClean="0"/>
                        <a:t>500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(e) Running costs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(f) Total (</a:t>
                      </a:r>
                      <a:r>
                        <a:rPr lang="en-US" dirty="0" err="1" smtClean="0"/>
                        <a:t>d+e</a:t>
                      </a:r>
                      <a:r>
                        <a:rPr lang="en-US" dirty="0" smtClean="0"/>
                        <a:t>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Annual income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(g) Sales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Annual profit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(h) Profits (g – f)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% return on investor’s</a:t>
                      </a:r>
                    </a:p>
                    <a:p>
                      <a:r>
                        <a:rPr lang="en-US" dirty="0" smtClean="0"/>
                        <a:t>       capital</a:t>
                      </a:r>
                      <a:r>
                        <a:rPr lang="en-US" baseline="0" dirty="0" smtClean="0"/>
                        <a:t> (100 x h/a)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38877"/>
              </p:ext>
            </p:extLst>
          </p:nvPr>
        </p:nvGraphicFramePr>
        <p:xfrm>
          <a:off x="4427984" y="908720"/>
          <a:ext cx="4114800" cy="5461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41984"/>
                <a:gridCol w="11728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PUBLIC SECTOR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Capital</a:t>
                      </a:r>
                      <a:r>
                        <a:rPr lang="en-US" b="1" baseline="0" dirty="0" smtClean="0"/>
                        <a:t> cost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£’000s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(a) Public</a:t>
                      </a:r>
                      <a:r>
                        <a:rPr lang="en-US" baseline="0" dirty="0" smtClean="0"/>
                        <a:t> agency funds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(b) Borrowings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baseline="0" dirty="0" smtClean="0"/>
                        <a:t> ( c) Total capital (</a:t>
                      </a:r>
                      <a:r>
                        <a:rPr lang="en-US" baseline="0" dirty="0" err="1" smtClean="0"/>
                        <a:t>a+b</a:t>
                      </a:r>
                      <a:r>
                        <a:rPr lang="en-US" baseline="0" dirty="0" smtClean="0"/>
                        <a:t>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Annual costs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(d) Capital</a:t>
                      </a:r>
                      <a:r>
                        <a:rPr lang="en-US" baseline="0" dirty="0" smtClean="0"/>
                        <a:t> charges (8% of b)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(e) Running costs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(f) Total (</a:t>
                      </a:r>
                      <a:r>
                        <a:rPr lang="en-US" dirty="0" err="1" smtClean="0"/>
                        <a:t>d+e</a:t>
                      </a:r>
                      <a:r>
                        <a:rPr lang="en-US" dirty="0" smtClean="0"/>
                        <a:t>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Annual income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(g) Fees</a:t>
                      </a:r>
                      <a:r>
                        <a:rPr lang="en-US" baseline="0" dirty="0" smtClean="0"/>
                        <a:t> and charges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Annual deficit/subsidy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(h) Net cost/loss (g – f)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– 2400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Net social benefits</a:t>
                      </a:r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712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Identifying and measuring costs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Capital costs </a:t>
            </a:r>
            <a:r>
              <a:rPr lang="en-US" sz="2800" dirty="0" smtClean="0"/>
              <a:t>– costs of building the facility: upfront and annual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Running costs </a:t>
            </a:r>
            <a:r>
              <a:rPr lang="en-US" sz="2800" dirty="0" smtClean="0"/>
              <a:t>– annual costs of: staffing, materials, heating, lighting, transport, etc.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Externalities</a:t>
            </a:r>
            <a:r>
              <a:rPr lang="en-US" sz="2800" dirty="0" smtClean="0"/>
              <a:t> as costs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Opportunity costs </a:t>
            </a:r>
            <a:r>
              <a:rPr lang="en-US" sz="2800" dirty="0" smtClean="0"/>
              <a:t>– the value of the resource in an alternative use – e.g. parkland as housing/offices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366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Externalities</a:t>
            </a:r>
            <a:r>
              <a:rPr lang="en-US" sz="3600" dirty="0" smtClean="0"/>
              <a:t> </a:t>
            </a:r>
            <a:r>
              <a:rPr lang="en-US" sz="2400" dirty="0" smtClean="0"/>
              <a:t>(or ‘third party’ or ‘neighbourhood’ effects)  (from Chapter 5)</a:t>
            </a: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248472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Market under-provides or over-provides, due to specific benefits enjoyed or costs imposed, but not paid for, by specific third parties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Negative: </a:t>
            </a:r>
            <a:r>
              <a:rPr lang="en-US" sz="3000" dirty="0" smtClean="0"/>
              <a:t>costs imposed on third parties, </a:t>
            </a:r>
            <a:r>
              <a:rPr lang="en-US" sz="2600" dirty="0" smtClean="0"/>
              <a:t>e.g.: 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</a:t>
            </a:r>
            <a:r>
              <a:rPr lang="en-US" sz="2800" dirty="0" smtClean="0"/>
              <a:t>– air pollution, noise pollution, congestion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Positive: </a:t>
            </a:r>
            <a:r>
              <a:rPr lang="en-US" sz="3000" dirty="0" smtClean="0"/>
              <a:t>benefits to third parties, which they do not pay for, e.g.: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nvironmental/amenity benefits of a golf course to surrounding properties; public tourism attractions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73703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Adelaide Grand Prix study </a:t>
            </a:r>
            <a:r>
              <a:rPr lang="en-US" sz="2400" dirty="0" smtClean="0">
                <a:solidFill>
                  <a:srgbClr val="002060"/>
                </a:solidFill>
              </a:rPr>
              <a:t>(Table 12.3)</a:t>
            </a:r>
            <a:endParaRPr lang="en-A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71136"/>
              </p:ext>
            </p:extLst>
          </p:nvPr>
        </p:nvGraphicFramePr>
        <p:xfrm>
          <a:off x="251520" y="980728"/>
          <a:ext cx="8568952" cy="20170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28792"/>
                <a:gridCol w="1440160"/>
              </a:tblGrid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Benefits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$m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Tangible benefits: visitor </a:t>
                      </a:r>
                      <a:r>
                        <a:rPr lang="en-AU" sz="2000" u="none" strike="noStrike" dirty="0" smtClean="0"/>
                        <a:t>expenditure*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9.9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Tangible benefits: event costs funded from outside </a:t>
                      </a:r>
                      <a:r>
                        <a:rPr lang="en-AU" sz="2000" u="none" strike="noStrike" dirty="0" smtClean="0"/>
                        <a:t>SA*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13.7–14.9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Social benefit: psychic income (general excitement, </a:t>
                      </a:r>
                      <a:r>
                        <a:rPr lang="en-AU" sz="2000" u="none" strike="noStrike" dirty="0" smtClean="0"/>
                        <a:t>etc.)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28.0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Total benefits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51.6–52.8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87727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0" i="0" u="none" strike="noStrike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*including multiplier effects</a:t>
            </a:r>
          </a:p>
          <a:p>
            <a:r>
              <a:rPr lang="en-US" dirty="0" smtClean="0"/>
              <a:t>SA = South Australia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(Source: Burns </a:t>
            </a:r>
            <a:r>
              <a:rPr lang="en-US" i="1" dirty="0" smtClean="0"/>
              <a:t>et al</a:t>
            </a:r>
            <a:r>
              <a:rPr lang="en-US" dirty="0" smtClean="0"/>
              <a:t>., 1986)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95666"/>
              </p:ext>
            </p:extLst>
          </p:nvPr>
        </p:nvGraphicFramePr>
        <p:xfrm>
          <a:off x="288045" y="3128992"/>
          <a:ext cx="8568952" cy="2748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28792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Costs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Tangible costs: event </a:t>
                      </a:r>
                      <a:r>
                        <a:rPr lang="en-AU" sz="2000" u="none" strike="noStrike" dirty="0" smtClean="0"/>
                        <a:t>+ capital </a:t>
                      </a:r>
                      <a:r>
                        <a:rPr lang="en-AU" sz="2000" u="none" strike="noStrike" dirty="0"/>
                        <a:t>costs funded from SA sources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6.6–7.5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Social costs: traffic congestion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Social costs: property damage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0.03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Social costs: accidents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3.2–5.8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  Total costs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16.3–19.8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u="none" strike="noStrike" dirty="0" smtClean="0">
                          <a:solidFill>
                            <a:schemeClr val="bg1"/>
                          </a:solidFill>
                        </a:rPr>
                        <a:t>Benefit: cost ratio       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2.7–3.2</a:t>
                      </a:r>
                      <a:endParaRPr lang="en-A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488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3065</Words>
  <Application>Microsoft Office PowerPoint</Application>
  <PresentationFormat>On-screen Show (4:3)</PresentationFormat>
  <Paragraphs>712</Paragraphs>
  <Slides>37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CHAPTER 14</vt:lpstr>
      <vt:lpstr>Outline</vt:lpstr>
      <vt:lpstr>Cost-benefit analysis</vt:lpstr>
      <vt:lpstr>Measurables and unmeasurables</vt:lpstr>
      <vt:lpstr>The cost-benefit approach to project evaluation (Table 14.2)</vt:lpstr>
      <vt:lpstr>Identifying and measuring costs</vt:lpstr>
      <vt:lpstr>Externalities (or ‘third party’ or ‘neighbourhood’ effects)  (from Chapter 5)</vt:lpstr>
      <vt:lpstr>Adelaide Grand Prix study (Table 12.3)</vt:lpstr>
      <vt:lpstr>Adelaide Grand Prix study:  Psychic income calculation </vt:lpstr>
      <vt:lpstr>Traffic congestion costs (Table 14.4)</vt:lpstr>
      <vt:lpstr>Identifying and measuring benefits</vt:lpstr>
      <vt:lpstr>Willingness-to-pay or ‘contingency’ method</vt:lpstr>
      <vt:lpstr>Travel cost or Clawson method</vt:lpstr>
      <vt:lpstr>Travel cost/Clawson method: site/travel zones</vt:lpstr>
      <vt:lpstr>Travel cost/Clawson method: data (Table 14.5)</vt:lpstr>
      <vt:lpstr>Travel costs x visit rates (Fig. 14.2)</vt:lpstr>
      <vt:lpstr>Travel cost analysis to estimate a demand curve (Table 14.6)</vt:lpstr>
      <vt:lpstr>PowerPoint Presentation</vt:lpstr>
      <vt:lpstr>Demand curve (Fig. 14.3)</vt:lpstr>
      <vt:lpstr>Consumer surplus</vt:lpstr>
      <vt:lpstr>Hedonic pricing</vt:lpstr>
      <vt:lpstr>Other issues: value of time</vt:lpstr>
      <vt:lpstr>Other issues: value transfer</vt:lpstr>
      <vt:lpstr>Comparing costs and benefits (Table 14.7)</vt:lpstr>
      <vt:lpstr>The life of a project</vt:lpstr>
      <vt:lpstr>PowerPoint Presentation</vt:lpstr>
      <vt:lpstr>Life of a project:  2 projects compared (Fig. 14.1)</vt:lpstr>
      <vt:lpstr>Switching values</vt:lpstr>
      <vt:lpstr>Economic impact analysis</vt:lpstr>
      <vt:lpstr>Introduction to economic impact studies</vt:lpstr>
      <vt:lpstr>Counting the cost</vt:lpstr>
      <vt:lpstr>The multiplier</vt:lpstr>
      <vt:lpstr>Estimating the multiplier: data requirements </vt:lpstr>
      <vt:lpstr>Multiplier calculations: diagram (Fig. 14.5)</vt:lpstr>
      <vt:lpstr>Multiplier calculations (cont’d)</vt:lpstr>
      <vt:lpstr>Economic significance studies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31</cp:revision>
  <dcterms:created xsi:type="dcterms:W3CDTF">2016-11-30T23:45:22Z</dcterms:created>
  <dcterms:modified xsi:type="dcterms:W3CDTF">2017-04-19T12:52:35Z</dcterms:modified>
</cp:coreProperties>
</file>