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theme/themeOverride6.xml" ContentType="application/vnd.openxmlformats-officedocument.themeOverride+xml"/>
  <Override PartName="/ppt/charts/chart3.xml" ContentType="application/vnd.openxmlformats-officedocument.drawingml.chart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9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theme/themeOverride17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7"/>
  </p:notesMasterIdLst>
  <p:sldIdLst>
    <p:sldId id="257" r:id="rId2"/>
    <p:sldId id="258" r:id="rId3"/>
    <p:sldId id="260" r:id="rId4"/>
    <p:sldId id="263" r:id="rId5"/>
    <p:sldId id="264" r:id="rId6"/>
    <p:sldId id="265" r:id="rId7"/>
    <p:sldId id="266" r:id="rId8"/>
    <p:sldId id="267" r:id="rId9"/>
    <p:sldId id="290" r:id="rId10"/>
    <p:sldId id="268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2" r:id="rId21"/>
    <p:sldId id="283" r:id="rId22"/>
    <p:sldId id="286" r:id="rId23"/>
    <p:sldId id="287" r:id="rId24"/>
    <p:sldId id="288" r:id="rId25"/>
    <p:sldId id="28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A44200"/>
    <a:srgbClr val="75DBFF"/>
    <a:srgbClr val="0962AB"/>
    <a:srgbClr val="E2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3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Sheet1!$A$4:$A$9</c:f>
              <c:strCache>
                <c:ptCount val="6"/>
                <c:pt idx="0">
                  <c:v>0-14</c:v>
                </c:pt>
                <c:pt idx="1">
                  <c:v>15-29</c:v>
                </c:pt>
                <c:pt idx="2">
                  <c:v>30-44</c:v>
                </c:pt>
                <c:pt idx="3">
                  <c:v>45-59</c:v>
                </c:pt>
                <c:pt idx="4">
                  <c:v>60-74</c:v>
                </c:pt>
                <c:pt idx="5">
                  <c:v>75+</c:v>
                </c:pt>
              </c:strCache>
            </c:strRef>
          </c:cat>
          <c:val>
            <c:numRef>
              <c:f>Sheet1!$B$4:$B$9</c:f>
              <c:numCache>
                <c:formatCode>General</c:formatCode>
                <c:ptCount val="6"/>
                <c:pt idx="0">
                  <c:v>0.90000000000000036</c:v>
                </c:pt>
                <c:pt idx="1">
                  <c:v>0.59999999999999964</c:v>
                </c:pt>
                <c:pt idx="2">
                  <c:v>0.60000000000000142</c:v>
                </c:pt>
                <c:pt idx="3">
                  <c:v>-0.30000000000000071</c:v>
                </c:pt>
                <c:pt idx="4">
                  <c:v>2.7000000000000011</c:v>
                </c:pt>
                <c:pt idx="5">
                  <c:v>3.4999999999999991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48672"/>
        <c:axId val="7150592"/>
      </c:barChart>
      <c:catAx>
        <c:axId val="71486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Age</a:t>
                </a:r>
                <a:r>
                  <a:rPr lang="en-US" sz="2000" baseline="0"/>
                  <a:t> group</a:t>
                </a:r>
                <a:endParaRPr lang="en-US" sz="2000"/>
              </a:p>
            </c:rich>
          </c:tx>
          <c:layout/>
          <c:overlay val="0"/>
        </c:title>
        <c:majorTickMark val="out"/>
        <c:minorTickMark val="none"/>
        <c:tickLblPos val="low"/>
        <c:txPr>
          <a:bodyPr/>
          <a:lstStyle/>
          <a:p>
            <a:pPr>
              <a:defRPr sz="1600"/>
            </a:pPr>
            <a:endParaRPr lang="en-US"/>
          </a:p>
        </c:txPr>
        <c:crossAx val="7150592"/>
        <c:crosses val="autoZero"/>
        <c:auto val="1"/>
        <c:lblAlgn val="ctr"/>
        <c:lblOffset val="100"/>
        <c:noMultiLvlLbl val="0"/>
      </c:catAx>
      <c:valAx>
        <c:axId val="71505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err="1"/>
                  <a:t>Chnage</a:t>
                </a:r>
                <a:r>
                  <a:rPr lang="en-US" sz="1800" baseline="0" dirty="0"/>
                  <a:t> in </a:t>
                </a:r>
                <a:r>
                  <a:rPr lang="en-US" sz="1800" baseline="0" dirty="0" smtClean="0"/>
                  <a:t>population </a:t>
                </a:r>
                <a:r>
                  <a:rPr lang="en-US" sz="1800" baseline="0" dirty="0"/>
                  <a:t>(millions)</a:t>
                </a:r>
                <a:endParaRPr lang="en-US" sz="1800" dirty="0"/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148672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31750">
              <a:solidFill>
                <a:srgbClr val="0070C0"/>
              </a:solidFill>
            </a:ln>
          </c:spPr>
          <c:marker>
            <c:symbol val="circle"/>
            <c:size val="6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Sheet1!$B$3:$O$3</c:f>
              <c:strCach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</c:strCache>
            </c:strRef>
          </c:cat>
          <c:val>
            <c:numRef>
              <c:f>Sheet1!$B$16:$O$16</c:f>
              <c:numCache>
                <c:formatCode>0.0"0"</c:formatCode>
                <c:ptCount val="14"/>
                <c:pt idx="0">
                  <c:v>463.6</c:v>
                </c:pt>
                <c:pt idx="1">
                  <c:v>469.7</c:v>
                </c:pt>
                <c:pt idx="2">
                  <c:v>473.2</c:v>
                </c:pt>
                <c:pt idx="3">
                  <c:v>476.6</c:v>
                </c:pt>
                <c:pt idx="4">
                  <c:v>471.4</c:v>
                </c:pt>
                <c:pt idx="5">
                  <c:v>470.1</c:v>
                </c:pt>
                <c:pt idx="6">
                  <c:v>466.2</c:v>
                </c:pt>
                <c:pt idx="7">
                  <c:v>455</c:v>
                </c:pt>
                <c:pt idx="8">
                  <c:v>441.7</c:v>
                </c:pt>
                <c:pt idx="9">
                  <c:v>455</c:v>
                </c:pt>
                <c:pt idx="10">
                  <c:v>442.3</c:v>
                </c:pt>
                <c:pt idx="11">
                  <c:v>437.1</c:v>
                </c:pt>
                <c:pt idx="12">
                  <c:v>450.3</c:v>
                </c:pt>
                <c:pt idx="13">
                  <c:v>461.2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85920"/>
        <c:axId val="7187840"/>
      </c:lineChart>
      <c:catAx>
        <c:axId val="71859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187840"/>
        <c:crosses val="autoZero"/>
        <c:auto val="1"/>
        <c:lblAlgn val="ctr"/>
        <c:lblOffset val="100"/>
        <c:noMultiLvlLbl val="0"/>
      </c:catAx>
      <c:valAx>
        <c:axId val="71878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household </a:t>
                </a:r>
                <a:r>
                  <a:rPr lang="en-US" sz="1600" baseline="0" dirty="0" smtClean="0"/>
                  <a:t>expenditure (£/</a:t>
                </a:r>
                <a:r>
                  <a:rPr lang="en-US" sz="1600" baseline="0" dirty="0" err="1" smtClean="0"/>
                  <a:t>wk</a:t>
                </a:r>
                <a:r>
                  <a:rPr lang="en-US" sz="1600" baseline="0" dirty="0" smtClean="0"/>
                  <a:t>)</a:t>
                </a:r>
                <a:endParaRPr lang="en-US" sz="1600" dirty="0"/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185920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Nat!$E$4</c:f>
              <c:strCache>
                <c:ptCount val="1"/>
                <c:pt idx="0">
                  <c:v>Perf Arts attendances index</c:v>
                </c:pt>
              </c:strCache>
            </c:strRef>
          </c:tx>
          <c:spPr>
            <a:ln w="38100">
              <a:solidFill>
                <a:srgbClr val="FF0066"/>
              </a:solidFill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marker>
          <c:cat>
            <c:numRef>
              <c:f>Nat!$A$5:$A$15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Nat!$E$5:$E$15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124.27184466019416</c:v>
                </c:pt>
                <c:pt idx="2">
                  <c:v>166.99029126213591</c:v>
                </c:pt>
                <c:pt idx="3">
                  <c:v>168.93203883495141</c:v>
                </c:pt>
                <c:pt idx="4">
                  <c:v>149.51456310679612</c:v>
                </c:pt>
                <c:pt idx="5">
                  <c:v>141.74757281553397</c:v>
                </c:pt>
                <c:pt idx="6">
                  <c:v>162.13592233009709</c:v>
                </c:pt>
                <c:pt idx="7">
                  <c:v>159.22330097087377</c:v>
                </c:pt>
                <c:pt idx="8">
                  <c:v>157.28155339805824</c:v>
                </c:pt>
                <c:pt idx="9">
                  <c:v>172.8155339805825</c:v>
                </c:pt>
                <c:pt idx="10">
                  <c:v>198.30258379379595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Nat!$F$4</c:f>
              <c:strCache>
                <c:ptCount val="1"/>
                <c:pt idx="0">
                  <c:v>Stock market index</c:v>
                </c:pt>
              </c:strCache>
            </c:strRef>
          </c:tx>
          <c:spPr>
            <a:ln w="34925"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Nat!$A$5:$A$15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Nat!$F$5:$F$15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108.0927707870713</c:v>
                </c:pt>
                <c:pt idx="2">
                  <c:v>139.2548729336294</c:v>
                </c:pt>
                <c:pt idx="3">
                  <c:v>158.42585738958795</c:v>
                </c:pt>
                <c:pt idx="4">
                  <c:v>90.278805822847275</c:v>
                </c:pt>
                <c:pt idx="5">
                  <c:v>120.47865778435727</c:v>
                </c:pt>
                <c:pt idx="6">
                  <c:v>119.59042684431286</c:v>
                </c:pt>
                <c:pt idx="7">
                  <c:v>101.43103873673822</c:v>
                </c:pt>
                <c:pt idx="8">
                  <c:v>115.099925980755</c:v>
                </c:pt>
                <c:pt idx="9">
                  <c:v>132.07500616827042</c:v>
                </c:pt>
                <c:pt idx="10">
                  <c:v>134.76437207007154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396416"/>
        <c:axId val="32398336"/>
      </c:lineChart>
      <c:catAx>
        <c:axId val="3239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2398336"/>
        <c:crosses val="autoZero"/>
        <c:auto val="1"/>
        <c:lblAlgn val="ctr"/>
        <c:lblOffset val="100"/>
        <c:noMultiLvlLbl val="0"/>
      </c:catAx>
      <c:valAx>
        <c:axId val="323983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AU" sz="1800"/>
                  <a:t>Index, 2004=100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2396416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12222685639664"/>
          <c:y val="6.8314396991883533E-2"/>
          <c:w val="0.58636927408794282"/>
          <c:h val="0.820213247041408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Visit friends</c:v>
                </c:pt>
              </c:strCache>
            </c:strRef>
          </c:tx>
          <c:spPr>
            <a:solidFill>
              <a:srgbClr val="0962AB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Sheet1!$B$4:$I$4</c:f>
              <c:strCache>
                <c:ptCount val="8"/>
                <c:pt idx="0">
                  <c:v>1995/97</c:v>
                </c:pt>
                <c:pt idx="1">
                  <c:v>1998/00</c:v>
                </c:pt>
                <c:pt idx="2">
                  <c:v>2002</c:v>
                </c:pt>
                <c:pt idx="3">
                  <c:v>2004</c:v>
                </c:pt>
                <c:pt idx="4">
                  <c:v>2006</c:v>
                </c:pt>
                <c:pt idx="5">
                  <c:v>2008</c:v>
                </c:pt>
                <c:pt idx="6">
                  <c:v>2010</c:v>
                </c:pt>
                <c:pt idx="7">
                  <c:v>2012</c:v>
                </c:pt>
              </c:strCache>
            </c:strRef>
          </c:cat>
          <c:val>
            <c:numRef>
              <c:f>Sheet1!$B$5:$I$5</c:f>
              <c:numCache>
                <c:formatCode>#,##0</c:formatCode>
                <c:ptCount val="8"/>
                <c:pt idx="0">
                  <c:v>190.22913933350827</c:v>
                </c:pt>
                <c:pt idx="1">
                  <c:v>188.1326894502229</c:v>
                </c:pt>
                <c:pt idx="2">
                  <c:v>171.431524</c:v>
                </c:pt>
                <c:pt idx="3">
                  <c:v>162.35660799999999</c:v>
                </c:pt>
                <c:pt idx="4">
                  <c:v>167.39176799999998</c:v>
                </c:pt>
                <c:pt idx="5">
                  <c:v>155.41599200000002</c:v>
                </c:pt>
                <c:pt idx="6">
                  <c:v>148.46969300000001</c:v>
                </c:pt>
                <c:pt idx="7">
                  <c:v>143.96359799999999</c:v>
                </c:pt>
              </c:numCache>
            </c:numRef>
          </c:val>
        </c:ser>
        <c:ser>
          <c:idx val="1"/>
          <c:order val="1"/>
          <c:tx>
            <c:strRef>
              <c:f>Sheet1!$A$6</c:f>
              <c:strCache>
                <c:ptCount val="1"/>
                <c:pt idx="0">
                  <c:v>Entertainment/public activity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Sheet1!$B$4:$I$4</c:f>
              <c:strCache>
                <c:ptCount val="8"/>
                <c:pt idx="0">
                  <c:v>1995/97</c:v>
                </c:pt>
                <c:pt idx="1">
                  <c:v>1998/00</c:v>
                </c:pt>
                <c:pt idx="2">
                  <c:v>2002</c:v>
                </c:pt>
                <c:pt idx="3">
                  <c:v>2004</c:v>
                </c:pt>
                <c:pt idx="4">
                  <c:v>2006</c:v>
                </c:pt>
                <c:pt idx="5">
                  <c:v>2008</c:v>
                </c:pt>
                <c:pt idx="6">
                  <c:v>2010</c:v>
                </c:pt>
                <c:pt idx="7">
                  <c:v>2012</c:v>
                </c:pt>
              </c:strCache>
            </c:strRef>
          </c:cat>
          <c:val>
            <c:numRef>
              <c:f>Sheet1!$B$6:$I$6</c:f>
              <c:numCache>
                <c:formatCode>#,##0</c:formatCode>
                <c:ptCount val="8"/>
                <c:pt idx="0">
                  <c:v>39.683041196536344</c:v>
                </c:pt>
                <c:pt idx="1">
                  <c:v>39.103239227340268</c:v>
                </c:pt>
                <c:pt idx="2">
                  <c:v>47.939289000000002</c:v>
                </c:pt>
                <c:pt idx="3">
                  <c:v>49.928950999999998</c:v>
                </c:pt>
                <c:pt idx="4">
                  <c:v>48.983027</c:v>
                </c:pt>
                <c:pt idx="5">
                  <c:v>43.139958</c:v>
                </c:pt>
                <c:pt idx="6">
                  <c:v>46.630575</c:v>
                </c:pt>
                <c:pt idx="7">
                  <c:v>52.454300000000003</c:v>
                </c:pt>
              </c:numCache>
            </c:numRef>
          </c:val>
        </c:ser>
        <c:ser>
          <c:idx val="2"/>
          <c:order val="2"/>
          <c:tx>
            <c:strRef>
              <c:f>Sheet1!$A$7</c:f>
              <c:strCache>
                <c:ptCount val="1"/>
                <c:pt idx="0">
                  <c:v>Sport: participate</c:v>
                </c:pt>
              </c:strCache>
            </c:strRef>
          </c:tx>
          <c:spPr>
            <a:solidFill>
              <a:srgbClr val="75DBFF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Sheet1!$B$4:$I$4</c:f>
              <c:strCache>
                <c:ptCount val="8"/>
                <c:pt idx="0">
                  <c:v>1995/97</c:v>
                </c:pt>
                <c:pt idx="1">
                  <c:v>1998/00</c:v>
                </c:pt>
                <c:pt idx="2">
                  <c:v>2002</c:v>
                </c:pt>
                <c:pt idx="3">
                  <c:v>2004</c:v>
                </c:pt>
                <c:pt idx="4">
                  <c:v>2006</c:v>
                </c:pt>
                <c:pt idx="5">
                  <c:v>2008</c:v>
                </c:pt>
                <c:pt idx="6">
                  <c:v>2010</c:v>
                </c:pt>
                <c:pt idx="7">
                  <c:v>2012</c:v>
                </c:pt>
              </c:strCache>
            </c:strRef>
          </c:cat>
          <c:val>
            <c:numRef>
              <c:f>Sheet1!$B$7:$I$7</c:f>
              <c:numCache>
                <c:formatCode>#,##0</c:formatCode>
                <c:ptCount val="8"/>
                <c:pt idx="0">
                  <c:v>22.89362372080819</c:v>
                </c:pt>
                <c:pt idx="1">
                  <c:v>25.103922734026746</c:v>
                </c:pt>
                <c:pt idx="2">
                  <c:v>19.001380000000001</c:v>
                </c:pt>
                <c:pt idx="3">
                  <c:v>19.362137000000001</c:v>
                </c:pt>
                <c:pt idx="4">
                  <c:v>16.414037</c:v>
                </c:pt>
                <c:pt idx="5">
                  <c:v>19.939222000000001</c:v>
                </c:pt>
                <c:pt idx="6">
                  <c:v>17.869734000000001</c:v>
                </c:pt>
                <c:pt idx="7">
                  <c:v>15.540065999999999</c:v>
                </c:pt>
              </c:numCache>
            </c:numRef>
          </c:val>
        </c:ser>
        <c:ser>
          <c:idx val="3"/>
          <c:order val="3"/>
          <c:tx>
            <c:strRef>
              <c:f>Sheet1!$A$8</c:f>
              <c:strCache>
                <c:ptCount val="1"/>
                <c:pt idx="0">
                  <c:v>Holiday: base</c:v>
                </c:pt>
              </c:strCache>
            </c:strRef>
          </c:tx>
          <c:spPr>
            <a:pattFill prst="pct25">
              <a:fgClr>
                <a:srgbClr val="0070C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cat>
            <c:strRef>
              <c:f>Sheet1!$B$4:$I$4</c:f>
              <c:strCache>
                <c:ptCount val="8"/>
                <c:pt idx="0">
                  <c:v>1995/97</c:v>
                </c:pt>
                <c:pt idx="1">
                  <c:v>1998/00</c:v>
                </c:pt>
                <c:pt idx="2">
                  <c:v>2002</c:v>
                </c:pt>
                <c:pt idx="3">
                  <c:v>2004</c:v>
                </c:pt>
                <c:pt idx="4">
                  <c:v>2006</c:v>
                </c:pt>
                <c:pt idx="5">
                  <c:v>2008</c:v>
                </c:pt>
                <c:pt idx="6">
                  <c:v>2010</c:v>
                </c:pt>
                <c:pt idx="7">
                  <c:v>2012</c:v>
                </c:pt>
              </c:strCache>
            </c:strRef>
          </c:cat>
          <c:val>
            <c:numRef>
              <c:f>Sheet1!$B$8:$I$8</c:f>
              <c:numCache>
                <c:formatCode>#,##0</c:formatCode>
                <c:ptCount val="8"/>
                <c:pt idx="0">
                  <c:v>10.174437155602204</c:v>
                </c:pt>
                <c:pt idx="1">
                  <c:v>10.79001485884101</c:v>
                </c:pt>
                <c:pt idx="2">
                  <c:v>10.500318</c:v>
                </c:pt>
                <c:pt idx="3">
                  <c:v>10.2477</c:v>
                </c:pt>
                <c:pt idx="4">
                  <c:v>10.815609</c:v>
                </c:pt>
                <c:pt idx="5">
                  <c:v>11.18867</c:v>
                </c:pt>
                <c:pt idx="6">
                  <c:v>11.237368999999999</c:v>
                </c:pt>
                <c:pt idx="7">
                  <c:v>9.8840760000000003</c:v>
                </c:pt>
              </c:numCache>
            </c:numRef>
          </c:val>
        </c:ser>
        <c:ser>
          <c:idx val="4"/>
          <c:order val="4"/>
          <c:tx>
            <c:strRef>
              <c:f>Sheet1!$A$9</c:f>
              <c:strCache>
                <c:ptCount val="1"/>
                <c:pt idx="0">
                  <c:v>Day trip</c:v>
                </c:pt>
              </c:strCache>
            </c:strRef>
          </c:tx>
          <c:spPr>
            <a:pattFill prst="ltUpDiag">
              <a:fgClr>
                <a:srgbClr val="0070C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cat>
            <c:strRef>
              <c:f>Sheet1!$B$4:$I$4</c:f>
              <c:strCache>
                <c:ptCount val="8"/>
                <c:pt idx="0">
                  <c:v>1995/97</c:v>
                </c:pt>
                <c:pt idx="1">
                  <c:v>1998/00</c:v>
                </c:pt>
                <c:pt idx="2">
                  <c:v>2002</c:v>
                </c:pt>
                <c:pt idx="3">
                  <c:v>2004</c:v>
                </c:pt>
                <c:pt idx="4">
                  <c:v>2006</c:v>
                </c:pt>
                <c:pt idx="5">
                  <c:v>2008</c:v>
                </c:pt>
                <c:pt idx="6">
                  <c:v>2010</c:v>
                </c:pt>
                <c:pt idx="7">
                  <c:v>2012</c:v>
                </c:pt>
              </c:strCache>
            </c:strRef>
          </c:cat>
          <c:val>
            <c:numRef>
              <c:f>Sheet1!$B$9:$I$9</c:f>
              <c:numCache>
                <c:formatCode>#,##0</c:formatCode>
                <c:ptCount val="8"/>
                <c:pt idx="0">
                  <c:v>20.264505379165573</c:v>
                </c:pt>
                <c:pt idx="1">
                  <c:v>18.143001485884103</c:v>
                </c:pt>
                <c:pt idx="2">
                  <c:v>22.286200000000001</c:v>
                </c:pt>
                <c:pt idx="3">
                  <c:v>23.903739000000002</c:v>
                </c:pt>
                <c:pt idx="4">
                  <c:v>27.041055</c:v>
                </c:pt>
                <c:pt idx="5">
                  <c:v>29.711248999999999</c:v>
                </c:pt>
                <c:pt idx="6">
                  <c:v>27.611519000000001</c:v>
                </c:pt>
                <c:pt idx="7">
                  <c:v>26.195709999999998</c:v>
                </c:pt>
              </c:numCache>
            </c:numRef>
          </c:val>
        </c:ser>
        <c:ser>
          <c:idx val="5"/>
          <c:order val="5"/>
          <c:tx>
            <c:strRef>
              <c:f>Sheet1!$A$10</c:f>
              <c:strCache>
                <c:ptCount val="1"/>
                <c:pt idx="0">
                  <c:v>Other, incl. just walk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Sheet1!$B$4:$I$4</c:f>
              <c:strCache>
                <c:ptCount val="8"/>
                <c:pt idx="0">
                  <c:v>1995/97</c:v>
                </c:pt>
                <c:pt idx="1">
                  <c:v>1998/00</c:v>
                </c:pt>
                <c:pt idx="2">
                  <c:v>2002</c:v>
                </c:pt>
                <c:pt idx="3">
                  <c:v>2004</c:v>
                </c:pt>
                <c:pt idx="4">
                  <c:v>2006</c:v>
                </c:pt>
                <c:pt idx="5">
                  <c:v>2008</c:v>
                </c:pt>
                <c:pt idx="6">
                  <c:v>2010</c:v>
                </c:pt>
                <c:pt idx="7">
                  <c:v>2012</c:v>
                </c:pt>
              </c:strCache>
            </c:strRef>
          </c:cat>
          <c:val>
            <c:numRef>
              <c:f>Sheet1!$B$10:$I$10</c:f>
              <c:numCache>
                <c:formatCode>#,##0</c:formatCode>
                <c:ptCount val="8"/>
                <c:pt idx="0">
                  <c:v>43.739590658619782</c:v>
                </c:pt>
                <c:pt idx="1">
                  <c:v>43.869063893016346</c:v>
                </c:pt>
                <c:pt idx="2">
                  <c:v>38.592619999999997</c:v>
                </c:pt>
                <c:pt idx="3">
                  <c:v>39.50215</c:v>
                </c:pt>
                <c:pt idx="4">
                  <c:v>45.420458000000004</c:v>
                </c:pt>
                <c:pt idx="5">
                  <c:v>44.269832000000001</c:v>
                </c:pt>
                <c:pt idx="6">
                  <c:v>41.850952999999997</c:v>
                </c:pt>
                <c:pt idx="7">
                  <c:v>43.139958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7"/>
        <c:overlap val="100"/>
        <c:axId val="34305920"/>
        <c:axId val="34307456"/>
      </c:barChart>
      <c:catAx>
        <c:axId val="343059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4307456"/>
        <c:crosses val="autoZero"/>
        <c:auto val="1"/>
        <c:lblAlgn val="ctr"/>
        <c:lblOffset val="100"/>
        <c:noMultiLvlLbl val="0"/>
      </c:catAx>
      <c:valAx>
        <c:axId val="343074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Trips per person per year</a:t>
                </a:r>
              </a:p>
            </c:rich>
          </c:tx>
          <c:layout>
            <c:manualLayout>
              <c:xMode val="edge"/>
              <c:yMode val="edge"/>
              <c:x val="2.0065211938801102E-2"/>
              <c:y val="0.17825349956255468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4305920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70373458806034905"/>
          <c:y val="0.11303047705184557"/>
          <c:w val="0.28236789529585121"/>
          <c:h val="0.73792505058123437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31750">
              <a:solidFill>
                <a:srgbClr val="0070C0"/>
              </a:solidFill>
            </a:ln>
          </c:spPr>
          <c:marker>
            <c:symbol val="circle"/>
            <c:size val="6"/>
            <c:spPr>
              <a:solidFill>
                <a:schemeClr val="tx1"/>
              </a:solidFill>
            </c:spPr>
          </c:marker>
          <c:cat>
            <c:numRef>
              <c:f>'2014'!$A$4:$A$28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cat>
          <c:val>
            <c:numRef>
              <c:f>'2014'!$B$4:$B$28</c:f>
              <c:numCache>
                <c:formatCode>0.0</c:formatCode>
                <c:ptCount val="25"/>
                <c:pt idx="0">
                  <c:v>8.3000000000000007</c:v>
                </c:pt>
                <c:pt idx="1">
                  <c:v>8.9</c:v>
                </c:pt>
                <c:pt idx="2">
                  <c:v>9.3000000000000007</c:v>
                </c:pt>
                <c:pt idx="3">
                  <c:v>10.3</c:v>
                </c:pt>
                <c:pt idx="4">
                  <c:v>11.7</c:v>
                </c:pt>
                <c:pt idx="5">
                  <c:v>13.6</c:v>
                </c:pt>
                <c:pt idx="6">
                  <c:v>15.1</c:v>
                </c:pt>
                <c:pt idx="7">
                  <c:v>15.7</c:v>
                </c:pt>
                <c:pt idx="8">
                  <c:v>19.3</c:v>
                </c:pt>
                <c:pt idx="9">
                  <c:v>20.100000000000001</c:v>
                </c:pt>
                <c:pt idx="10">
                  <c:v>20.5</c:v>
                </c:pt>
                <c:pt idx="11">
                  <c:v>20.8</c:v>
                </c:pt>
                <c:pt idx="12">
                  <c:v>20.8</c:v>
                </c:pt>
                <c:pt idx="13">
                  <c:v>20.8</c:v>
                </c:pt>
                <c:pt idx="14">
                  <c:v>21.3</c:v>
                </c:pt>
                <c:pt idx="15">
                  <c:v>21.7</c:v>
                </c:pt>
                <c:pt idx="16">
                  <c:v>21.9</c:v>
                </c:pt>
                <c:pt idx="17">
                  <c:v>22</c:v>
                </c:pt>
                <c:pt idx="18">
                  <c:v>21.2</c:v>
                </c:pt>
                <c:pt idx="19">
                  <c:v>21.6</c:v>
                </c:pt>
                <c:pt idx="20">
                  <c:v>20.399999999999999</c:v>
                </c:pt>
                <c:pt idx="21">
                  <c:v>20.9</c:v>
                </c:pt>
                <c:pt idx="22">
                  <c:v>21.5</c:v>
                </c:pt>
                <c:pt idx="23">
                  <c:v>21.3</c:v>
                </c:pt>
                <c:pt idx="24">
                  <c:v>21.2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558336"/>
        <c:axId val="36560256"/>
      </c:lineChart>
      <c:catAx>
        <c:axId val="3655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6560256"/>
        <c:crosses val="autoZero"/>
        <c:auto val="1"/>
        <c:lblAlgn val="ctr"/>
        <c:lblOffset val="100"/>
        <c:tickLblSkip val="1"/>
        <c:noMultiLvlLbl val="0"/>
      </c:catAx>
      <c:valAx>
        <c:axId val="365602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Gambling expenditure, A$ </a:t>
                </a:r>
                <a:r>
                  <a:rPr lang="en-US" sz="1600" dirty="0" smtClean="0"/>
                  <a:t>million   </a:t>
                </a:r>
                <a:r>
                  <a:rPr lang="en-US" sz="1600" dirty="0"/>
                  <a:t>(2014 prices)</a:t>
                </a:r>
              </a:p>
            </c:rich>
          </c:tx>
          <c:layout>
            <c:manualLayout>
              <c:xMode val="edge"/>
              <c:yMode val="edge"/>
              <c:x val="1.5117367911501896E-2"/>
              <c:y val="0.1367250178031220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6558336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5D613-A8CB-4731-A905-AB3FBEC0DE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3698-8485-465A-BF35-3023C817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570B4-BD23-4C94-8FA5-A8BF27B3FC1A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7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8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hyperlink" Target="http://www.unwto.org/climate/support/en/support.php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4" Type="http://schemas.openxmlformats.org/officeDocument/2006/relationships/chart" Target="../charts/char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"/>
          <a:stretch/>
        </p:blipFill>
        <p:spPr>
          <a:xfrm>
            <a:off x="-1" y="-842"/>
            <a:ext cx="9144001" cy="6862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"/>
                <a:cs typeface="Arial"/>
              </a:rPr>
              <a:t>4</a:t>
            </a:r>
            <a:r>
              <a:rPr lang="en-US" sz="2800" baseline="30000" dirty="0">
                <a:latin typeface="Arial"/>
                <a:cs typeface="Arial"/>
              </a:rPr>
              <a:t>t</a:t>
            </a:r>
            <a:r>
              <a:rPr lang="en-US" sz="2800" baseline="30000" dirty="0" smtClean="0">
                <a:latin typeface="Arial"/>
                <a:cs typeface="Arial"/>
              </a:rPr>
              <a:t>h</a:t>
            </a:r>
            <a:r>
              <a:rPr lang="en-US" sz="2800" dirty="0" smtClean="0">
                <a:latin typeface="Arial"/>
                <a:cs typeface="Arial"/>
              </a:rPr>
              <a:t> Edition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Leisure, Sport and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Tourism, Politics,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Policy and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rgbClr val="000000"/>
                </a:solidFill>
                <a:latin typeface="Arial"/>
                <a:cs typeface="Arial"/>
              </a:rPr>
              <a:t>A. J. </a:t>
            </a:r>
            <a:r>
              <a:rPr lang="nl-NL" dirty="0" err="1" smtClean="0">
                <a:solidFill>
                  <a:srgbClr val="000000"/>
                </a:solidFill>
                <a:latin typeface="Arial"/>
                <a:cs typeface="Arial"/>
              </a:rPr>
              <a:t>Veal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COMPLEMENTARY TEACHING MATERIALS</a:t>
            </a:r>
            <a:endParaRPr lang="en-US" sz="1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596" y="5442567"/>
            <a:ext cx="1760866" cy="4865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</a:t>
            </a:r>
            <a:r>
              <a:rPr lang="en-US" sz="1700" spc="300" dirty="0" smtClean="0">
                <a:latin typeface="Myriad Pro"/>
                <a:cs typeface="Myriad Pro"/>
              </a:rPr>
              <a:t>TEXTS</a:t>
            </a:r>
            <a:endParaRPr lang="en-US" sz="1700" spc="3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968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3. Supply: activities of producers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‘Supply’ side of the demand–supply relationship</a:t>
            </a:r>
          </a:p>
          <a:p>
            <a:r>
              <a:rPr lang="en-US" sz="2800" dirty="0" smtClean="0"/>
              <a:t>Suppler actions have some effect on activity</a:t>
            </a:r>
          </a:p>
          <a:p>
            <a:r>
              <a:rPr lang="en-US" sz="2800" dirty="0" smtClean="0"/>
              <a:t>Public campaigns, e.g. ‘Sport for All’, ‘Life. Be in it’</a:t>
            </a:r>
          </a:p>
          <a:p>
            <a:r>
              <a:rPr lang="en-US" sz="2800" dirty="0" smtClean="0"/>
              <a:t>Provision of facilities – e.g. 2000+ indoor leisure </a:t>
            </a:r>
            <a:r>
              <a:rPr lang="en-US" sz="2800" dirty="0" err="1" smtClean="0"/>
              <a:t>centres</a:t>
            </a:r>
            <a:r>
              <a:rPr lang="en-US" sz="2800" dirty="0" smtClean="0"/>
              <a:t> in UK; cheap airlines</a:t>
            </a:r>
          </a:p>
          <a:p>
            <a:r>
              <a:rPr lang="en-US" sz="2800" dirty="0" smtClean="0"/>
              <a:t>Note also: the role of media, communications, critics and ‘culture brokers’ between producers and consumers</a:t>
            </a:r>
          </a:p>
          <a:p>
            <a:r>
              <a:rPr lang="en-US" sz="2800" dirty="0" smtClean="0"/>
              <a:t>The idea of ‘multi-purpose platforms’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72674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2060"/>
                </a:solidFill>
              </a:rPr>
              <a:t>5. Transport</a:t>
            </a:r>
            <a:r>
              <a:rPr lang="en-US" sz="3600" dirty="0" smtClean="0">
                <a:solidFill>
                  <a:srgbClr val="0070C0"/>
                </a:solidFill>
              </a:rPr>
              <a:t>: </a:t>
            </a:r>
            <a:r>
              <a:rPr lang="en-US" sz="2800" dirty="0"/>
              <a:t>l</a:t>
            </a:r>
            <a:r>
              <a:rPr lang="en-US" sz="2800" dirty="0" smtClean="0"/>
              <a:t>eisure travel, UK, 1995–2012 </a:t>
            </a:r>
            <a:r>
              <a:rPr lang="en-US" sz="2200" dirty="0" smtClean="0"/>
              <a:t>(Fig. 13.4)</a:t>
            </a:r>
            <a:endParaRPr lang="en-AU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635735971"/>
              </p:ext>
            </p:extLst>
          </p:nvPr>
        </p:nvGraphicFramePr>
        <p:xfrm>
          <a:off x="107505" y="1196752"/>
          <a:ext cx="878497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48028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7. Environment/climate change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352928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Leisure activities have an impact on the environment, e.g.:</a:t>
            </a:r>
          </a:p>
          <a:p>
            <a:pPr lvl="1"/>
            <a:r>
              <a:rPr lang="en-US" sz="2400" dirty="0" smtClean="0"/>
              <a:t>golf courses require water</a:t>
            </a:r>
          </a:p>
          <a:p>
            <a:pPr lvl="1"/>
            <a:r>
              <a:rPr lang="en-US" sz="2400" dirty="0" smtClean="0"/>
              <a:t>pedestrians compact soil, which can cause run-off /erosion</a:t>
            </a:r>
          </a:p>
          <a:p>
            <a:pPr lvl="1"/>
            <a:r>
              <a:rPr lang="en-US" sz="2400" dirty="0" smtClean="0"/>
              <a:t>hotels/resorts generate sewage and litter</a:t>
            </a:r>
          </a:p>
          <a:p>
            <a:pPr lvl="1"/>
            <a:r>
              <a:rPr lang="en-US" sz="2400" dirty="0" smtClean="0"/>
              <a:t>all take land </a:t>
            </a:r>
            <a:r>
              <a:rPr lang="en-US" sz="2400" dirty="0" smtClean="0"/>
              <a:t>that</a:t>
            </a:r>
            <a:r>
              <a:rPr lang="en-US" sz="2400" dirty="0" smtClean="0"/>
              <a:t> </a:t>
            </a:r>
            <a:r>
              <a:rPr lang="en-US" sz="2400" dirty="0" smtClean="0"/>
              <a:t>may be habitat for wildlife</a:t>
            </a:r>
          </a:p>
          <a:p>
            <a:r>
              <a:rPr lang="en-US" sz="2800" dirty="0" smtClean="0"/>
              <a:t>Climate change: most identified research focuses on impacts/adaptation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66907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Climate change </a:t>
            </a:r>
            <a:r>
              <a:rPr lang="en-US" sz="2000" dirty="0" smtClean="0">
                <a:solidFill>
                  <a:srgbClr val="002060"/>
                </a:solidFill>
              </a:rPr>
              <a:t>(Box 13.1)</a:t>
            </a:r>
            <a:endParaRPr lang="en-AU" sz="2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35280" cy="5256584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World Tourism Organization </a:t>
            </a:r>
            <a:r>
              <a:rPr lang="en-US" sz="2800" dirty="0" err="1" smtClean="0"/>
              <a:t>Davos</a:t>
            </a:r>
            <a:r>
              <a:rPr lang="en-US" sz="2800" dirty="0" smtClean="0"/>
              <a:t> Declaration: </a:t>
            </a:r>
            <a:r>
              <a:rPr lang="en-US" sz="2400" dirty="0" smtClean="0">
                <a:solidFill>
                  <a:srgbClr val="0070C0"/>
                </a:solidFill>
                <a:hlinkClick r:id="rId4"/>
              </a:rPr>
              <a:t>www.unwto.org/climate/support/en/support.php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sz="2800" dirty="0" smtClean="0"/>
              <a:t>Research:</a:t>
            </a:r>
          </a:p>
          <a:p>
            <a:r>
              <a:rPr lang="en-US" sz="2600" dirty="0" err="1" smtClean="0"/>
              <a:t>McEvoy</a:t>
            </a:r>
            <a:r>
              <a:rPr lang="en-US" sz="2600" dirty="0" smtClean="0"/>
              <a:t> </a:t>
            </a:r>
            <a:r>
              <a:rPr lang="en-US" sz="2600" i="1" dirty="0" smtClean="0"/>
              <a:t>et al</a:t>
            </a:r>
            <a:r>
              <a:rPr lang="en-US" sz="2600" dirty="0" smtClean="0"/>
              <a:t>.:</a:t>
            </a:r>
          </a:p>
          <a:p>
            <a:pPr lvl="1"/>
            <a:r>
              <a:rPr lang="en-US" sz="2400" dirty="0"/>
              <a:t>c</a:t>
            </a:r>
            <a:r>
              <a:rPr lang="en-US" sz="2400" dirty="0" smtClean="0"/>
              <a:t>oastal dune system with recreation: increased visitor numbers and pressures</a:t>
            </a:r>
          </a:p>
          <a:p>
            <a:pPr lvl="1"/>
            <a:r>
              <a:rPr lang="en-US" sz="2400" dirty="0" smtClean="0"/>
              <a:t>Peak District National Park: more fires</a:t>
            </a:r>
          </a:p>
          <a:p>
            <a:pPr lvl="1"/>
            <a:r>
              <a:rPr lang="en-US" sz="2400" dirty="0" smtClean="0"/>
              <a:t>Lake District: footpath erosion and loss of snow cover</a:t>
            </a:r>
          </a:p>
          <a:p>
            <a:pPr lvl="1"/>
            <a:r>
              <a:rPr lang="en-US" sz="2400" dirty="0" smtClean="0"/>
              <a:t>Manchester city centre: more demand for outdoor living</a:t>
            </a:r>
          </a:p>
          <a:p>
            <a:r>
              <a:rPr lang="en-US" sz="2600" dirty="0" smtClean="0"/>
              <a:t>Scott and Jones</a:t>
            </a:r>
          </a:p>
          <a:p>
            <a:pPr lvl="1"/>
            <a:r>
              <a:rPr lang="en-US" sz="2200" dirty="0" smtClean="0"/>
              <a:t>Golf: in Toronto: increased demand + longer season</a:t>
            </a:r>
          </a:p>
          <a:p>
            <a:r>
              <a:rPr lang="en-US" sz="2600" dirty="0" err="1" smtClean="0"/>
              <a:t>McBoyle</a:t>
            </a:r>
            <a:r>
              <a:rPr lang="en-US" sz="2600" dirty="0" smtClean="0"/>
              <a:t> </a:t>
            </a:r>
            <a:r>
              <a:rPr lang="en-US" sz="2600" i="1" dirty="0" smtClean="0"/>
              <a:t>et al</a:t>
            </a:r>
            <a:r>
              <a:rPr lang="en-US" sz="2600" dirty="0" smtClean="0"/>
              <a:t>.:</a:t>
            </a:r>
          </a:p>
          <a:p>
            <a:pPr lvl="1"/>
            <a:r>
              <a:rPr lang="en-US" sz="2200" dirty="0"/>
              <a:t>s</a:t>
            </a:r>
            <a:r>
              <a:rPr lang="en-US" sz="2200" dirty="0" smtClean="0"/>
              <a:t>nowmobiling in Canada:  reduction in the length of season, possibly to zero for some areas</a:t>
            </a:r>
          </a:p>
          <a:p>
            <a:pPr lvl="2"/>
            <a:endParaRPr lang="en-US" sz="2000" dirty="0" smtClean="0"/>
          </a:p>
          <a:p>
            <a:pPr lvl="1"/>
            <a:endParaRPr lang="en-US" sz="2400" dirty="0" smtClean="0"/>
          </a:p>
          <a:p>
            <a:pPr lvl="1"/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30572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Forecasting techniques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aseline="0" dirty="0" smtClean="0"/>
              <a:t>Informed speculation </a:t>
            </a:r>
          </a:p>
          <a:p>
            <a:pPr marL="514350" indent="-514350">
              <a:buFont typeface="+mj-lt"/>
              <a:buAutoNum type="arabicPeriod"/>
            </a:pPr>
            <a:r>
              <a:rPr lang="en-GB" baseline="0" dirty="0" smtClean="0"/>
              <a:t>Asking the public</a:t>
            </a:r>
          </a:p>
          <a:p>
            <a:pPr marL="514350" indent="-514350">
              <a:buFont typeface="+mj-lt"/>
              <a:buAutoNum type="arabicPeriod"/>
            </a:pPr>
            <a:r>
              <a:rPr lang="en-AU" baseline="0" dirty="0" smtClean="0"/>
              <a:t>Asking the experts (the Delphi technique)</a:t>
            </a:r>
          </a:p>
          <a:p>
            <a:pPr marL="514350" indent="-514350">
              <a:buFont typeface="+mj-lt"/>
              <a:buAutoNum type="arabicPeriod"/>
            </a:pPr>
            <a:r>
              <a:rPr lang="en-GB" baseline="0" dirty="0" smtClean="0"/>
              <a:t>Scenario writing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baseline="0" dirty="0" smtClean="0"/>
              <a:t>Time series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GB" baseline="0" dirty="0" smtClean="0"/>
              <a:t>Spatial analysis	</a:t>
            </a:r>
          </a:p>
          <a:p>
            <a:pPr marL="514350" indent="-514350">
              <a:buFont typeface="+mj-lt"/>
              <a:buAutoNum type="arabicPeriod"/>
            </a:pPr>
            <a:r>
              <a:rPr lang="en-GB" baseline="0" dirty="0" smtClean="0"/>
              <a:t>Cross-sectional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GB" baseline="0" dirty="0" smtClean="0"/>
              <a:t>Comparative analysis	</a:t>
            </a:r>
          </a:p>
          <a:p>
            <a:pPr marL="514350" indent="-514350">
              <a:buFont typeface="+mj-lt"/>
              <a:buAutoNum type="arabicPeriod"/>
            </a:pPr>
            <a:r>
              <a:rPr lang="en-GB" baseline="0" dirty="0" smtClean="0"/>
              <a:t>Composite methods 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559975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238" y="26064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1. Informed speculation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Personal reflections on the future of (informed?) commentators,  e.g. on the amount of work and leisure in future</a:t>
            </a:r>
          </a:p>
          <a:p>
            <a:r>
              <a:rPr lang="en-US" sz="2800" dirty="0" smtClean="0"/>
              <a:t>Typically in final chapters of books</a:t>
            </a:r>
          </a:p>
          <a:p>
            <a:r>
              <a:rPr lang="en-US" sz="2800" dirty="0" smtClean="0"/>
              <a:t>No specific methodology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03348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2. Asking the public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112568"/>
          </a:xfrm>
        </p:spPr>
        <p:txBody>
          <a:bodyPr>
            <a:noAutofit/>
          </a:bodyPr>
          <a:lstStyle/>
          <a:p>
            <a:r>
              <a:rPr lang="en-US" sz="2400" dirty="0" smtClean="0"/>
              <a:t>Some surveys include questions asking people what leisure/ tourism activities they would like to, or plan to, take up.</a:t>
            </a:r>
          </a:p>
          <a:p>
            <a:r>
              <a:rPr lang="en-US" sz="2400" dirty="0" smtClean="0"/>
              <a:t>But does it work?</a:t>
            </a:r>
          </a:p>
          <a:p>
            <a:r>
              <a:rPr lang="en-US" sz="2400" dirty="0" smtClean="0"/>
              <a:t>Example: Australian 1991 survey </a:t>
            </a:r>
            <a:r>
              <a:rPr lang="en-US" sz="1800" dirty="0" smtClean="0"/>
              <a:t>(Box 13.2):</a:t>
            </a:r>
          </a:p>
          <a:p>
            <a:pPr lvl="1"/>
            <a:r>
              <a:rPr lang="en-US" sz="2000" dirty="0" smtClean="0"/>
              <a:t>asked people what activities they would like to take up</a:t>
            </a:r>
          </a:p>
          <a:p>
            <a:pPr lvl="1"/>
            <a:r>
              <a:rPr lang="en-US" sz="2000" dirty="0" smtClean="0"/>
              <a:t>most popular responses: </a:t>
            </a:r>
          </a:p>
          <a:p>
            <a:pPr marL="457200" lvl="1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(men</a:t>
            </a:r>
            <a:r>
              <a:rPr lang="en-US" sz="2000" dirty="0"/>
              <a:t>)</a:t>
            </a:r>
            <a:r>
              <a:rPr lang="en-US" sz="2000" dirty="0" smtClean="0"/>
              <a:t> golf 7%  fishing 7%; (women) tennis 5% aerobics/keep fit 5%</a:t>
            </a:r>
          </a:p>
          <a:p>
            <a:pPr lvl="1"/>
            <a:r>
              <a:rPr lang="en-US" sz="2000" dirty="0" smtClean="0"/>
              <a:t>Recent Australian surveys show aerobics/keep fit </a:t>
            </a:r>
            <a:r>
              <a:rPr lang="en-US" sz="2000" dirty="0" smtClean="0">
                <a:sym typeface="Wingdings"/>
              </a:rPr>
              <a:t> but tennis, golf, fishing </a:t>
            </a:r>
          </a:p>
          <a:p>
            <a:pPr lvl="1"/>
            <a:r>
              <a:rPr lang="en-US" sz="2000" dirty="0" smtClean="0">
                <a:sym typeface="Wingdings"/>
              </a:rPr>
              <a:t>Why? </a:t>
            </a:r>
          </a:p>
          <a:p>
            <a:pPr lvl="1"/>
            <a:r>
              <a:rPr lang="en-US" sz="2000" dirty="0" smtClean="0">
                <a:sym typeface="Wingdings"/>
              </a:rPr>
              <a:t>Surveys show greatest claimed constraint on participation is ‘lack of time’.</a:t>
            </a:r>
            <a:endParaRPr lang="en-A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045355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3. Asking the experts: Delphi technique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Named after classical Greek Delphic Oracle who foretold people’s futures</a:t>
            </a:r>
          </a:p>
          <a:p>
            <a:r>
              <a:rPr lang="en-US" sz="2800" dirty="0" smtClean="0"/>
              <a:t>A method for finding consensus among experts</a:t>
            </a:r>
          </a:p>
          <a:p>
            <a:r>
              <a:rPr lang="en-US" sz="2800" dirty="0" smtClean="0"/>
              <a:t>A list/panel of experts is identified</a:t>
            </a:r>
          </a:p>
          <a:p>
            <a:r>
              <a:rPr lang="en-US" sz="2800" dirty="0" smtClean="0"/>
              <a:t>Can be conducted face-to-face, but more usually by mail/email</a:t>
            </a:r>
          </a:p>
          <a:p>
            <a:r>
              <a:rPr lang="en-US" sz="2800" dirty="0" smtClean="0"/>
              <a:t>First round: experts asked to give opinions on future events in their field – likelihood, timing etc.</a:t>
            </a:r>
          </a:p>
          <a:p>
            <a:r>
              <a:rPr lang="en-US" sz="2800" dirty="0" smtClean="0"/>
              <a:t>Results of first round are collated and circulated – experts may revise their estimates</a:t>
            </a:r>
          </a:p>
          <a:p>
            <a:r>
              <a:rPr lang="en-US" sz="2800" dirty="0" smtClean="0"/>
              <a:t>May go to additional rounds</a:t>
            </a:r>
          </a:p>
          <a:p>
            <a:r>
              <a:rPr lang="en-AU" sz="2800" dirty="0" smtClean="0"/>
              <a:t>See Box 13.3 for examples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605946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4. Scenario writing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6768752" cy="892695"/>
          </a:xfrm>
        </p:spPr>
        <p:txBody>
          <a:bodyPr>
            <a:noAutofit/>
          </a:bodyPr>
          <a:lstStyle/>
          <a:p>
            <a:r>
              <a:rPr lang="en-US" sz="2400" dirty="0" smtClean="0"/>
              <a:t>Devising alternative pictures of the future based on key variables, e.g. economic/political </a:t>
            </a:r>
            <a:r>
              <a:rPr lang="en-US" sz="2000" dirty="0" smtClean="0"/>
              <a:t>(Fig. 13.5)</a:t>
            </a:r>
            <a:endParaRPr lang="en-AU" sz="2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1907704" y="4142984"/>
            <a:ext cx="4752528" cy="609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3528" y="3789040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Conservative government</a:t>
            </a:r>
            <a:endParaRPr lang="en-AU" sz="20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04248" y="3789040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Leftist government</a:t>
            </a:r>
            <a:endParaRPr lang="en-AU" sz="2000" b="1" dirty="0">
              <a:solidFill>
                <a:srgbClr val="FF0000"/>
              </a:solidFill>
            </a:endParaRPr>
          </a:p>
        </p:txBody>
      </p:sp>
      <p:cxnSp>
        <p:nvCxnSpPr>
          <p:cNvPr id="17" name="Straight Connector 16"/>
          <p:cNvCxnSpPr>
            <a:endCxn id="18" idx="0"/>
          </p:cNvCxnSpPr>
          <p:nvPr/>
        </p:nvCxnSpPr>
        <p:spPr>
          <a:xfrm rot="5400000">
            <a:off x="2681790" y="4275094"/>
            <a:ext cx="3312368" cy="360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31840" y="5949280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Low unemployment</a:t>
            </a:r>
            <a:endParaRPr lang="en-AU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059832" y="2204864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High unemployment</a:t>
            </a:r>
            <a:endParaRPr lang="en-AU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860032" y="2996952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Scenario B</a:t>
            </a:r>
            <a:endParaRPr lang="en-AU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2411760" y="4797152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Scenario C</a:t>
            </a:r>
            <a:endParaRPr lang="en-AU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4716016" y="4797152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Scenario D</a:t>
            </a:r>
            <a:endParaRPr lang="en-AU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2411760" y="2996952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Scenario A</a:t>
            </a:r>
            <a:endParaRPr lang="en-AU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6876256" y="980728"/>
            <a:ext cx="20162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A44200"/>
                </a:solidFill>
              </a:rPr>
              <a:t>Implications for leisure/sport/ tourism worked out for each scenario</a:t>
            </a:r>
            <a:endParaRPr lang="en-AU" sz="2000" b="1" dirty="0">
              <a:solidFill>
                <a:srgbClr val="A442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47372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8" grpId="0"/>
      <p:bldP spid="19" grpId="0"/>
      <p:bldP spid="27" grpId="0"/>
      <p:bldP spid="28" grpId="0"/>
      <p:bldP spid="29" grpId="0"/>
      <p:bldP spid="30" grpId="0"/>
      <p:bldP spid="3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5. Time series analysis</a:t>
            </a:r>
            <a:endParaRPr lang="en-AU" sz="3200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721" y="908720"/>
            <a:ext cx="8229600" cy="1008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Continuation of past trends: depends on availability of time-series data, e.g. gambling expenditure in Australia, 1981–2005</a:t>
            </a:r>
            <a:endParaRPr lang="en-A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532361480"/>
              </p:ext>
            </p:extLst>
          </p:nvPr>
        </p:nvGraphicFramePr>
        <p:xfrm>
          <a:off x="827584" y="1916832"/>
          <a:ext cx="756084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215141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7"/>
          <a:stretch/>
        </p:blipFill>
        <p:spPr>
          <a:xfrm>
            <a:off x="0" y="-354082"/>
            <a:ext cx="9144001" cy="688929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72071" y="1412776"/>
            <a:ext cx="7199855" cy="442818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/>
                <a:cs typeface="Arial"/>
              </a:rPr>
              <a:t>CHAPTER 13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72342" y="1944913"/>
            <a:ext cx="7199313" cy="90802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/>
              <a:t>Planning Tool 4</a:t>
            </a:r>
            <a:r>
              <a:rPr lang="en-US" sz="4000" dirty="0" smtClean="0"/>
              <a:t>: Forecasting</a:t>
            </a:r>
            <a:endParaRPr lang="en-GB" sz="40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yriad Pro"/>
                <a:cs typeface="Myriad Pro"/>
              </a:rPr>
              <a:t>Leisure, Sport and Tourism, Politics, Policy and Planning, 4</a:t>
            </a:r>
            <a:r>
              <a:rPr lang="en-US" sz="1600" baseline="30000" dirty="0" smtClean="0">
                <a:latin typeface="Myriad Pro"/>
                <a:cs typeface="Myriad Pro"/>
              </a:rPr>
              <a:t>th</a:t>
            </a:r>
            <a:r>
              <a:rPr lang="en-US" sz="1600" dirty="0" smtClean="0">
                <a:latin typeface="Myriad Pro"/>
                <a:cs typeface="Myriad Pro"/>
              </a:rPr>
              <a:t> Edition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10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6. Spatial analysis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See Box 12.2 + Clawson method in Ch. 14</a:t>
            </a:r>
          </a:p>
          <a:p>
            <a:r>
              <a:rPr lang="en-US" sz="2800" dirty="0" smtClean="0"/>
              <a:t>Quantitative modelling (see Box 13.4)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13412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7. Cross-sectional analysis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Analysis of variation of leisure participation within – or across – the population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s the structure of the population changes (e.g. ageing), so will overall </a:t>
            </a:r>
            <a:r>
              <a:rPr lang="en-US" sz="2800" dirty="0" smtClean="0"/>
              <a:t>participation.</a:t>
            </a:r>
            <a:endParaRPr lang="en-US" sz="2800" dirty="0" smtClean="0"/>
          </a:p>
          <a:p>
            <a:r>
              <a:rPr lang="en-US" sz="2800" dirty="0" smtClean="0"/>
              <a:t>Two methods:</a:t>
            </a:r>
          </a:p>
          <a:p>
            <a:pPr marL="457200" lvl="1" indent="0">
              <a:buNone/>
            </a:pPr>
            <a:r>
              <a:rPr lang="en-US" sz="2400" dirty="0" smtClean="0"/>
              <a:t>a. cohort</a:t>
            </a:r>
          </a:p>
          <a:p>
            <a:pPr marL="457200" lvl="1" indent="0">
              <a:buNone/>
            </a:pPr>
            <a:r>
              <a:rPr lang="en-US" sz="2400" dirty="0" smtClean="0"/>
              <a:t>b. regression equation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25218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a. Cohort method </a:t>
            </a:r>
            <a:endParaRPr lang="en-AU" sz="4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464377"/>
              </p:ext>
            </p:extLst>
          </p:nvPr>
        </p:nvGraphicFramePr>
        <p:xfrm>
          <a:off x="539552" y="1268760"/>
          <a:ext cx="5143500" cy="4864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28700"/>
                <a:gridCol w="1028700"/>
                <a:gridCol w="1028700"/>
                <a:gridCol w="730324"/>
                <a:gridCol w="1327076"/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2000" dirty="0" smtClean="0"/>
                        <a:t>Current year</a:t>
                      </a:r>
                      <a:endParaRPr lang="en-A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Age group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Partic’n</a:t>
                      </a:r>
                      <a:r>
                        <a:rPr lang="en-US" sz="2000" dirty="0" smtClean="0"/>
                        <a:t> rate (%)</a:t>
                      </a:r>
                      <a:endParaRPr lang="en-AU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Population</a:t>
                      </a:r>
                      <a:endParaRPr lang="en-A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Est. </a:t>
                      </a:r>
                      <a:r>
                        <a:rPr lang="en-US" sz="2000" dirty="0" err="1" smtClean="0"/>
                        <a:t>parti</a:t>
                      </a:r>
                      <a:r>
                        <a:rPr lang="en-US" sz="2000" dirty="0" smtClean="0"/>
                        <a:t>-</a:t>
                      </a:r>
                    </a:p>
                    <a:p>
                      <a:r>
                        <a:rPr lang="en-US" sz="2000" dirty="0" err="1" smtClean="0"/>
                        <a:t>cipants</a:t>
                      </a:r>
                      <a:r>
                        <a:rPr lang="en-US" sz="2000" dirty="0" smtClean="0"/>
                        <a:t> (n)</a:t>
                      </a:r>
                      <a:endParaRPr lang="en-AU" sz="2000" dirty="0"/>
                    </a:p>
                  </a:txBody>
                  <a:tcPr/>
                </a:tc>
              </a:tr>
              <a:tr h="4292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Survey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Census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x B/100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14–19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15,600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2324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20–24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15,200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1748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25–29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11,360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841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30–39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16,880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878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40–49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346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50–59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6160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216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60+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190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80,000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100.0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6543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953044"/>
              </p:ext>
            </p:extLst>
          </p:nvPr>
        </p:nvGraphicFramePr>
        <p:xfrm>
          <a:off x="5652120" y="1268760"/>
          <a:ext cx="1721554" cy="4864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3164"/>
                <a:gridCol w="88839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Year 2020</a:t>
                      </a:r>
                      <a:endParaRPr lang="en-A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Population</a:t>
                      </a:r>
                    </a:p>
                    <a:p>
                      <a:endParaRPr lang="en-A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429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12,000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14.9</a:t>
                      </a:r>
                      <a:endParaRPr lang="en-A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12,100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15.0</a:t>
                      </a:r>
                      <a:endParaRPr lang="en-A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10,000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12.4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17,100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21.2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10,300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12.8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9200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11.4</a:t>
                      </a:r>
                      <a:endParaRPr lang="en-A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9800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12.2</a:t>
                      </a:r>
                      <a:endParaRPr lang="en-A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80,500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100.0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303849"/>
              </p:ext>
            </p:extLst>
          </p:nvPr>
        </p:nvGraphicFramePr>
        <p:xfrm>
          <a:off x="7452320" y="1268760"/>
          <a:ext cx="1512168" cy="4864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12168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Year 2025</a:t>
                      </a:r>
                      <a:endParaRPr lang="en-AU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Predicted</a:t>
                      </a:r>
                      <a:r>
                        <a:rPr lang="en-US" sz="2000" baseline="0" dirty="0" smtClean="0"/>
                        <a:t> participants</a:t>
                      </a:r>
                      <a:endParaRPr lang="en-AU" sz="2000" dirty="0"/>
                    </a:p>
                  </a:txBody>
                  <a:tcPr/>
                </a:tc>
              </a:tr>
              <a:tr h="429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x D/100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1788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1392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740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889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494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322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245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5870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284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721" y="26064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b. Regression-based techniques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4525963"/>
          </a:xfrm>
        </p:spPr>
        <p:txBody>
          <a:bodyPr/>
          <a:lstStyle/>
          <a:p>
            <a:r>
              <a:rPr lang="en-US" sz="2800" dirty="0" smtClean="0"/>
              <a:t>Example:</a:t>
            </a:r>
          </a:p>
          <a:p>
            <a:r>
              <a:rPr lang="en-US" sz="2800" dirty="0" smtClean="0"/>
              <a:t>P =  a + bVAR1 + cVAR2 +dVAR3 etc.</a:t>
            </a:r>
          </a:p>
          <a:p>
            <a:r>
              <a:rPr lang="en-US" sz="2800" dirty="0"/>
              <a:t>W</a:t>
            </a:r>
            <a:r>
              <a:rPr lang="en-US" sz="2800" dirty="0" smtClean="0"/>
              <a:t>here</a:t>
            </a:r>
            <a:r>
              <a:rPr lang="en-US" dirty="0" smtClean="0"/>
              <a:t>:</a:t>
            </a:r>
          </a:p>
          <a:p>
            <a:pPr lvl="1"/>
            <a:r>
              <a:rPr lang="en-US" sz="2400" dirty="0" smtClean="0"/>
              <a:t>P = participation</a:t>
            </a:r>
          </a:p>
          <a:p>
            <a:pPr lvl="1"/>
            <a:r>
              <a:rPr lang="en-US" sz="2400" dirty="0" smtClean="0"/>
              <a:t>VAR1, VAR2, VAR3 etc. are independent, influencing variables</a:t>
            </a:r>
          </a:p>
          <a:p>
            <a:pPr lvl="1"/>
            <a:r>
              <a:rPr lang="en-US" sz="2400" dirty="0" smtClean="0"/>
              <a:t>a, b, c etc. coefficients determined by the analysis</a:t>
            </a:r>
          </a:p>
          <a:p>
            <a:pPr lvl="1"/>
            <a:r>
              <a:rPr lang="en-US" sz="2400" dirty="0" smtClean="0"/>
              <a:t>forecasts of VAR1, VAR2, VAR3 etc. provide forecasts of 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218770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8. Comparative method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idea that a version of the future can be seen in other, more economically developed, countries – </a:t>
            </a:r>
            <a:r>
              <a:rPr lang="en-US" sz="2800" dirty="0" err="1" smtClean="0"/>
              <a:t>Dumazedier</a:t>
            </a:r>
            <a:endParaRPr lang="en-US" sz="2800" dirty="0" smtClean="0"/>
          </a:p>
          <a:p>
            <a:r>
              <a:rPr lang="en-US" sz="2800" dirty="0" smtClean="0"/>
              <a:t>Similarly, John </a:t>
            </a:r>
            <a:r>
              <a:rPr lang="en-US" sz="2800" dirty="0" err="1" smtClean="0"/>
              <a:t>Naisbitt</a:t>
            </a:r>
            <a:r>
              <a:rPr lang="en-US" sz="2800" dirty="0" smtClean="0"/>
              <a:t> (</a:t>
            </a:r>
            <a:r>
              <a:rPr lang="en-US" sz="2800" i="1" dirty="0" smtClean="0"/>
              <a:t>Megatrends</a:t>
            </a:r>
            <a:r>
              <a:rPr lang="en-US" sz="2800" dirty="0" smtClean="0"/>
              <a:t>) identified ‘bell-weather’ states in USA, which are in advance of the other states in terms of </a:t>
            </a:r>
            <a:r>
              <a:rPr lang="en-US" sz="2800" dirty="0" smtClean="0"/>
              <a:t>lifestyles/consumption.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09778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9. Composite approaches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US" sz="2800" dirty="0" smtClean="0"/>
              <a:t>More than one methodology is often used in forecasting exercises, e.g.: </a:t>
            </a:r>
          </a:p>
          <a:p>
            <a:r>
              <a:rPr lang="en-US" sz="2800" dirty="0" smtClean="0"/>
              <a:t>Kelly and </a:t>
            </a:r>
            <a:r>
              <a:rPr lang="en-US" sz="2800" dirty="0" err="1" smtClean="0"/>
              <a:t>Warnick</a:t>
            </a:r>
            <a:r>
              <a:rPr lang="en-US" sz="2800" dirty="0" smtClean="0"/>
              <a:t>, in </a:t>
            </a:r>
            <a:r>
              <a:rPr lang="en-US" sz="2800" i="1" dirty="0" smtClean="0"/>
              <a:t>Recreation Trends and Markets</a:t>
            </a:r>
            <a:r>
              <a:rPr lang="en-US" sz="2800" dirty="0" smtClean="0"/>
              <a:t> (1999), use a combination of  methods:</a:t>
            </a:r>
          </a:p>
          <a:p>
            <a:pPr lvl="1"/>
            <a:r>
              <a:rPr lang="en-US" sz="2400" dirty="0" smtClean="0"/>
              <a:t>cross-sectional (cohort) and </a:t>
            </a:r>
          </a:p>
          <a:p>
            <a:pPr lvl="1"/>
            <a:r>
              <a:rPr lang="en-US" sz="2400" smtClean="0"/>
              <a:t>time-series </a:t>
            </a:r>
            <a:r>
              <a:rPr lang="en-US" sz="2400" dirty="0" smtClean="0"/>
              <a:t>analysis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413393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Outline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3024348" y="1873477"/>
            <a:ext cx="309634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Introduction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018364" y="2845703"/>
            <a:ext cx="310232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Forecasting what? </a:t>
            </a:r>
            <a:endParaRPr lang="en-US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018362" y="3360579"/>
            <a:ext cx="310232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Change factors </a:t>
            </a:r>
            <a:endParaRPr 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018364" y="2347110"/>
            <a:ext cx="310232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The past of the future </a:t>
            </a:r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018361" y="3881109"/>
            <a:ext cx="310232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Forecasting techniques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58752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3600" baseline="0" dirty="0" smtClean="0">
                <a:solidFill>
                  <a:srgbClr val="002060"/>
                </a:solidFill>
              </a:rPr>
              <a:t>The past of the future: a brief history of leisure, sport and tourism forecasting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1962: US Outdoor Recreation Resources Review Commission:  quantitative modelling of demand</a:t>
            </a:r>
          </a:p>
          <a:p>
            <a:r>
              <a:rPr lang="en-US" sz="2400" dirty="0" smtClean="0"/>
              <a:t>Leisure/sport demand forecasting generally undertaken by academics + private sector</a:t>
            </a:r>
          </a:p>
          <a:p>
            <a:r>
              <a:rPr lang="en-US" sz="2400" dirty="0" smtClean="0"/>
              <a:t>Tourism forecasting (international) often sponsored by government agencies </a:t>
            </a:r>
          </a:p>
          <a:p>
            <a:pPr lvl="1"/>
            <a:r>
              <a:rPr lang="en-US" sz="2400" dirty="0" smtClean="0"/>
              <a:t>often proved wrong because of significant international events, such as 9/11 and Global Financial Crisis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06733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Forecasting what? Types of demand </a:t>
            </a:r>
            <a:r>
              <a:rPr lang="en-US" sz="2200" dirty="0" smtClean="0">
                <a:solidFill>
                  <a:srgbClr val="002060"/>
                </a:solidFill>
              </a:rPr>
              <a:t>(Table 13.1)</a:t>
            </a:r>
            <a:endParaRPr lang="en-AU" sz="22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009561"/>
              </p:ext>
            </p:extLst>
          </p:nvPr>
        </p:nvGraphicFramePr>
        <p:xfrm>
          <a:off x="251520" y="1092200"/>
          <a:ext cx="8280920" cy="1158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12368"/>
                <a:gridCol w="496855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Type</a:t>
                      </a:r>
                      <a:endParaRPr lang="en-A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Definition</a:t>
                      </a:r>
                      <a:endParaRPr lang="en-A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Existing/expressed/current/ effective demand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Activity currently taking</a:t>
                      </a:r>
                      <a:r>
                        <a:rPr lang="en-US" sz="2000" baseline="0" dirty="0" smtClean="0"/>
                        <a:t> place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505923"/>
              </p:ext>
            </p:extLst>
          </p:nvPr>
        </p:nvGraphicFramePr>
        <p:xfrm>
          <a:off x="251520" y="2204864"/>
          <a:ext cx="8280920" cy="701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12368"/>
                <a:gridCol w="496855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Unmet or latent</a:t>
                      </a:r>
                      <a:r>
                        <a:rPr lang="en-US" sz="2000" b="0" baseline="0" dirty="0" smtClean="0">
                          <a:solidFill>
                            <a:srgbClr val="002060"/>
                          </a:solidFill>
                        </a:rPr>
                        <a:t> demand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Activity frustrated by supply conditions or personal circumstances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593116"/>
              </p:ext>
            </p:extLst>
          </p:nvPr>
        </p:nvGraphicFramePr>
        <p:xfrm>
          <a:off x="251520" y="2924944"/>
          <a:ext cx="8280920" cy="701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12368"/>
                <a:gridCol w="496855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Supply induced/generated demand</a:t>
                      </a:r>
                      <a:endParaRPr lang="en-AU" sz="20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Activity materializing when supply conditions change</a:t>
                      </a:r>
                      <a:endParaRPr lang="en-AU" sz="20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512681"/>
              </p:ext>
            </p:extLst>
          </p:nvPr>
        </p:nvGraphicFramePr>
        <p:xfrm>
          <a:off x="251520" y="3645024"/>
          <a:ext cx="8280920" cy="701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12368"/>
                <a:gridCol w="496855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Diverted demand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Activity transferred from an existing</a:t>
                      </a:r>
                      <a:r>
                        <a:rPr lang="en-US" sz="2000" b="0" baseline="0" dirty="0" smtClean="0">
                          <a:solidFill>
                            <a:srgbClr val="002060"/>
                          </a:solidFill>
                        </a:rPr>
                        <a:t> facility to a new one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563206"/>
              </p:ext>
            </p:extLst>
          </p:nvPr>
        </p:nvGraphicFramePr>
        <p:xfrm>
          <a:off x="251520" y="4365104"/>
          <a:ext cx="8280920" cy="1005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12368"/>
                <a:gridCol w="496855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Substituted demand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</a:rPr>
                        <a:t>Activity transferred from</a:t>
                      </a:r>
                      <a:r>
                        <a:rPr lang="en-US" sz="2000" b="0" baseline="0" dirty="0" smtClean="0">
                          <a:solidFill>
                            <a:srgbClr val="002060"/>
                          </a:solidFill>
                        </a:rPr>
                        <a:t> one activity to another when a new facility/service becomes available</a:t>
                      </a:r>
                      <a:endParaRPr lang="en-AU" sz="20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743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Demand change factors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aseline="0" dirty="0" smtClean="0"/>
              <a:t>Demography</a:t>
            </a:r>
          </a:p>
          <a:p>
            <a:pPr marL="514350" indent="-514350">
              <a:buFont typeface="+mj-lt"/>
              <a:buAutoNum type="arabicPeriod"/>
            </a:pPr>
            <a:r>
              <a:rPr lang="en-GB" baseline="0" dirty="0" smtClean="0"/>
              <a:t>Income</a:t>
            </a:r>
          </a:p>
          <a:p>
            <a:pPr marL="514350" indent="-514350">
              <a:buFont typeface="+mj-lt"/>
              <a:buAutoNum type="arabicPeriod"/>
            </a:pPr>
            <a:r>
              <a:rPr lang="en-AU" baseline="0" dirty="0" smtClean="0"/>
              <a:t>Supply: the activities of producers</a:t>
            </a:r>
          </a:p>
          <a:p>
            <a:pPr marL="514350" indent="-514350">
              <a:buFont typeface="+mj-lt"/>
              <a:buAutoNum type="arabicPeriod"/>
            </a:pPr>
            <a:r>
              <a:rPr lang="en-AU" baseline="0" dirty="0" smtClean="0"/>
              <a:t>Leisure time and work time</a:t>
            </a:r>
          </a:p>
          <a:p>
            <a:pPr marL="514350" indent="-514350">
              <a:buFont typeface="+mj-lt"/>
              <a:buAutoNum type="arabicPeriod"/>
            </a:pPr>
            <a:r>
              <a:rPr lang="en-GB" baseline="0" dirty="0" smtClean="0"/>
              <a:t>Transport </a:t>
            </a:r>
          </a:p>
          <a:p>
            <a:pPr marL="514350" indent="-514350">
              <a:buFont typeface="+mj-lt"/>
              <a:buAutoNum type="arabicPeriod"/>
            </a:pPr>
            <a:r>
              <a:rPr lang="en-GB" baseline="0" dirty="0" smtClean="0"/>
              <a:t>Technology	</a:t>
            </a:r>
          </a:p>
          <a:p>
            <a:pPr marL="514350" indent="-514350">
              <a:buFont typeface="+mj-lt"/>
              <a:buAutoNum type="arabicPeriod"/>
            </a:pPr>
            <a:r>
              <a:rPr lang="en-AU" baseline="0" dirty="0" smtClean="0"/>
              <a:t>The environment, including climate change </a:t>
            </a:r>
          </a:p>
          <a:p>
            <a:pPr marL="514350" indent="-514350">
              <a:buFont typeface="+mj-lt"/>
              <a:buAutoNum type="arabicPeriod"/>
            </a:pPr>
            <a:r>
              <a:rPr lang="en-AU" baseline="0" dirty="0" smtClean="0"/>
              <a:t>Changing tastes and lifestyles</a:t>
            </a:r>
          </a:p>
          <a:p>
            <a:pPr marL="514350" indent="-514350">
              <a:buFont typeface="+mj-lt"/>
              <a:buAutoNum type="arabicPeriod"/>
            </a:pPr>
            <a:r>
              <a:rPr lang="en-AU" baseline="0" dirty="0" smtClean="0"/>
              <a:t>Changing attitudes and values</a:t>
            </a:r>
          </a:p>
          <a:p>
            <a:pPr marL="514350" indent="-514350">
              <a:buFont typeface="+mj-lt"/>
              <a:buAutoNum type="arabicPeriod"/>
            </a:pPr>
            <a:r>
              <a:rPr lang="en-GB" baseline="0" dirty="0" smtClean="0"/>
              <a:t>The media</a:t>
            </a:r>
          </a:p>
          <a:p>
            <a:pPr marL="514350" indent="-514350">
              <a:buFont typeface="+mj-lt"/>
              <a:buAutoNum type="arabicPeriod"/>
            </a:pPr>
            <a:r>
              <a:rPr lang="en-AU" baseline="0" dirty="0" smtClean="0"/>
              <a:t>Post-industrialism, postmodernism and globalization</a:t>
            </a:r>
          </a:p>
          <a:p>
            <a:pPr marL="514350" indent="-514350">
              <a:buFont typeface="+mj-lt"/>
              <a:buAutoNum type="arabicPeriod"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3279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38736" cy="70609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2060"/>
                </a:solidFill>
              </a:rPr>
              <a:t>1. Demography 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404664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Demographic change: UK, 2014–34</a:t>
            </a:r>
            <a:endParaRPr lang="en-AU" sz="2400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913717175"/>
              </p:ext>
            </p:extLst>
          </p:nvPr>
        </p:nvGraphicFramePr>
        <p:xfrm>
          <a:off x="899592" y="1484784"/>
          <a:ext cx="6912768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7591908" y="5894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Fig. 13.1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549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170584" cy="850106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2060"/>
                </a:solidFill>
              </a:rPr>
              <a:t>2. Income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3768" y="4766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Trends in household expenditure, UK, 1995–2006</a:t>
            </a:r>
            <a:endParaRPr lang="en-AU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96336" y="591739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Fig. 13.2</a:t>
            </a:r>
            <a:endParaRPr lang="en-AU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671961155"/>
              </p:ext>
            </p:extLst>
          </p:nvPr>
        </p:nvGraphicFramePr>
        <p:xfrm>
          <a:off x="1259632" y="1268760"/>
          <a:ext cx="6876764" cy="4617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4730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n-AU" sz="3600" dirty="0" smtClean="0">
                <a:solidFill>
                  <a:srgbClr val="002060"/>
                </a:solidFill>
              </a:rPr>
              <a:t>Leisure responding to financial crisis: Australian arts attendances</a:t>
            </a:r>
            <a:r>
              <a:rPr lang="en-AU" sz="3200" dirty="0" smtClean="0">
                <a:solidFill>
                  <a:srgbClr val="002060"/>
                </a:solidFill>
              </a:rPr>
              <a:t> </a:t>
            </a:r>
            <a:r>
              <a:rPr lang="en-AU" sz="2200" dirty="0" smtClean="0">
                <a:solidFill>
                  <a:srgbClr val="002060"/>
                </a:solidFill>
              </a:rPr>
              <a:t>(Fig. 13.3)</a:t>
            </a:r>
            <a:endParaRPr lang="en-US" sz="2200" dirty="0">
              <a:solidFill>
                <a:srgbClr val="002060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657413439"/>
              </p:ext>
            </p:extLst>
          </p:nvPr>
        </p:nvGraphicFramePr>
        <p:xfrm>
          <a:off x="1115616" y="1268760"/>
          <a:ext cx="633670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47023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</TotalTime>
  <Words>1656</Words>
  <Application>Microsoft Office PowerPoint</Application>
  <PresentationFormat>On-screen Show (4:3)</PresentationFormat>
  <Paragraphs>286</Paragraphs>
  <Slides>25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CHAPTER 13</vt:lpstr>
      <vt:lpstr>Outline</vt:lpstr>
      <vt:lpstr>The past of the future: a brief history of leisure, sport and tourism forecasting</vt:lpstr>
      <vt:lpstr>Forecasting what? Types of demand (Table 13.1)</vt:lpstr>
      <vt:lpstr>Demand change factors</vt:lpstr>
      <vt:lpstr>1. Demography </vt:lpstr>
      <vt:lpstr>2. Income</vt:lpstr>
      <vt:lpstr>Leisure responding to financial crisis: Australian arts attendances (Fig. 13.3)</vt:lpstr>
      <vt:lpstr>3. Supply: activities of producers</vt:lpstr>
      <vt:lpstr>5. Transport: leisure travel, UK, 1995–2012 (Fig. 13.4)</vt:lpstr>
      <vt:lpstr>7. Environment/climate change</vt:lpstr>
      <vt:lpstr>Climate change (Box 13.1)</vt:lpstr>
      <vt:lpstr>Forecasting techniques</vt:lpstr>
      <vt:lpstr>1. Informed speculation</vt:lpstr>
      <vt:lpstr>2. Asking the public</vt:lpstr>
      <vt:lpstr>3. Asking the experts: Delphi technique</vt:lpstr>
      <vt:lpstr>4. Scenario writing</vt:lpstr>
      <vt:lpstr>5. Time series analysis</vt:lpstr>
      <vt:lpstr>6. Spatial analysis</vt:lpstr>
      <vt:lpstr>7. Cross-sectional analysis</vt:lpstr>
      <vt:lpstr>a. Cohort method </vt:lpstr>
      <vt:lpstr>b. Regression-based techniques</vt:lpstr>
      <vt:lpstr>8. Comparative method</vt:lpstr>
      <vt:lpstr>9. Composite approaches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Veal</dc:creator>
  <cp:lastModifiedBy>Alan Worth</cp:lastModifiedBy>
  <cp:revision>28</cp:revision>
  <dcterms:created xsi:type="dcterms:W3CDTF">2016-11-30T23:45:22Z</dcterms:created>
  <dcterms:modified xsi:type="dcterms:W3CDTF">2017-04-19T12:48:04Z</dcterms:modified>
</cp:coreProperties>
</file>