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57" r:id="rId2"/>
    <p:sldId id="258" r:id="rId3"/>
    <p:sldId id="260" r:id="rId4"/>
    <p:sldId id="263" r:id="rId5"/>
    <p:sldId id="29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9" r:id="rId18"/>
    <p:sldId id="281" r:id="rId19"/>
    <p:sldId id="296" r:id="rId20"/>
    <p:sldId id="297" r:id="rId21"/>
    <p:sldId id="286" r:id="rId22"/>
    <p:sldId id="288" r:id="rId23"/>
    <p:sldId id="289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5D613-A8CB-4731-A905-AB3FBEC0DE7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3698-8485-465A-BF35-3023C817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414E-509D-4D82-931B-AFBD87CF6116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68AF-4393-4ADE-ACCE-7C4A2766CCD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6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7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1713-8E28-4610-A27D-FC7B33F55EC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6202-E357-446D-B243-112E915F0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://www.caci.co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"/>
          <a:stretch/>
        </p:blipFill>
        <p:spPr>
          <a:xfrm>
            <a:off x="-1" y="-842"/>
            <a:ext cx="9144001" cy="686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Arial"/>
                <a:cs typeface="Arial"/>
              </a:rPr>
              <a:t>4</a:t>
            </a:r>
            <a:r>
              <a:rPr lang="en-US" sz="2800" baseline="30000" dirty="0">
                <a:latin typeface="Arial"/>
                <a:cs typeface="Arial"/>
              </a:rPr>
              <a:t>t</a:t>
            </a:r>
            <a:r>
              <a:rPr lang="en-US" sz="2800" baseline="30000" dirty="0" smtClean="0">
                <a:latin typeface="Arial"/>
                <a:cs typeface="Arial"/>
              </a:rPr>
              <a:t>h</a:t>
            </a:r>
            <a:r>
              <a:rPr lang="en-US" sz="2800" dirty="0" smtClean="0">
                <a:latin typeface="Arial"/>
                <a:cs typeface="Arial"/>
              </a:rPr>
              <a:t> Edition</a:t>
            </a:r>
            <a:r>
              <a:rPr lang="en-US" sz="4800" dirty="0" smtClean="0">
                <a:latin typeface="Arial"/>
                <a:cs typeface="Arial"/>
              </a:rPr>
              <a:t/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Leisure, Sport and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Tourism, Politics,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Policy and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3622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A. J. </a:t>
            </a:r>
            <a:r>
              <a:rPr lang="nl-NL" dirty="0" err="1" smtClean="0">
                <a:solidFill>
                  <a:srgbClr val="000000"/>
                </a:solidFill>
                <a:latin typeface="Arial"/>
                <a:cs typeface="Arial"/>
              </a:rPr>
              <a:t>Veal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COMPLEMENTARY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96" y="5442567"/>
            <a:ext cx="1760866" cy="4865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968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F. Putting capacity and use together</a:t>
            </a:r>
            <a:endParaRPr lang="en-AU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is done in the Supply Module of U-Plan (Ch. 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24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G. Spatial dimensions</a:t>
            </a:r>
            <a:endParaRPr lang="en-AU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catchment area idea</a:t>
            </a:r>
          </a:p>
          <a:p>
            <a:r>
              <a:rPr lang="en-GB" dirty="0" smtClean="0"/>
              <a:t>Measuring catchment areas</a:t>
            </a:r>
          </a:p>
          <a:p>
            <a:r>
              <a:rPr lang="en-GB" dirty="0" smtClean="0"/>
              <a:t>Visit rates	</a:t>
            </a:r>
          </a:p>
          <a:p>
            <a:r>
              <a:rPr lang="en-GB" dirty="0" smtClean="0"/>
              <a:t>Social groups</a:t>
            </a:r>
          </a:p>
          <a:p>
            <a:r>
              <a:rPr lang="en-AU" dirty="0" smtClean="0"/>
              <a:t>Catchment areas in a rural residential areas</a:t>
            </a:r>
          </a:p>
          <a:p>
            <a:r>
              <a:rPr lang="en-AU" dirty="0" smtClean="0"/>
              <a:t>Catchment areas and countryside recreation</a:t>
            </a:r>
          </a:p>
          <a:p>
            <a:r>
              <a:rPr lang="en-GB" dirty="0" smtClean="0"/>
              <a:t>Modelling</a:t>
            </a:r>
          </a:p>
          <a:p>
            <a:r>
              <a:rPr lang="en-GB" dirty="0" smtClean="0"/>
              <a:t>Hierarchies of facilities</a:t>
            </a:r>
          </a:p>
          <a:p>
            <a:r>
              <a:rPr lang="en-GB" dirty="0" smtClean="0"/>
              <a:t>Priority social area analysis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48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 catchment area idea</a:t>
            </a:r>
            <a:endParaRPr lang="en-AU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Facility catchment (or ‘market’) area: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area from which the majority of visitors travel to use a facility – e.g. 75%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409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Facility catchment areas </a:t>
            </a:r>
            <a:r>
              <a:rPr lang="en-US" sz="2400" dirty="0" smtClean="0">
                <a:solidFill>
                  <a:srgbClr val="002060"/>
                </a:solidFill>
              </a:rPr>
              <a:t>(Fig. 12.1)</a:t>
            </a:r>
            <a:endParaRPr lang="en-AU" sz="2400" dirty="0">
              <a:solidFill>
                <a:srgbClr val="00206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95536" y="1268760"/>
          <a:ext cx="6984776" cy="442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rawing" r:id="rId5" imgW="8867880" imgH="5619600" progId="Presentations.Drawing.14">
                  <p:embed/>
                </p:oleObj>
              </mc:Choice>
              <mc:Fallback>
                <p:oleObj name="Drawing" r:id="rId5" imgW="8867880" imgH="5619600" progId="Presentations.Drawing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68760"/>
                        <a:ext cx="6984776" cy="4426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4048" y="13407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N.B. Catchment area will not always be circular: affected by transport routes, population density, etc.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01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1196752"/>
            <a:ext cx="3888432" cy="3960440"/>
          </a:xfrm>
          <a:prstGeom prst="roundRect">
            <a:avLst/>
          </a:prstGeom>
          <a:solidFill>
            <a:srgbClr val="00B050"/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755576" y="1268760"/>
            <a:ext cx="1872208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Catchment area size affects required provision level </a:t>
            </a:r>
            <a:r>
              <a:rPr lang="en-US" sz="2000" dirty="0" smtClean="0">
                <a:solidFill>
                  <a:srgbClr val="002060"/>
                </a:solidFill>
              </a:rPr>
              <a:t>(Fig. 12.2)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32040" y="1124744"/>
            <a:ext cx="3888432" cy="3960440"/>
          </a:xfrm>
          <a:prstGeom prst="roundRect">
            <a:avLst/>
          </a:prstGeom>
          <a:solidFill>
            <a:srgbClr val="00B050"/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627784" y="3212976"/>
            <a:ext cx="1872208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419872" y="407707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 rot="5400000">
            <a:off x="3041830" y="4599130"/>
            <a:ext cx="792088" cy="18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5576" y="3212976"/>
            <a:ext cx="1872208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547664" y="407707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115616" y="4581128"/>
            <a:ext cx="79208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1268760"/>
            <a:ext cx="1872208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3419872" y="213285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/>
          <p:cNvCxnSpPr>
            <a:stCxn id="16" idx="4"/>
          </p:cNvCxnSpPr>
          <p:nvPr/>
        </p:nvCxnSpPr>
        <p:spPr>
          <a:xfrm rot="5400000">
            <a:off x="3041830" y="2654914"/>
            <a:ext cx="792088" cy="18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47664" y="213285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 rot="5400000">
            <a:off x="1133618" y="2618910"/>
            <a:ext cx="79208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57332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Halving the radius increased the no. of facilities required four-fold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0152" y="213285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6372200" y="24928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5" name="Straight Connector 34"/>
          <p:cNvCxnSpPr>
            <a:stCxn id="34" idx="3"/>
          </p:cNvCxnSpPr>
          <p:nvPr/>
        </p:nvCxnSpPr>
        <p:spPr>
          <a:xfrm rot="5400000">
            <a:off x="6071023" y="2617074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76256" y="213285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/>
          <p:cNvSpPr/>
          <p:nvPr/>
        </p:nvSpPr>
        <p:spPr>
          <a:xfrm>
            <a:off x="7236296" y="24928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5" name="Straight Connector 44"/>
          <p:cNvCxnSpPr>
            <a:stCxn id="44" idx="3"/>
          </p:cNvCxnSpPr>
          <p:nvPr/>
        </p:nvCxnSpPr>
        <p:spPr>
          <a:xfrm rot="5400000">
            <a:off x="6935119" y="2617074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740352" y="213285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/>
          <p:cNvSpPr/>
          <p:nvPr/>
        </p:nvSpPr>
        <p:spPr>
          <a:xfrm>
            <a:off x="8172400" y="24928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8" name="Straight Connector 47"/>
          <p:cNvCxnSpPr>
            <a:stCxn id="47" idx="3"/>
          </p:cNvCxnSpPr>
          <p:nvPr/>
        </p:nvCxnSpPr>
        <p:spPr>
          <a:xfrm rot="5400000">
            <a:off x="7871223" y="2617074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004048" y="213285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/>
          <p:cNvSpPr/>
          <p:nvPr/>
        </p:nvSpPr>
        <p:spPr>
          <a:xfrm>
            <a:off x="5436096" y="24928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>
          <a:xfrm rot="5400000">
            <a:off x="5134919" y="2617074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940152" y="306896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6372200" y="3429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4" name="Straight Connector 53"/>
          <p:cNvCxnSpPr>
            <a:stCxn id="53" idx="3"/>
          </p:cNvCxnSpPr>
          <p:nvPr/>
        </p:nvCxnSpPr>
        <p:spPr>
          <a:xfrm rot="5400000">
            <a:off x="6071023" y="3553178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876256" y="306896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55"/>
          <p:cNvSpPr/>
          <p:nvPr/>
        </p:nvSpPr>
        <p:spPr>
          <a:xfrm>
            <a:off x="7236296" y="3429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7" name="Straight Connector 56"/>
          <p:cNvCxnSpPr>
            <a:stCxn id="56" idx="3"/>
          </p:cNvCxnSpPr>
          <p:nvPr/>
        </p:nvCxnSpPr>
        <p:spPr>
          <a:xfrm rot="5400000">
            <a:off x="6935119" y="3553178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740352" y="306896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8172400" y="3429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0" name="Straight Connector 59"/>
          <p:cNvCxnSpPr>
            <a:stCxn id="59" idx="3"/>
          </p:cNvCxnSpPr>
          <p:nvPr/>
        </p:nvCxnSpPr>
        <p:spPr>
          <a:xfrm rot="5400000">
            <a:off x="7871223" y="3553178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004048" y="306896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/>
          <p:cNvSpPr/>
          <p:nvPr/>
        </p:nvSpPr>
        <p:spPr>
          <a:xfrm>
            <a:off x="5436096" y="3429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3" name="Straight Connector 62"/>
          <p:cNvCxnSpPr>
            <a:stCxn id="62" idx="3"/>
          </p:cNvCxnSpPr>
          <p:nvPr/>
        </p:nvCxnSpPr>
        <p:spPr>
          <a:xfrm rot="5400000">
            <a:off x="5134919" y="3553178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940152" y="400506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Oval 64"/>
          <p:cNvSpPr/>
          <p:nvPr/>
        </p:nvSpPr>
        <p:spPr>
          <a:xfrm>
            <a:off x="6372200" y="43651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6" name="Straight Connector 65"/>
          <p:cNvCxnSpPr>
            <a:stCxn id="65" idx="3"/>
          </p:cNvCxnSpPr>
          <p:nvPr/>
        </p:nvCxnSpPr>
        <p:spPr>
          <a:xfrm rot="5400000">
            <a:off x="6071023" y="4489282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876256" y="400506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Oval 67"/>
          <p:cNvSpPr/>
          <p:nvPr/>
        </p:nvSpPr>
        <p:spPr>
          <a:xfrm>
            <a:off x="7236296" y="43651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9" name="Straight Connector 68"/>
          <p:cNvCxnSpPr>
            <a:stCxn id="68" idx="3"/>
          </p:cNvCxnSpPr>
          <p:nvPr/>
        </p:nvCxnSpPr>
        <p:spPr>
          <a:xfrm rot="5400000">
            <a:off x="6935119" y="4489282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40352" y="400506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Oval 70"/>
          <p:cNvSpPr/>
          <p:nvPr/>
        </p:nvSpPr>
        <p:spPr>
          <a:xfrm>
            <a:off x="8172400" y="43651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2" name="Straight Connector 71"/>
          <p:cNvCxnSpPr>
            <a:stCxn id="71" idx="3"/>
          </p:cNvCxnSpPr>
          <p:nvPr/>
        </p:nvCxnSpPr>
        <p:spPr>
          <a:xfrm rot="5400000">
            <a:off x="7871223" y="4489282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004048" y="400506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Oval 73"/>
          <p:cNvSpPr/>
          <p:nvPr/>
        </p:nvSpPr>
        <p:spPr>
          <a:xfrm>
            <a:off x="5436096" y="43651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 rot="5400000">
            <a:off x="5134919" y="4489282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940152" y="119675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6372200" y="15567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8" name="Straight Connector 77"/>
          <p:cNvCxnSpPr>
            <a:stCxn id="77" idx="3"/>
          </p:cNvCxnSpPr>
          <p:nvPr/>
        </p:nvCxnSpPr>
        <p:spPr>
          <a:xfrm rot="5400000">
            <a:off x="6071023" y="1680970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876256" y="119675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7236296" y="15567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1" name="Straight Connector 80"/>
          <p:cNvCxnSpPr>
            <a:stCxn id="80" idx="3"/>
          </p:cNvCxnSpPr>
          <p:nvPr/>
        </p:nvCxnSpPr>
        <p:spPr>
          <a:xfrm rot="5400000">
            <a:off x="6935119" y="1680970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740352" y="119675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Oval 82"/>
          <p:cNvSpPr/>
          <p:nvPr/>
        </p:nvSpPr>
        <p:spPr>
          <a:xfrm>
            <a:off x="8172400" y="15567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4" name="Straight Connector 83"/>
          <p:cNvCxnSpPr>
            <a:stCxn id="83" idx="3"/>
          </p:cNvCxnSpPr>
          <p:nvPr/>
        </p:nvCxnSpPr>
        <p:spPr>
          <a:xfrm rot="5400000">
            <a:off x="7871223" y="1680970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004048" y="119675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/>
          <p:cNvSpPr/>
          <p:nvPr/>
        </p:nvSpPr>
        <p:spPr>
          <a:xfrm>
            <a:off x="5436096" y="15567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7" name="Straight Connector 86"/>
          <p:cNvCxnSpPr>
            <a:stCxn id="86" idx="3"/>
          </p:cNvCxnSpPr>
          <p:nvPr/>
        </p:nvCxnSpPr>
        <p:spPr>
          <a:xfrm rot="5400000">
            <a:off x="5134919" y="1680970"/>
            <a:ext cx="393026" cy="22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988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33" grpId="0" animBg="1"/>
      <p:bldP spid="34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Measuring catchment areas</a:t>
            </a:r>
            <a:endParaRPr lang="en-AU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816423"/>
          </a:xfrm>
        </p:spPr>
        <p:txBody>
          <a:bodyPr>
            <a:noAutofit/>
          </a:bodyPr>
          <a:lstStyle/>
          <a:p>
            <a:r>
              <a:rPr lang="en-US" dirty="0" smtClean="0"/>
              <a:t>The idea of </a:t>
            </a:r>
            <a:r>
              <a:rPr lang="en-US" i="1" dirty="0" smtClean="0"/>
              <a:t>visit rate</a:t>
            </a:r>
            <a:r>
              <a:rPr lang="en-US" dirty="0" smtClean="0"/>
              <a:t> = visits per 1000 of population</a:t>
            </a:r>
          </a:p>
          <a:p>
            <a:r>
              <a:rPr lang="en-US" dirty="0" smtClean="0"/>
              <a:t>See examples from:</a:t>
            </a:r>
          </a:p>
          <a:p>
            <a:pPr lvl="1"/>
            <a:r>
              <a:rPr lang="en-US" dirty="0" smtClean="0"/>
              <a:t> Harlow Leisure Centre, Essex, UK (Fig. 10.8) – in map form</a:t>
            </a:r>
          </a:p>
          <a:p>
            <a:pPr lvl="1"/>
            <a:r>
              <a:rPr lang="en-US" dirty="0" smtClean="0"/>
              <a:t>Centennial Park, Sydney, Australia (Fig. 10.9) – in graph form</a:t>
            </a:r>
            <a:endParaRPr lang="en-AU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26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1480"/>
            <a:ext cx="6177280" cy="588264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2571736" y="2857496"/>
            <a:ext cx="285752" cy="285752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643702" y="3286124"/>
            <a:ext cx="285752" cy="2857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643702" y="3714752"/>
            <a:ext cx="285752" cy="285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643702" y="414338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643702" y="2857496"/>
            <a:ext cx="285752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72330" y="285749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51 and over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221455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Visits per week per 1000 of population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328612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26–50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414338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0.1–10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371475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11–25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07697" y="271006"/>
            <a:ext cx="2321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Leisure centre visit rates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(Fig. 12.3)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5357826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Harlow Leisure Centre survey (BERG, 1973)</a:t>
            </a:r>
            <a:endParaRPr lang="en-AU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572264" y="4643446"/>
            <a:ext cx="642942" cy="1588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58082" y="450057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Council boundary</a:t>
            </a:r>
            <a:endParaRPr lang="en-AU" sz="1400" dirty="0"/>
          </a:p>
        </p:txBody>
      </p:sp>
      <p:sp>
        <p:nvSpPr>
          <p:cNvPr id="19" name="5-Point Star 18"/>
          <p:cNvSpPr/>
          <p:nvPr/>
        </p:nvSpPr>
        <p:spPr>
          <a:xfrm>
            <a:off x="6660232" y="4869160"/>
            <a:ext cx="360040" cy="36004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7164288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Leisure centre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182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Declining visit rates with distance: Centennial </a:t>
            </a:r>
            <a:r>
              <a:rPr lang="en-US" sz="3200" dirty="0" smtClean="0">
                <a:solidFill>
                  <a:srgbClr val="002060"/>
                </a:solidFill>
              </a:rPr>
              <a:t>Park</a:t>
            </a:r>
            <a:r>
              <a:rPr lang="en-US" sz="3200" dirty="0" smtClean="0">
                <a:solidFill>
                  <a:srgbClr val="002060"/>
                </a:solidFill>
              </a:rPr>
              <a:t>, Sydney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Fig. 12.4)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prstClr val="black"/>
                </a:solidFill>
              </a:rPr>
              <a:t>Leisure, Sport </a:t>
            </a:r>
            <a:r>
              <a:rPr lang="en-AU" sz="1400" dirty="0" smtClean="0">
                <a:solidFill>
                  <a:prstClr val="black"/>
                </a:solidFill>
              </a:rPr>
              <a:t>and </a:t>
            </a:r>
            <a:r>
              <a:rPr lang="en-AU" sz="1400" dirty="0" smtClean="0">
                <a:solidFill>
                  <a:prstClr val="black"/>
                </a:solidFill>
              </a:rPr>
              <a:t>Tourism, Politics, Policy and Planning, </a:t>
            </a:r>
            <a:r>
              <a:rPr lang="en-AU" sz="1400" dirty="0" smtClean="0">
                <a:solidFill>
                  <a:prstClr val="black"/>
                </a:solidFill>
              </a:rPr>
              <a:t>4</a:t>
            </a:r>
            <a:r>
              <a:rPr lang="en-AU" sz="1400" baseline="30000" dirty="0" smtClean="0">
                <a:solidFill>
                  <a:prstClr val="black"/>
                </a:solidFill>
              </a:rPr>
              <a:t>th</a:t>
            </a:r>
            <a:r>
              <a:rPr lang="en-AU" sz="1400" dirty="0" smtClean="0">
                <a:solidFill>
                  <a:prstClr val="black"/>
                </a:solidFill>
              </a:rPr>
              <a:t> edition, </a:t>
            </a:r>
            <a:r>
              <a:rPr lang="en-AU" sz="1400" dirty="0" smtClean="0">
                <a:solidFill>
                  <a:prstClr val="black"/>
                </a:solidFill>
              </a:rPr>
              <a:t>Veal, 2017, CABI Tourism Texts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2" y="1484784"/>
            <a:ext cx="72102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An example of catchment area planning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(Box 12.2)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existing swimming pools (based on real data)</a:t>
            </a:r>
          </a:p>
          <a:p>
            <a:r>
              <a:rPr lang="en-US" sz="2800" dirty="0" smtClean="0"/>
              <a:t>V = number of visits per week</a:t>
            </a:r>
          </a:p>
          <a:p>
            <a:r>
              <a:rPr lang="en-US" sz="2800" dirty="0" smtClean="0"/>
              <a:t>P = population levels</a:t>
            </a:r>
          </a:p>
          <a:p>
            <a:r>
              <a:rPr lang="en-US" sz="2800" dirty="0" smtClean="0"/>
              <a:t>VR = visit rates (V/P)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850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9513" y="404664"/>
            <a:ext cx="8748972" cy="6048672"/>
          </a:xfrm>
          <a:custGeom>
            <a:avLst/>
            <a:gdLst>
              <a:gd name="connsiteX0" fmla="*/ 563671 w 7678455"/>
              <a:gd name="connsiteY0" fmla="*/ 0 h 4747364"/>
              <a:gd name="connsiteX1" fmla="*/ 2843408 w 7678455"/>
              <a:gd name="connsiteY1" fmla="*/ 212942 h 4747364"/>
              <a:gd name="connsiteX2" fmla="*/ 5386192 w 7678455"/>
              <a:gd name="connsiteY2" fmla="*/ 237994 h 4747364"/>
              <a:gd name="connsiteX3" fmla="*/ 7478038 w 7678455"/>
              <a:gd name="connsiteY3" fmla="*/ 826718 h 4747364"/>
              <a:gd name="connsiteX4" fmla="*/ 7678455 w 7678455"/>
              <a:gd name="connsiteY4" fmla="*/ 1640909 h 4747364"/>
              <a:gd name="connsiteX5" fmla="*/ 7340252 w 7678455"/>
              <a:gd name="connsiteY5" fmla="*/ 3194137 h 4747364"/>
              <a:gd name="connsiteX6" fmla="*/ 5361140 w 7678455"/>
              <a:gd name="connsiteY6" fmla="*/ 4509370 h 4747364"/>
              <a:gd name="connsiteX7" fmla="*/ 4534422 w 7678455"/>
              <a:gd name="connsiteY7" fmla="*/ 4747364 h 4747364"/>
              <a:gd name="connsiteX8" fmla="*/ 1352811 w 7678455"/>
              <a:gd name="connsiteY8" fmla="*/ 4108537 h 4747364"/>
              <a:gd name="connsiteX9" fmla="*/ 626301 w 7678455"/>
              <a:gd name="connsiteY9" fmla="*/ 2417523 h 4747364"/>
              <a:gd name="connsiteX10" fmla="*/ 0 w 7678455"/>
              <a:gd name="connsiteY10" fmla="*/ 901874 h 4747364"/>
              <a:gd name="connsiteX11" fmla="*/ 563671 w 7678455"/>
              <a:gd name="connsiteY11" fmla="*/ 0 h 47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8455" h="4747364">
                <a:moveTo>
                  <a:pt x="563671" y="0"/>
                </a:moveTo>
                <a:lnTo>
                  <a:pt x="2843408" y="212942"/>
                </a:lnTo>
                <a:lnTo>
                  <a:pt x="5386192" y="237994"/>
                </a:lnTo>
                <a:lnTo>
                  <a:pt x="7478038" y="826718"/>
                </a:lnTo>
                <a:lnTo>
                  <a:pt x="7678455" y="1640909"/>
                </a:lnTo>
                <a:lnTo>
                  <a:pt x="7340252" y="3194137"/>
                </a:lnTo>
                <a:lnTo>
                  <a:pt x="5361140" y="4509370"/>
                </a:lnTo>
                <a:lnTo>
                  <a:pt x="4534422" y="4747364"/>
                </a:lnTo>
                <a:lnTo>
                  <a:pt x="1352811" y="4108537"/>
                </a:lnTo>
                <a:lnTo>
                  <a:pt x="626301" y="2417523"/>
                </a:lnTo>
                <a:lnTo>
                  <a:pt x="0" y="901874"/>
                </a:lnTo>
                <a:lnTo>
                  <a:pt x="563671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7749" y="1600792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9417" y="836712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4060" y="2208863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8204" y="4301091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19872" y="3537011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41826" y="6087189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1105" y="1276755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2773" y="512675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37416" y="1884826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355976" y="692696"/>
            <a:ext cx="288032" cy="201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03648" y="2708921"/>
            <a:ext cx="2952328" cy="2016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55976" y="2708921"/>
            <a:ext cx="3672408" cy="2200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2730" y="630424"/>
            <a:ext cx="909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V= 800  P=23,200 </a:t>
            </a:r>
          </a:p>
          <a:p>
            <a:pPr algn="ctr"/>
            <a:r>
              <a:rPr lang="en-AU" sz="1400" dirty="0" smtClean="0"/>
              <a:t>VR= 34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57626" y="1048754"/>
            <a:ext cx="910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V= 550  </a:t>
            </a:r>
          </a:p>
          <a:p>
            <a:pPr algn="ctr"/>
            <a:r>
              <a:rPr lang="en-AU" sz="1400" dirty="0" smtClean="0"/>
              <a:t>P= 33,000 </a:t>
            </a:r>
          </a:p>
          <a:p>
            <a:pPr algn="ctr"/>
            <a:r>
              <a:rPr lang="en-AU" sz="1400" dirty="0" smtClean="0"/>
              <a:t>VR= 17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24154" y="1973996"/>
            <a:ext cx="1028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sz="1400" dirty="0" smtClean="0"/>
              <a:t>    V</a:t>
            </a:r>
            <a:r>
              <a:rPr lang="en-AU" sz="1400" dirty="0"/>
              <a:t>= 1100  </a:t>
            </a:r>
            <a:endParaRPr lang="en-AU" sz="1400" dirty="0" smtClean="0"/>
          </a:p>
          <a:p>
            <a:r>
              <a:rPr lang="en-AU" sz="1400" dirty="0" smtClean="0"/>
              <a:t> P</a:t>
            </a:r>
            <a:r>
              <a:rPr lang="en-AU" sz="1400" dirty="0"/>
              <a:t>= 8,000 </a:t>
            </a:r>
            <a:endParaRPr lang="en-AU" sz="1400" dirty="0" smtClean="0"/>
          </a:p>
          <a:p>
            <a:r>
              <a:rPr lang="en-AU" sz="1400" dirty="0" smtClean="0"/>
              <a:t>VR</a:t>
            </a:r>
            <a:r>
              <a:rPr lang="en-AU" sz="1400" dirty="0"/>
              <a:t>= 135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765281" y="1167173"/>
            <a:ext cx="958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</a:t>
            </a:r>
            <a:r>
              <a:rPr lang="en-AU" sz="1400" dirty="0" smtClean="0"/>
              <a:t>= 400  </a:t>
            </a:r>
          </a:p>
          <a:p>
            <a:r>
              <a:rPr lang="en-AU" sz="1400" dirty="0" smtClean="0"/>
              <a:t>P= 32,000 VR= 37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942731" y="4564286"/>
            <a:ext cx="937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600  </a:t>
            </a:r>
            <a:endParaRPr lang="en-AU" sz="1400" dirty="0" smtClean="0"/>
          </a:p>
          <a:p>
            <a:r>
              <a:rPr lang="en-AU" sz="1400" dirty="0" smtClean="0"/>
              <a:t>P</a:t>
            </a:r>
            <a:r>
              <a:rPr lang="en-AU" sz="1400" dirty="0"/>
              <a:t>= 39,000 </a:t>
            </a:r>
            <a:endParaRPr lang="en-AU" sz="1400" dirty="0" smtClean="0"/>
          </a:p>
          <a:p>
            <a:r>
              <a:rPr lang="en-AU" sz="1400" dirty="0" smtClean="0"/>
              <a:t>VR</a:t>
            </a:r>
            <a:r>
              <a:rPr lang="en-AU" sz="1400" dirty="0"/>
              <a:t>= </a:t>
            </a:r>
            <a:r>
              <a:rPr lang="en-AU" sz="1400" dirty="0" smtClean="0"/>
              <a:t>15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289364" y="3562427"/>
            <a:ext cx="106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1150  </a:t>
            </a:r>
            <a:endParaRPr lang="en-AU" sz="1400" dirty="0" smtClean="0"/>
          </a:p>
          <a:p>
            <a:r>
              <a:rPr lang="en-AU" sz="1400" dirty="0" smtClean="0"/>
              <a:t>P</a:t>
            </a:r>
            <a:r>
              <a:rPr lang="en-AU" sz="1400" dirty="0"/>
              <a:t>= 26,500 </a:t>
            </a:r>
            <a:endParaRPr lang="en-AU" sz="1400" dirty="0" smtClean="0"/>
          </a:p>
          <a:p>
            <a:r>
              <a:rPr lang="en-AU" sz="1400" dirty="0" smtClean="0"/>
              <a:t>VR=43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524154" y="1048753"/>
            <a:ext cx="934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1150  </a:t>
            </a:r>
          </a:p>
          <a:p>
            <a:r>
              <a:rPr lang="en-AU" sz="1400" dirty="0" smtClean="0"/>
              <a:t>P</a:t>
            </a:r>
            <a:r>
              <a:rPr lang="en-AU" sz="1400" dirty="0"/>
              <a:t>= </a:t>
            </a:r>
            <a:r>
              <a:rPr lang="en-AU" sz="1400" dirty="0" smtClean="0"/>
              <a:t>31,500 VR=37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981797" y="4478855"/>
            <a:ext cx="1144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sz="1400" dirty="0" smtClean="0"/>
              <a:t>        V</a:t>
            </a:r>
            <a:r>
              <a:rPr lang="en-AU" sz="1400" dirty="0"/>
              <a:t>= </a:t>
            </a:r>
            <a:r>
              <a:rPr lang="en-AU" sz="1400" dirty="0" smtClean="0"/>
              <a:t>1300  </a:t>
            </a:r>
          </a:p>
          <a:p>
            <a:r>
              <a:rPr lang="en-AU" sz="1400" dirty="0" smtClean="0"/>
              <a:t>    P</a:t>
            </a:r>
            <a:r>
              <a:rPr lang="en-AU" sz="1400" dirty="0"/>
              <a:t>= </a:t>
            </a:r>
            <a:r>
              <a:rPr lang="en-AU" sz="1400" dirty="0" smtClean="0"/>
              <a:t>7,500</a:t>
            </a:r>
          </a:p>
          <a:p>
            <a:r>
              <a:rPr lang="en-AU" sz="1400" dirty="0" smtClean="0"/>
              <a:t> </a:t>
            </a:r>
            <a:r>
              <a:rPr lang="en-AU" sz="1400" dirty="0"/>
              <a:t>VR= 174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39360" y="1455784"/>
            <a:ext cx="978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   V= 1200  </a:t>
            </a:r>
          </a:p>
          <a:p>
            <a:r>
              <a:rPr lang="en-AU" sz="1400" dirty="0" smtClean="0"/>
              <a:t>P= 13,300 </a:t>
            </a:r>
          </a:p>
          <a:p>
            <a:r>
              <a:rPr lang="en-AU" sz="1400" dirty="0" smtClean="0"/>
              <a:t>VR= 91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47963" y="6093296"/>
            <a:ext cx="14695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7963" y="6093296"/>
            <a:ext cx="0" cy="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7963" y="5957555"/>
            <a:ext cx="16607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74285" y="5943173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817497" y="595755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9255" y="6101571"/>
            <a:ext cx="718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1 Mile</a:t>
            </a:r>
            <a:endParaRPr lang="en-US" sz="11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6524154" y="6501680"/>
            <a:ext cx="809906" cy="11810"/>
          </a:xfrm>
          <a:prstGeom prst="lin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7334060" y="6363181"/>
            <a:ext cx="170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Local council boundary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4764515" y="4909162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42072" y="6093297"/>
            <a:ext cx="91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Facility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458951" y="230314"/>
            <a:ext cx="120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Fig. 12.5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57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CAADD9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/>
          <a:stretch/>
        </p:blipFill>
        <p:spPr>
          <a:xfrm>
            <a:off x="-1" y="-354082"/>
            <a:ext cx="9144001" cy="68892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2071" y="1412776"/>
            <a:ext cx="7199855" cy="442818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Arial"/>
                <a:cs typeface="Arial"/>
              </a:rPr>
              <a:t>CHAPTER 12</a:t>
            </a:r>
            <a:endParaRPr lang="en-GB" sz="2800" b="1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72342" y="1944913"/>
            <a:ext cx="7199313" cy="11456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Planning Tool </a:t>
            </a:r>
            <a:r>
              <a:rPr lang="en-US" sz="3600" dirty="0" smtClean="0"/>
              <a:t>3: Facility/Service Audit </a:t>
            </a:r>
            <a:r>
              <a:rPr lang="en-US" sz="3600" dirty="0"/>
              <a:t>– Facility </a:t>
            </a:r>
            <a:r>
              <a:rPr lang="en-US" sz="3600" dirty="0" smtClean="0"/>
              <a:t>Use and </a:t>
            </a:r>
            <a:r>
              <a:rPr lang="en-US" sz="3600" dirty="0"/>
              <a:t>I</a:t>
            </a:r>
            <a:r>
              <a:rPr lang="en-US" sz="3600" dirty="0" smtClean="0"/>
              <a:t>ts Measurement</a:t>
            </a:r>
            <a:endParaRPr lang="en-GB" sz="3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/>
                <a:cs typeface="Myriad Pro"/>
              </a:rPr>
              <a:t>Leisure, Sport and Tourism, Politics, Policy and Planning, 4</a:t>
            </a:r>
            <a:r>
              <a:rPr lang="en-US" sz="1600" baseline="30000" dirty="0" smtClean="0">
                <a:latin typeface="Myriad Pro"/>
                <a:cs typeface="Myriad Pro"/>
              </a:rPr>
              <a:t>th</a:t>
            </a:r>
            <a:r>
              <a:rPr lang="en-US" sz="1600" dirty="0" smtClean="0">
                <a:latin typeface="Myriad Pro"/>
                <a:cs typeface="Myriad Pro"/>
              </a:rPr>
              <a:t> Edition</a:t>
            </a:r>
            <a:endParaRPr lang="en-US" sz="16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0" y="6535216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10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9513" y="404664"/>
            <a:ext cx="8748972" cy="6048672"/>
          </a:xfrm>
          <a:custGeom>
            <a:avLst/>
            <a:gdLst>
              <a:gd name="connsiteX0" fmla="*/ 563671 w 7678455"/>
              <a:gd name="connsiteY0" fmla="*/ 0 h 4747364"/>
              <a:gd name="connsiteX1" fmla="*/ 2843408 w 7678455"/>
              <a:gd name="connsiteY1" fmla="*/ 212942 h 4747364"/>
              <a:gd name="connsiteX2" fmla="*/ 5386192 w 7678455"/>
              <a:gd name="connsiteY2" fmla="*/ 237994 h 4747364"/>
              <a:gd name="connsiteX3" fmla="*/ 7478038 w 7678455"/>
              <a:gd name="connsiteY3" fmla="*/ 826718 h 4747364"/>
              <a:gd name="connsiteX4" fmla="*/ 7678455 w 7678455"/>
              <a:gd name="connsiteY4" fmla="*/ 1640909 h 4747364"/>
              <a:gd name="connsiteX5" fmla="*/ 7340252 w 7678455"/>
              <a:gd name="connsiteY5" fmla="*/ 3194137 h 4747364"/>
              <a:gd name="connsiteX6" fmla="*/ 5361140 w 7678455"/>
              <a:gd name="connsiteY6" fmla="*/ 4509370 h 4747364"/>
              <a:gd name="connsiteX7" fmla="*/ 4534422 w 7678455"/>
              <a:gd name="connsiteY7" fmla="*/ 4747364 h 4747364"/>
              <a:gd name="connsiteX8" fmla="*/ 1352811 w 7678455"/>
              <a:gd name="connsiteY8" fmla="*/ 4108537 h 4747364"/>
              <a:gd name="connsiteX9" fmla="*/ 626301 w 7678455"/>
              <a:gd name="connsiteY9" fmla="*/ 2417523 h 4747364"/>
              <a:gd name="connsiteX10" fmla="*/ 0 w 7678455"/>
              <a:gd name="connsiteY10" fmla="*/ 901874 h 4747364"/>
              <a:gd name="connsiteX11" fmla="*/ 563671 w 7678455"/>
              <a:gd name="connsiteY11" fmla="*/ 0 h 47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8455" h="4747364">
                <a:moveTo>
                  <a:pt x="563671" y="0"/>
                </a:moveTo>
                <a:lnTo>
                  <a:pt x="2843408" y="212942"/>
                </a:lnTo>
                <a:lnTo>
                  <a:pt x="5386192" y="237994"/>
                </a:lnTo>
                <a:lnTo>
                  <a:pt x="7478038" y="826718"/>
                </a:lnTo>
                <a:lnTo>
                  <a:pt x="7678455" y="1640909"/>
                </a:lnTo>
                <a:lnTo>
                  <a:pt x="7340252" y="3194137"/>
                </a:lnTo>
                <a:lnTo>
                  <a:pt x="5361140" y="4509370"/>
                </a:lnTo>
                <a:lnTo>
                  <a:pt x="4534422" y="4747364"/>
                </a:lnTo>
                <a:lnTo>
                  <a:pt x="1352811" y="4108537"/>
                </a:lnTo>
                <a:lnTo>
                  <a:pt x="626301" y="2417523"/>
                </a:lnTo>
                <a:lnTo>
                  <a:pt x="0" y="901874"/>
                </a:lnTo>
                <a:lnTo>
                  <a:pt x="563671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7749" y="1600792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9417" y="836712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4060" y="2208863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42797" y="1401963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4465" y="637883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41826" y="6087189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1105" y="1276755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2773" y="512675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37416" y="1884826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78335" y="836712"/>
            <a:ext cx="909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V= 800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8281" y="3537011"/>
            <a:ext cx="91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V=  350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6898" y="1823851"/>
            <a:ext cx="1149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AU" sz="1400" dirty="0" smtClean="0"/>
              <a:t>    V</a:t>
            </a:r>
            <a:r>
              <a:rPr lang="en-AU" sz="1400" dirty="0"/>
              <a:t>= 1100 </a:t>
            </a:r>
            <a:endParaRPr lang="en-AU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7204394" y="4038870"/>
            <a:ext cx="95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</a:t>
            </a:r>
            <a:r>
              <a:rPr lang="en-AU" sz="1400" dirty="0" smtClean="0"/>
              <a:t>= 200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5716" y="3191750"/>
            <a:ext cx="937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8222" y="1010928"/>
            <a:ext cx="1066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1300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8402" y="3260012"/>
            <a:ext cx="93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1150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2577" y="1502850"/>
            <a:ext cx="97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AU" sz="1400" dirty="0" smtClean="0"/>
              <a:t>V</a:t>
            </a:r>
            <a:r>
              <a:rPr lang="en-AU" sz="1400" dirty="0"/>
              <a:t>= </a:t>
            </a:r>
            <a:r>
              <a:rPr lang="en-AU" sz="1400" dirty="0" smtClean="0"/>
              <a:t>1200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4371" y="1514593"/>
            <a:ext cx="97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   </a:t>
            </a:r>
            <a:r>
              <a:rPr lang="en-AU" sz="1400" dirty="0"/>
              <a:t>V</a:t>
            </a:r>
            <a:r>
              <a:rPr lang="en-AU" sz="1400" dirty="0" smtClean="0"/>
              <a:t>= 1200 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47963" y="6093296"/>
            <a:ext cx="14695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7963" y="6093296"/>
            <a:ext cx="0" cy="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7963" y="5957555"/>
            <a:ext cx="16607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74285" y="5943173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817497" y="595755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9255" y="6101571"/>
            <a:ext cx="718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1 Mile</a:t>
            </a:r>
            <a:endParaRPr lang="en-US" sz="11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6524154" y="6501680"/>
            <a:ext cx="809906" cy="11810"/>
          </a:xfrm>
          <a:prstGeom prst="lin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7334060" y="6363181"/>
            <a:ext cx="170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Local council boundary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550083" y="5625582"/>
            <a:ext cx="1486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New facility</a:t>
            </a:r>
            <a:endParaRPr lang="en-US" sz="2000" b="1" dirty="0"/>
          </a:p>
        </p:txBody>
      </p:sp>
      <p:sp>
        <p:nvSpPr>
          <p:cNvPr id="42" name="Oval 41"/>
          <p:cNvSpPr/>
          <p:nvPr/>
        </p:nvSpPr>
        <p:spPr>
          <a:xfrm>
            <a:off x="4178204" y="4301091"/>
            <a:ext cx="1388647" cy="14321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19872" y="3537011"/>
            <a:ext cx="2939068" cy="291632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83629" y="3910056"/>
            <a:ext cx="1066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1125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4401978"/>
            <a:ext cx="97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AU" sz="1400" dirty="0" smtClean="0"/>
              <a:t>V</a:t>
            </a:r>
            <a:r>
              <a:rPr lang="en-AU" sz="1400" dirty="0"/>
              <a:t>= </a:t>
            </a:r>
            <a:r>
              <a:rPr lang="en-AU" sz="1400" dirty="0" smtClean="0"/>
              <a:t>1275  </a:t>
            </a:r>
          </a:p>
        </p:txBody>
      </p:sp>
      <p:sp>
        <p:nvSpPr>
          <p:cNvPr id="50" name="Oval 49"/>
          <p:cNvSpPr/>
          <p:nvPr/>
        </p:nvSpPr>
        <p:spPr>
          <a:xfrm>
            <a:off x="4764515" y="4909162"/>
            <a:ext cx="216024" cy="21602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287773" y="4755007"/>
            <a:ext cx="937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AU" sz="1400" dirty="0"/>
              <a:t>V= </a:t>
            </a:r>
            <a:r>
              <a:rPr lang="en-AU" sz="1400" dirty="0" smtClean="0"/>
              <a:t>500</a:t>
            </a:r>
          </a:p>
        </p:txBody>
      </p:sp>
      <p:sp>
        <p:nvSpPr>
          <p:cNvPr id="2" name="Rectangle 1"/>
          <p:cNvSpPr/>
          <p:nvPr/>
        </p:nvSpPr>
        <p:spPr>
          <a:xfrm>
            <a:off x="7295007" y="5717625"/>
            <a:ext cx="197844" cy="216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424931" y="1970837"/>
            <a:ext cx="197844" cy="216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442072" y="6093297"/>
            <a:ext cx="91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Facility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87824" y="3537011"/>
            <a:ext cx="3001593" cy="1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87824" y="637883"/>
            <a:ext cx="237030" cy="2899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62307" y="3537011"/>
            <a:ext cx="1325517" cy="1980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89417" y="637883"/>
            <a:ext cx="34116" cy="2899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89417" y="3537011"/>
            <a:ext cx="1822943" cy="1494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58951" y="230314"/>
            <a:ext cx="120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Fig. 12.6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371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Other spatial topics </a:t>
            </a:r>
            <a:endParaRPr lang="en-AU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Catchment areas and countryside recreation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rinciples still apply but population distributed in villages/towns/cities (see Figure 1.3)</a:t>
            </a:r>
          </a:p>
          <a:p>
            <a:r>
              <a:rPr lang="en-US" sz="2800" b="1" dirty="0" smtClean="0"/>
              <a:t>Modelling</a:t>
            </a:r>
          </a:p>
          <a:p>
            <a:pPr lvl="1"/>
            <a:r>
              <a:rPr lang="en-US" sz="2400" dirty="0" smtClean="0"/>
              <a:t>relationships/prediction can be mathematically modelled  (see Ch. 13)</a:t>
            </a:r>
          </a:p>
          <a:p>
            <a:r>
              <a:rPr lang="en-US" sz="2800" b="1" dirty="0" smtClean="0"/>
              <a:t>Hierarchies of facilities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Greater London Council (GLC) parks hierarchy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797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GLC parks hierarchy</a:t>
            </a:r>
            <a:endParaRPr lang="en-AU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03181"/>
              </p:ext>
            </p:extLst>
          </p:nvPr>
        </p:nvGraphicFramePr>
        <p:xfrm>
          <a:off x="327301" y="1340768"/>
          <a:ext cx="8424936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1728192"/>
                <a:gridCol w="1524065"/>
                <a:gridCol w="35164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Park type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Max. distance from residence (</a:t>
                      </a:r>
                      <a:r>
                        <a:rPr lang="en-US" sz="2000" dirty="0" err="1" smtClean="0"/>
                        <a:t>mls</a:t>
                      </a:r>
                      <a:r>
                        <a:rPr lang="en-US" sz="2000" dirty="0" smtClean="0"/>
                        <a:t>)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 (approx.</a:t>
                      </a:r>
                      <a:r>
                        <a:rPr lang="en-US" sz="2000" baseline="0" dirty="0" smtClean="0"/>
                        <a:t> minimum, ha)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Main function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81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Metropolitan</a:t>
                      </a:r>
                      <a:endParaRPr lang="en-A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Weekend and occasional visits</a:t>
                      </a:r>
                      <a:r>
                        <a:rPr lang="en-US" sz="2000" baseline="0" dirty="0" smtClean="0"/>
                        <a:t> by car or public transport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District</a:t>
                      </a:r>
                      <a:endParaRPr lang="en-A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Weekend and occasional visits – mainly pedestrian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Local</a:t>
                      </a:r>
                      <a:endParaRPr lang="en-A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Short-duration pedestrian visits</a:t>
                      </a:r>
                      <a:r>
                        <a:rPr lang="en-US" sz="2000" baseline="0" dirty="0" smtClean="0"/>
                        <a:t> (including from workplace)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Small local</a:t>
                      </a:r>
                      <a:endParaRPr lang="en-A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&lt;0.25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&lt;2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Shorter pedestrian visits by less mobile groups and workers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854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Priority </a:t>
            </a:r>
            <a:r>
              <a:rPr lang="en-US" sz="4000" dirty="0" smtClean="0">
                <a:solidFill>
                  <a:srgbClr val="002060"/>
                </a:solidFill>
              </a:rPr>
              <a:t>social area analysis</a:t>
            </a:r>
            <a:endParaRPr lang="en-AU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Census-based data used to classify residential areas</a:t>
            </a:r>
          </a:p>
          <a:p>
            <a:r>
              <a:rPr lang="en-US" sz="2800" dirty="0" smtClean="0"/>
              <a:t>e.g. ACORN system (A Classification Of Residential </a:t>
            </a:r>
            <a:r>
              <a:rPr lang="en-US" sz="2800" dirty="0" err="1" smtClean="0"/>
              <a:t>Neighbourhoods</a:t>
            </a:r>
            <a:r>
              <a:rPr lang="en-US" sz="2800" dirty="0" smtClean="0"/>
              <a:t>) (CACI Ltd consultancy company – </a:t>
            </a:r>
            <a:r>
              <a:rPr lang="en-US" sz="2800" dirty="0" smtClean="0">
                <a:hlinkClick r:id="rId4"/>
              </a:rPr>
              <a:t>www.CACI.co.uk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Used in marketing  (segmentation) but can also be used to determine priority areas for public provision (see DCMS ‘Taking Part’ survey)  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5012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6340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ACORN system</a:t>
            </a:r>
            <a:endParaRPr lang="en-A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310522"/>
              </p:ext>
            </p:extLst>
          </p:nvPr>
        </p:nvGraphicFramePr>
        <p:xfrm>
          <a:off x="323528" y="836712"/>
          <a:ext cx="8424936" cy="612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9150"/>
                <a:gridCol w="4923224"/>
                <a:gridCol w="1132562"/>
              </a:tblGrid>
              <a:tr h="8640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ACORN category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UK </a:t>
                      </a:r>
                      <a:r>
                        <a:rPr lang="en-US" sz="2000" dirty="0" err="1" smtClean="0"/>
                        <a:t>pop’n</a:t>
                      </a:r>
                      <a:r>
                        <a:rPr lang="en-US" sz="2000" dirty="0" smtClean="0"/>
                        <a:t> (%)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Wealthy achievers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A. wealthy executives</a:t>
                      </a:r>
                    </a:p>
                    <a:p>
                      <a:r>
                        <a:rPr lang="en-AU" sz="1800" baseline="0" dirty="0" smtClean="0"/>
                        <a:t>B. affluent greys (older people) </a:t>
                      </a:r>
                    </a:p>
                    <a:p>
                      <a:r>
                        <a:rPr lang="en-AU" sz="1800" baseline="0" dirty="0" smtClean="0"/>
                        <a:t>C. flourishing (well-off) families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</a:p>
                    <a:p>
                      <a:pPr algn="ctr"/>
                      <a:r>
                        <a:rPr lang="en-US" dirty="0" smtClean="0"/>
                        <a:t>7.9</a:t>
                      </a:r>
                    </a:p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Urban prosperity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D. prosperous professionals</a:t>
                      </a:r>
                    </a:p>
                    <a:p>
                      <a:r>
                        <a:rPr lang="en-AU" sz="1800" baseline="0" dirty="0" smtClean="0"/>
                        <a:t>E. educated urbanites (young urban professionals)</a:t>
                      </a:r>
                    </a:p>
                    <a:p>
                      <a:r>
                        <a:rPr lang="en-AU" sz="1800" baseline="0" dirty="0" smtClean="0"/>
                        <a:t>F. aspiring singles (mainly urban students)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</a:p>
                    <a:p>
                      <a:pPr algn="ctr"/>
                      <a:r>
                        <a:rPr lang="en-US" dirty="0" smtClean="0"/>
                        <a:t>5.5</a:t>
                      </a:r>
                    </a:p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Comfortably</a:t>
                      </a:r>
                      <a:r>
                        <a:rPr lang="en-US" b="1" baseline="0" dirty="0" smtClean="0"/>
                        <a:t> off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G. starting out (young couples)</a:t>
                      </a:r>
                    </a:p>
                    <a:p>
                      <a:r>
                        <a:rPr lang="en-AU" sz="1800" baseline="0" dirty="0" smtClean="0"/>
                        <a:t>H. secure families</a:t>
                      </a:r>
                    </a:p>
                    <a:p>
                      <a:r>
                        <a:rPr lang="en-AU" sz="1800" baseline="0" dirty="0" smtClean="0"/>
                        <a:t>I. settled suburbia (older suburban couples)</a:t>
                      </a:r>
                    </a:p>
                    <a:p>
                      <a:r>
                        <a:rPr lang="en-AU" sz="1800" baseline="0" dirty="0" smtClean="0"/>
                        <a:t>J. prudent pensioners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</a:p>
                    <a:p>
                      <a:pPr algn="ctr"/>
                      <a:r>
                        <a:rPr lang="en-US" dirty="0" smtClean="0"/>
                        <a:t>15.5</a:t>
                      </a:r>
                    </a:p>
                    <a:p>
                      <a:pPr algn="ctr"/>
                      <a:r>
                        <a:rPr lang="en-US" dirty="0" smtClean="0"/>
                        <a:t>6.1</a:t>
                      </a:r>
                    </a:p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 means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K. Asian communities</a:t>
                      </a:r>
                    </a:p>
                    <a:p>
                      <a:r>
                        <a:rPr lang="en-AU" sz="1800" baseline="0" dirty="0" smtClean="0"/>
                        <a:t>L. post-industrial families (older-skilled)</a:t>
                      </a:r>
                    </a:p>
                    <a:p>
                      <a:r>
                        <a:rPr lang="en-AU" sz="1800" baseline="0" dirty="0" smtClean="0"/>
                        <a:t>M. blue-collar roots (manual workers)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</a:p>
                    <a:p>
                      <a:pPr algn="ctr"/>
                      <a:r>
                        <a:rPr lang="en-US" dirty="0" smtClean="0"/>
                        <a:t>4.7</a:t>
                      </a:r>
                    </a:p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Hard-pressed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N. struggling (low-income) families, </a:t>
                      </a:r>
                    </a:p>
                    <a:p>
                      <a:r>
                        <a:rPr lang="en-AU" sz="1800" baseline="0" dirty="0" smtClean="0"/>
                        <a:t>O. burdened singles (elderly + single parents)</a:t>
                      </a:r>
                    </a:p>
                    <a:p>
                      <a:r>
                        <a:rPr lang="en-AU" sz="1800" baseline="0" dirty="0" smtClean="0"/>
                        <a:t>P. high-rise hardship</a:t>
                      </a:r>
                    </a:p>
                    <a:p>
                      <a:r>
                        <a:rPr lang="en-AU" sz="1800" baseline="0" dirty="0" smtClean="0"/>
                        <a:t>Q. inner city adversity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</a:p>
                    <a:p>
                      <a:pPr algn="ctr"/>
                      <a:r>
                        <a:rPr lang="en-US" dirty="0" smtClean="0"/>
                        <a:t>4.2</a:t>
                      </a:r>
                    </a:p>
                    <a:p>
                      <a:pPr algn="ctr"/>
                      <a:r>
                        <a:rPr lang="en-US" dirty="0" smtClean="0"/>
                        <a:t>1.6</a:t>
                      </a:r>
                    </a:p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33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H. Greenfield sites</a:t>
            </a:r>
            <a:endParaRPr lang="en-AU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Greenfield sites: areas with no existing population</a:t>
            </a:r>
          </a:p>
          <a:p>
            <a:r>
              <a:rPr lang="en-US" sz="2800" dirty="0" smtClean="0"/>
              <a:t>Discussed in general terms in Chapter 9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928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8501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I.  Natural  and </a:t>
            </a:r>
            <a:r>
              <a:rPr lang="en-US" sz="3200" dirty="0">
                <a:solidFill>
                  <a:srgbClr val="002060"/>
                </a:solidFill>
              </a:rPr>
              <a:t>h</a:t>
            </a:r>
            <a:r>
              <a:rPr lang="en-US" sz="3200" dirty="0" smtClean="0">
                <a:solidFill>
                  <a:srgbClr val="002060"/>
                </a:solidFill>
              </a:rPr>
              <a:t>eritage resource assessment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Situations:</a:t>
            </a:r>
          </a:p>
          <a:p>
            <a:r>
              <a:rPr lang="en-US" sz="2600" i="1" dirty="0" smtClean="0"/>
              <a:t>environmental impact assessment</a:t>
            </a:r>
            <a:r>
              <a:rPr lang="en-US" sz="2600" dirty="0" smtClean="0"/>
              <a:t>: seeking development approval: environmental conservation is often a constraint on development</a:t>
            </a:r>
          </a:p>
          <a:p>
            <a:r>
              <a:rPr lang="en-US" sz="2600" i="1" dirty="0" smtClean="0"/>
              <a:t>site appraisal</a:t>
            </a:r>
            <a:r>
              <a:rPr lang="en-US" sz="2600" dirty="0" smtClean="0"/>
              <a:t>: as above, but individual site</a:t>
            </a:r>
          </a:p>
          <a:p>
            <a:r>
              <a:rPr lang="en-US" sz="2600" i="1" dirty="0" smtClean="0"/>
              <a:t>tourism/cultural planning</a:t>
            </a:r>
            <a:r>
              <a:rPr lang="en-US" sz="2600" dirty="0" smtClean="0"/>
              <a:t>: environmental/heritage resources may be a constraint but also an </a:t>
            </a:r>
            <a:r>
              <a:rPr lang="en-US" sz="2600" i="1" dirty="0" smtClean="0"/>
              <a:t>opportunity</a:t>
            </a:r>
            <a:r>
              <a:rPr lang="en-US" sz="2600" dirty="0" smtClean="0"/>
              <a:t> – may be the whole basis for leisure/tourism (e.g. lakes, mountains, historic buildings)</a:t>
            </a:r>
            <a:endParaRPr lang="en-A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919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J. </a:t>
            </a:r>
            <a:r>
              <a:rPr lang="en-US" sz="4000" dirty="0" err="1" smtClean="0">
                <a:solidFill>
                  <a:srgbClr val="002060"/>
                </a:solidFill>
              </a:rPr>
              <a:t>Programmes</a:t>
            </a:r>
            <a:r>
              <a:rPr lang="en-US" sz="4000" dirty="0" smtClean="0">
                <a:solidFill>
                  <a:srgbClr val="002060"/>
                </a:solidFill>
              </a:rPr>
              <a:t> and events</a:t>
            </a:r>
            <a:endParaRPr lang="en-AU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take place in facilities, so may be included in facility audit, but: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ay need to be treated separately when:</a:t>
            </a:r>
          </a:p>
          <a:p>
            <a:pPr lvl="1"/>
            <a:r>
              <a:rPr lang="en-US" sz="2400" dirty="0" smtClean="0"/>
              <a:t>taking place in multiple facilities</a:t>
            </a:r>
          </a:p>
          <a:p>
            <a:pPr lvl="1"/>
            <a:r>
              <a:rPr lang="en-US" sz="2400" dirty="0" smtClean="0"/>
              <a:t>taking place in non-formal facilities – e.g. street-based carnivals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13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09" y="18864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002060"/>
                </a:solidFill>
              </a:rPr>
              <a:t>Outline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1" y="2369470"/>
            <a:ext cx="47525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Data collection methods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11760" y="2858950"/>
            <a:ext cx="47525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Tourists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11760" y="1845556"/>
            <a:ext cx="47525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Introduction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87706" y="3395010"/>
            <a:ext cx="47765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User characteristics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01954" y="3900396"/>
            <a:ext cx="4762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Putting capacity and use together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93570" y="5486507"/>
            <a:ext cx="47707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Programmes and events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87706" y="4459249"/>
            <a:ext cx="47765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Greenfield sites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80924" y="4965184"/>
            <a:ext cx="4783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Natural and heritage resource assessment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87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Facility use and its measurement</a:t>
            </a:r>
            <a:endParaRPr lang="en-AU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Methods: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Administrative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Interview surveys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On-site visitor counts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Visual/manual counts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48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a) Administrative</a:t>
            </a:r>
            <a:endParaRPr lang="en-A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277996"/>
              </p:ext>
            </p:extLst>
          </p:nvPr>
        </p:nvGraphicFramePr>
        <p:xfrm>
          <a:off x="252041" y="1052736"/>
          <a:ext cx="8640960" cy="1071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/>
                <a:gridCol w="2897503"/>
                <a:gridCol w="2050337"/>
                <a:gridCol w="1244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Method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available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 data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Visits per week (N)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 Individual ticket sales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Ticket sales/</a:t>
                      </a:r>
                      <a:r>
                        <a:rPr lang="en-US" baseline="0" dirty="0" smtClean="0"/>
                        <a:t>wk (T)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N=T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54751"/>
              </p:ext>
            </p:extLst>
          </p:nvPr>
        </p:nvGraphicFramePr>
        <p:xfrm>
          <a:off x="252041" y="2132856"/>
          <a:ext cx="8640960" cy="7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897503"/>
                <a:gridCol w="2050337"/>
                <a:gridCol w="1244848"/>
              </a:tblGrid>
              <a:tr h="78409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  Bookings data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Facility bookings/wk (B)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Group size  (by observation) (G)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N=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BxG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29947"/>
              </p:ext>
            </p:extLst>
          </p:nvPr>
        </p:nvGraphicFramePr>
        <p:xfrm>
          <a:off x="252041" y="3861048"/>
          <a:ext cx="8640960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/>
                <a:gridCol w="2897503"/>
                <a:gridCol w="2050337"/>
                <a:gridCol w="1244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 Membership  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    records/ surveys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a. If  members visits auto-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matically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recorded: weekly average 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b. If not: weekly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avge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visits from member survey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No. of members (M)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 =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Mx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02795"/>
              </p:ext>
            </p:extLst>
          </p:nvPr>
        </p:nvGraphicFramePr>
        <p:xfrm>
          <a:off x="252041" y="5373216"/>
          <a:ext cx="864096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/>
                <a:gridCol w="2897503"/>
                <a:gridCol w="2050337"/>
                <a:gridCol w="1244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5. Parking ticket sales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    data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Parking ticket sales/week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(P)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Vehicle occupancy (by sample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observ-ation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  (O)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N=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PxO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prstClr val="black"/>
                </a:solidFill>
              </a:rPr>
              <a:t>Leisure, Sport and Tourism, Politics, Policy and Planning, </a:t>
            </a:r>
            <a:r>
              <a:rPr lang="en-AU" sz="1400" smtClean="0">
                <a:solidFill>
                  <a:prstClr val="black"/>
                </a:solidFill>
              </a:rPr>
              <a:t>4</a:t>
            </a:r>
            <a:r>
              <a:rPr lang="en-AU" sz="1400" baseline="30000" smtClean="0">
                <a:solidFill>
                  <a:prstClr val="black"/>
                </a:solidFill>
              </a:rPr>
              <a:t>th</a:t>
            </a:r>
            <a:r>
              <a:rPr lang="en-AU" sz="1400" smtClean="0">
                <a:solidFill>
                  <a:prstClr val="black"/>
                </a:solidFill>
              </a:rPr>
              <a:t> edition, </a:t>
            </a:r>
            <a:r>
              <a:rPr lang="en-AU" sz="1400" dirty="0" smtClean="0">
                <a:solidFill>
                  <a:prstClr val="black"/>
                </a:solidFill>
              </a:rPr>
              <a:t>Veal, 2017, CABI Tourism Texts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24331"/>
              </p:ext>
            </p:extLst>
          </p:nvPr>
        </p:nvGraphicFramePr>
        <p:xfrm>
          <a:off x="252041" y="2924944"/>
          <a:ext cx="864096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/>
                <a:gridCol w="2897503"/>
                <a:gridCol w="2050337"/>
                <a:gridCol w="1244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 Season ticket/annual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   pass 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Annual season ticket sales (T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No. of trips per week per ticket (by survey)  (S)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= T x S/ 52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b) Interview surveys</a:t>
            </a:r>
            <a:endParaRPr lang="en-A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33259"/>
              </p:ext>
            </p:extLst>
          </p:nvPr>
        </p:nvGraphicFramePr>
        <p:xfrm>
          <a:off x="251520" y="1124744"/>
          <a:ext cx="8640960" cy="3535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2880320"/>
                <a:gridCol w="208823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Method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available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 data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Visits per week (N)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dirty="0" smtClean="0"/>
                        <a:t>Resident interview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visiting facility (</a:t>
                      </a:r>
                      <a:r>
                        <a:rPr lang="en-US" baseline="0" dirty="0" err="1" smtClean="0"/>
                        <a:t>V</a:t>
                      </a:r>
                      <a:r>
                        <a:rPr lang="en-US" sz="1400" baseline="0" dirty="0" err="1" smtClean="0"/>
                        <a:t>r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Average frequency/wk (F</a:t>
                      </a:r>
                      <a:r>
                        <a:rPr lang="en-US" sz="1400" baseline="0" dirty="0" smtClean="0"/>
                        <a:t>r</a:t>
                      </a:r>
                      <a:r>
                        <a:rPr lang="en-US" baseline="0" dirty="0" smtClean="0"/>
                        <a:t>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r>
                        <a:rPr lang="en-US" baseline="0" dirty="0" smtClean="0"/>
                        <a:t> (from census) (P)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sz="1400" dirty="0" smtClean="0"/>
                        <a:t>r</a:t>
                      </a:r>
                      <a:r>
                        <a:rPr lang="en-US" baseline="0" dirty="0" smtClean="0"/>
                        <a:t> = (</a:t>
                      </a:r>
                      <a:r>
                        <a:rPr lang="en-US" baseline="0" dirty="0" err="1" smtClean="0"/>
                        <a:t>V</a:t>
                      </a:r>
                      <a:r>
                        <a:rPr lang="en-US" sz="1400" baseline="0" dirty="0" err="1" smtClean="0"/>
                        <a:t>r</a:t>
                      </a:r>
                      <a:r>
                        <a:rPr lang="en-US" baseline="0" dirty="0" smtClean="0"/>
                        <a:t> x F</a:t>
                      </a:r>
                      <a:r>
                        <a:rPr lang="en-US" sz="1400" baseline="0" dirty="0" smtClean="0"/>
                        <a:t>r </a:t>
                      </a:r>
                      <a:r>
                        <a:rPr lang="en-US" sz="1800" baseline="0" dirty="0" smtClean="0"/>
                        <a:t>x P</a:t>
                      </a:r>
                      <a:r>
                        <a:rPr lang="en-US" baseline="0" dirty="0" smtClean="0"/>
                        <a:t>)/100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7.   Tourist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visiting facility (</a:t>
                      </a:r>
                      <a:r>
                        <a:rPr lang="en-US" baseline="0" dirty="0" err="1" smtClean="0"/>
                        <a:t>V</a:t>
                      </a:r>
                      <a:r>
                        <a:rPr lang="en-US" sz="1400" baseline="0" dirty="0" err="1" smtClean="0"/>
                        <a:t>t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No. of visits during stay (F</a:t>
                      </a:r>
                      <a:r>
                        <a:rPr lang="en-US" sz="1400" baseline="0" dirty="0" smtClean="0"/>
                        <a:t>t</a:t>
                      </a:r>
                      <a:r>
                        <a:rPr lang="en-US" baseline="0" dirty="0" smtClean="0"/>
                        <a:t>)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tourists (from tourism body or local research) (T)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sz="1400" dirty="0" err="1" smtClean="0"/>
                        <a:t>t</a:t>
                      </a:r>
                      <a:r>
                        <a:rPr lang="en-US" baseline="0" dirty="0" smtClean="0"/>
                        <a:t> = (</a:t>
                      </a:r>
                      <a:r>
                        <a:rPr lang="en-US" baseline="0" dirty="0" err="1" smtClean="0"/>
                        <a:t>V</a:t>
                      </a:r>
                      <a:r>
                        <a:rPr lang="en-US" sz="1400" baseline="0" dirty="0" err="1" smtClean="0"/>
                        <a:t>t</a:t>
                      </a:r>
                      <a:r>
                        <a:rPr lang="en-US" baseline="0" dirty="0" smtClean="0"/>
                        <a:t> x F</a:t>
                      </a:r>
                      <a:r>
                        <a:rPr lang="en-US" sz="1400" baseline="0" dirty="0" smtClean="0"/>
                        <a:t>t </a:t>
                      </a:r>
                      <a:r>
                        <a:rPr lang="en-US" sz="1800" baseline="0" dirty="0" smtClean="0"/>
                        <a:t>x P</a:t>
                      </a:r>
                      <a:r>
                        <a:rPr lang="en-US" baseline="0" dirty="0" smtClean="0"/>
                        <a:t>)/100 </a:t>
                      </a:r>
                      <a:endParaRPr lang="en-A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8.  On-site visitor interview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commuters, </a:t>
                      </a:r>
                      <a:r>
                        <a:rPr lang="en-US" dirty="0" err="1" smtClean="0"/>
                        <a:t>neighbours</a:t>
                      </a:r>
                      <a:r>
                        <a:rPr lang="en-US" dirty="0" smtClean="0"/>
                        <a:t> (C)*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sz="1400" dirty="0" err="1" smtClean="0"/>
                        <a:t>c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dirty="0" smtClean="0"/>
                        <a:t>= C x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sz="1400" dirty="0" err="1" smtClean="0"/>
                        <a:t>r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Total visits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 = N</a:t>
                      </a:r>
                      <a:r>
                        <a:rPr lang="en-US" sz="1400" dirty="0" smtClean="0"/>
                        <a:t>r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N</a:t>
                      </a:r>
                      <a:r>
                        <a:rPr lang="en-US" sz="1400" dirty="0" err="1" smtClean="0"/>
                        <a:t>t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N</a:t>
                      </a:r>
                      <a:r>
                        <a:rPr lang="en-US" sz="1400" dirty="0" err="1" smtClean="0"/>
                        <a:t>c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i.e. not residents and not tourists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42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c) On-site visitor counts</a:t>
            </a:r>
            <a:endParaRPr lang="en-A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1859"/>
              </p:ext>
            </p:extLst>
          </p:nvPr>
        </p:nvGraphicFramePr>
        <p:xfrm>
          <a:off x="251520" y="980728"/>
          <a:ext cx="8640960" cy="574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2288"/>
                <a:gridCol w="2592288"/>
                <a:gridCol w="2211536"/>
                <a:gridCol w="1244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Method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available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 data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Visits per week (N)</a:t>
                      </a:r>
                      <a:endParaRPr lang="en-AU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Automatic counts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 Automatic vehicle </a:t>
                      </a:r>
                    </a:p>
                    <a:p>
                      <a:r>
                        <a:rPr lang="en-US" dirty="0" smtClean="0"/>
                        <a:t>     counters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vehicles/wk (A)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occupancy (by sample </a:t>
                      </a:r>
                      <a:r>
                        <a:rPr lang="en-US" dirty="0" err="1" smtClean="0"/>
                        <a:t>obser</a:t>
                      </a:r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err="1" smtClean="0"/>
                        <a:t>vations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(O)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</a:t>
                      </a:r>
                      <a:r>
                        <a:rPr lang="en-US" sz="1400" dirty="0" err="1" smtClean="0"/>
                        <a:t>v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A x O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r>
                        <a:rPr lang="en-US" baseline="0" dirty="0" smtClean="0"/>
                        <a:t> Automatic pedestrian</a:t>
                      </a:r>
                    </a:p>
                    <a:p>
                      <a:r>
                        <a:rPr lang="en-US" baseline="0" dirty="0" smtClean="0"/>
                        <a:t>       counters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persons/wk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V</a:t>
                      </a:r>
                      <a:r>
                        <a:rPr lang="en-US" sz="1400" baseline="0" dirty="0" err="1" smtClean="0"/>
                        <a:t>p</a:t>
                      </a:r>
                      <a:r>
                        <a:rPr lang="en-US" baseline="0" dirty="0" smtClean="0"/>
                        <a:t>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V</a:t>
                      </a:r>
                      <a:r>
                        <a:rPr lang="en-US" sz="1400" dirty="0" err="1" smtClean="0"/>
                        <a:t>p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 Video/time-lapse </a:t>
                      </a:r>
                    </a:p>
                    <a:p>
                      <a:r>
                        <a:rPr lang="en-US" dirty="0" smtClean="0"/>
                        <a:t>       cameras/aerial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       photography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persons/vehicles/ craft present: sampled times, gives person-vehicle/craft-</a:t>
                      </a:r>
                      <a:r>
                        <a:rPr lang="en-US" baseline="0" dirty="0" smtClean="0"/>
                        <a:t> hours (Y)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vehicles/craft: </a:t>
                      </a:r>
                      <a:r>
                        <a:rPr lang="en-US" baseline="0" dirty="0" smtClean="0"/>
                        <a:t> occupancy (O)</a:t>
                      </a:r>
                    </a:p>
                    <a:p>
                      <a:r>
                        <a:rPr lang="en-US" baseline="0" dirty="0" smtClean="0"/>
                        <a:t>For all: </a:t>
                      </a:r>
                      <a:r>
                        <a:rPr lang="en-US" baseline="0" dirty="0" err="1" smtClean="0"/>
                        <a:t>av’ge</a:t>
                      </a:r>
                      <a:r>
                        <a:rPr lang="en-US" baseline="0" dirty="0" smtClean="0"/>
                        <a:t> length of stay (by survey) (L)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N=(O x Y)/L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Visual/manual counts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 Entrance</a:t>
                      </a:r>
                      <a:r>
                        <a:rPr lang="en-US" baseline="0" dirty="0" smtClean="0"/>
                        <a:t> or exit</a:t>
                      </a:r>
                    </a:p>
                    <a:p>
                      <a:r>
                        <a:rPr lang="en-US" baseline="0" dirty="0" smtClean="0"/>
                        <a:t>       flows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visitors/wk</a:t>
                      </a:r>
                      <a:r>
                        <a:rPr lang="en-US" baseline="0" dirty="0" smtClean="0"/>
                        <a:t> (N)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13. Spot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counts of</a:t>
                      </a:r>
                    </a:p>
                    <a:p>
                      <a:r>
                        <a:rPr lang="en-US" dirty="0" smtClean="0"/>
                        <a:t>      numbers present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persons present: sampled times, gives person-hours (Y)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length of stay (L)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N=Y/L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51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Counting tourist numbers </a:t>
            </a:r>
            <a:r>
              <a:rPr lang="en-US" sz="2000" dirty="0" smtClean="0">
                <a:solidFill>
                  <a:srgbClr val="002060"/>
                </a:solidFill>
              </a:rPr>
              <a:t>(Table 12.5)</a:t>
            </a: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that can be collected about tourists (in addition to head counts) include: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Origin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Socio-demographic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Purpose of visit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Destination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Length of stay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0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2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Counting tourist numbers </a:t>
            </a:r>
            <a:r>
              <a:rPr lang="en-US" sz="2000" dirty="0" smtClean="0">
                <a:solidFill>
                  <a:srgbClr val="002060"/>
                </a:solidFill>
              </a:rPr>
              <a:t>(Table 12.5)</a:t>
            </a:r>
            <a:endParaRPr lang="en-A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492462"/>
              </p:ext>
            </p:extLst>
          </p:nvPr>
        </p:nvGraphicFramePr>
        <p:xfrm>
          <a:off x="251520" y="1052736"/>
          <a:ext cx="8640960" cy="509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2528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Visitors</a:t>
                      </a:r>
                      <a:r>
                        <a:rPr lang="en-US" baseline="0" dirty="0" smtClean="0"/>
                        <a:t> covered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Administrative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Ports of entry: short-term arrival/departure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international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transport data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(arriving</a:t>
                      </a:r>
                      <a:r>
                        <a:rPr lang="en-US" baseline="0" dirty="0" smtClean="0"/>
                        <a:t> by public transport)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Interview/questionnaire-based surveys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cordon survey: interview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arriving via</a:t>
                      </a:r>
                      <a:r>
                        <a:rPr lang="en-US" baseline="0" dirty="0" smtClean="0"/>
                        <a:t> major road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cordon survey </a:t>
                      </a:r>
                      <a:r>
                        <a:rPr lang="en-US" baseline="0" dirty="0" smtClean="0"/>
                        <a:t>+ mail return questionnaire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above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visitors survey (at airports/ports)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of visitors departing by air/sea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</a:t>
                      </a:r>
                      <a:r>
                        <a:rPr lang="en-US" baseline="0" dirty="0" smtClean="0"/>
                        <a:t> tourism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of residents/domestic</a:t>
                      </a:r>
                      <a:r>
                        <a:rPr lang="en-US" baseline="0" dirty="0" smtClean="0"/>
                        <a:t> tourists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On-site tourist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All/sample of visitors to site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Accommodation survey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Tourists staying in commercial accommodation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Direct counts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</a:t>
                      </a:r>
                      <a:r>
                        <a:rPr lang="en-US" baseline="0" dirty="0" smtClean="0"/>
                        <a:t> cordon survey: automatic (registration </a:t>
                      </a:r>
                      <a:r>
                        <a:rPr lang="en-US" baseline="0" dirty="0" err="1" smtClean="0"/>
                        <a:t>nos</a:t>
                      </a:r>
                      <a:r>
                        <a:rPr lang="en-US" baseline="0" dirty="0" smtClean="0"/>
                        <a:t>)</a:t>
                      </a:r>
                      <a:endParaRPr lang="en-A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arriving via</a:t>
                      </a:r>
                      <a:r>
                        <a:rPr lang="en-US" baseline="0" dirty="0" smtClean="0"/>
                        <a:t> major road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053" y="6502267"/>
            <a:ext cx="8424936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Leisure, Sport and Tourism, Politics, Policy and Planning, 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edition, Veal, 2017, CABI Tourism Texts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635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0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8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9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0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8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9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2002</Words>
  <Application>Microsoft Office PowerPoint</Application>
  <PresentationFormat>On-screen Show (4:3)</PresentationFormat>
  <Paragraphs>356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Drawing</vt:lpstr>
      <vt:lpstr>PowerPoint Presentation</vt:lpstr>
      <vt:lpstr>CHAPTER 12</vt:lpstr>
      <vt:lpstr>Outline</vt:lpstr>
      <vt:lpstr>Facility use and its measurement</vt:lpstr>
      <vt:lpstr>a) Administrative</vt:lpstr>
      <vt:lpstr>b) Interview surveys</vt:lpstr>
      <vt:lpstr>c) On-site visitor counts</vt:lpstr>
      <vt:lpstr>Counting tourist numbers (Table 12.5)</vt:lpstr>
      <vt:lpstr>Counting tourist numbers (Table 12.5)</vt:lpstr>
      <vt:lpstr>F. Putting capacity and use together</vt:lpstr>
      <vt:lpstr>G. Spatial dimensions</vt:lpstr>
      <vt:lpstr>The catchment area idea</vt:lpstr>
      <vt:lpstr>Facility catchment areas (Fig. 12.1)</vt:lpstr>
      <vt:lpstr>Catchment area size affects required provision level (Fig. 12.2)</vt:lpstr>
      <vt:lpstr>Measuring catchment areas</vt:lpstr>
      <vt:lpstr>PowerPoint Presentation</vt:lpstr>
      <vt:lpstr>Declining visit rates with distance: Centennial Park, Sydney (Fig. 12.4)</vt:lpstr>
      <vt:lpstr>An example of catchment area planning  (Box 12.2) </vt:lpstr>
      <vt:lpstr>PowerPoint Presentation</vt:lpstr>
      <vt:lpstr>PowerPoint Presentation</vt:lpstr>
      <vt:lpstr>Other spatial topics </vt:lpstr>
      <vt:lpstr>GLC parks hierarchy</vt:lpstr>
      <vt:lpstr>Priority social area analysis</vt:lpstr>
      <vt:lpstr>ACORN system</vt:lpstr>
      <vt:lpstr>H. Greenfield sites</vt:lpstr>
      <vt:lpstr>I.  Natural  and heritage resource assessment</vt:lpstr>
      <vt:lpstr>J. Programmes and events</vt:lpstr>
    </vt:vector>
  </TitlesOfParts>
  <Company>University of Technology,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Veal</dc:creator>
  <cp:lastModifiedBy>Alan Worth</cp:lastModifiedBy>
  <cp:revision>26</cp:revision>
  <dcterms:created xsi:type="dcterms:W3CDTF">2016-11-30T23:45:22Z</dcterms:created>
  <dcterms:modified xsi:type="dcterms:W3CDTF">2017-04-24T14:11:36Z</dcterms:modified>
</cp:coreProperties>
</file>