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ppt/theme/themeOverride14.xml" ContentType="application/vnd.openxmlformats-officedocument.themeOverride+xml"/>
  <Override PartName="/ppt/notesSlides/notesSlide14.xml" ContentType="application/vnd.openxmlformats-officedocument.presentationml.notesSlide+xml"/>
  <Override PartName="/ppt/theme/themeOverride15.xml" ContentType="application/vnd.openxmlformats-officedocument.themeOverride+xml"/>
  <Override PartName="/ppt/notesSlides/notesSlide15.xml" ContentType="application/vnd.openxmlformats-officedocument.presentationml.notesSlide+xml"/>
  <Override PartName="/ppt/theme/themeOverride16.xml" ContentType="application/vnd.openxmlformats-officedocument.themeOverride+xml"/>
  <Override PartName="/ppt/notesSlides/notesSlide16.xml" ContentType="application/vnd.openxmlformats-officedocument.presentationml.notesSlide+xml"/>
  <Override PartName="/ppt/theme/themeOverride17.xml" ContentType="application/vnd.openxmlformats-officedocument.themeOverride+xml"/>
  <Override PartName="/ppt/notesSlides/notesSlide17.xml" ContentType="application/vnd.openxmlformats-officedocument.presentationml.notesSlide+xml"/>
  <Override PartName="/ppt/theme/themeOverride18.xml" ContentType="application/vnd.openxmlformats-officedocument.themeOverride+xml"/>
  <Override PartName="/ppt/notesSlides/notesSlide18.xml" ContentType="application/vnd.openxmlformats-officedocument.presentationml.notesSlide+xml"/>
  <Override PartName="/ppt/theme/themeOverride19.xml" ContentType="application/vnd.openxmlformats-officedocument.themeOverride+xml"/>
  <Override PartName="/ppt/notesSlides/notesSlide19.xml" ContentType="application/vnd.openxmlformats-officedocument.presentationml.notesSlide+xml"/>
  <Override PartName="/ppt/charts/chart2.xml" ContentType="application/vnd.openxmlformats-officedocument.drawingml.chart+xml"/>
  <Override PartName="/ppt/theme/themeOverride20.xml" ContentType="application/vnd.openxmlformats-officedocument.themeOverride+xml"/>
  <Override PartName="/ppt/notesSlides/notesSlide20.xml" ContentType="application/vnd.openxmlformats-officedocument.presentationml.notesSlide+xml"/>
  <Override PartName="/ppt/theme/themeOverride21.xml" ContentType="application/vnd.openxmlformats-officedocument.themeOverride+xml"/>
  <Override PartName="/ppt/notesSlides/notesSlide21.xml" ContentType="application/vnd.openxmlformats-officedocument.presentationml.notesSlide+xml"/>
  <Override PartName="/ppt/theme/themeOverride22.xml" ContentType="application/vnd.openxmlformats-officedocument.themeOverride+xml"/>
  <Override PartName="/ppt/notesSlides/notesSlide22.xml" ContentType="application/vnd.openxmlformats-officedocument.presentationml.notesSlide+xml"/>
  <Override PartName="/ppt/theme/themeOverride23.xml" ContentType="application/vnd.openxmlformats-officedocument.themeOverride+xml"/>
  <Override PartName="/ppt/notesSlides/notesSlide23.xml" ContentType="application/vnd.openxmlformats-officedocument.presentationml.notesSlide+xml"/>
  <Override PartName="/ppt/theme/themeOverride24.xml" ContentType="application/vnd.openxmlformats-officedocument.themeOverride+xml"/>
  <Override PartName="/ppt/notesSlides/notesSlide24.xml" ContentType="application/vnd.openxmlformats-officedocument.presentationml.notesSlide+xml"/>
  <Override PartName="/ppt/theme/themeOverride25.xml" ContentType="application/vnd.openxmlformats-officedocument.themeOverride+xml"/>
  <Override PartName="/ppt/notesSlides/notesSlide25.xml" ContentType="application/vnd.openxmlformats-officedocument.presentationml.notesSlide+xml"/>
  <Override PartName="/ppt/theme/themeOverride26.xml" ContentType="application/vnd.openxmlformats-officedocument.themeOverride+xml"/>
  <Override PartName="/ppt/notesSlides/notesSlide26.xml" ContentType="application/vnd.openxmlformats-officedocument.presentationml.notesSlide+xml"/>
  <Override PartName="/ppt/theme/themeOverride27.xml" ContentType="application/vnd.openxmlformats-officedocument.themeOverride+xml"/>
  <Override PartName="/ppt/notesSlides/notesSlide27.xml" ContentType="application/vnd.openxmlformats-officedocument.presentationml.notesSlide+xml"/>
  <Override PartName="/ppt/theme/themeOverride28.xml" ContentType="application/vnd.openxmlformats-officedocument.themeOverride+xml"/>
  <Override PartName="/ppt/notesSlides/notesSlide28.xml" ContentType="application/vnd.openxmlformats-officedocument.presentationml.notesSlide+xml"/>
  <Override PartName="/ppt/theme/themeOverride29.xml" ContentType="application/vnd.openxmlformats-officedocument.themeOverr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7"/>
  </p:notesMasterIdLst>
  <p:sldIdLst>
    <p:sldId id="257" r:id="rId2"/>
    <p:sldId id="258" r:id="rId3"/>
    <p:sldId id="260" r:id="rId4"/>
    <p:sldId id="263" r:id="rId5"/>
    <p:sldId id="264" r:id="rId6"/>
    <p:sldId id="268" r:id="rId7"/>
    <p:sldId id="274" r:id="rId8"/>
    <p:sldId id="269" r:id="rId9"/>
    <p:sldId id="298" r:id="rId10"/>
    <p:sldId id="299" r:id="rId11"/>
    <p:sldId id="300" r:id="rId12"/>
    <p:sldId id="273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4" r:id="rId33"/>
    <p:sldId id="295" r:id="rId34"/>
    <p:sldId id="296" r:id="rId35"/>
    <p:sldId id="297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5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6" autoAdjust="0"/>
    <p:restoredTop sz="94640" autoAdjust="0"/>
  </p:normalViewPr>
  <p:slideViewPr>
    <p:cSldViewPr>
      <p:cViewPr>
        <p:scale>
          <a:sx n="89" d="100"/>
          <a:sy n="89" d="100"/>
        </p:scale>
        <p:origin x="-1032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aajv\Books\LSTPPP\Figs\Fig10_03_Psychological_capacity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aajv\Books\LSTPPP\Figs\Fig10_03_Psychological_capacity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1"/>
          <c:order val="1"/>
          <c:tx>
            <c:strRef>
              <c:f>Sheet1!$D$2</c:f>
              <c:strCache>
                <c:ptCount val="1"/>
                <c:pt idx="0">
                  <c:v>Aggregate satisfaction</c:v>
                </c:pt>
              </c:strCache>
            </c:strRef>
          </c:tx>
          <c:spPr>
            <a:ln w="66675">
              <a:solidFill>
                <a:srgbClr val="00B050"/>
              </a:solidFill>
              <a:prstDash val="sysDash"/>
            </a:ln>
          </c:spPr>
          <c:marker>
            <c:symbol val="none"/>
          </c:marker>
          <c:cat>
            <c:strRef>
              <c:f>Sheet1!$A$3:$A$9</c:f>
              <c:strCache>
                <c:ptCount val="7"/>
                <c:pt idx="0">
                  <c:v>20</c:v>
                </c:pt>
                <c:pt idx="1">
                  <c:v>100</c:v>
                </c:pt>
                <c:pt idx="2">
                  <c:v>200</c:v>
                </c:pt>
                <c:pt idx="3">
                  <c:v>300</c:v>
                </c:pt>
                <c:pt idx="4">
                  <c:v>400</c:v>
                </c:pt>
                <c:pt idx="5">
                  <c:v>500</c:v>
                </c:pt>
                <c:pt idx="6">
                  <c:v>600</c:v>
                </c:pt>
              </c:strCache>
            </c:strRef>
          </c:cat>
          <c:val>
            <c:numRef>
              <c:f>Sheet1!$D$3:$D$9</c:f>
              <c:numCache>
                <c:formatCode>General</c:formatCode>
                <c:ptCount val="7"/>
                <c:pt idx="0">
                  <c:v>80</c:v>
                </c:pt>
                <c:pt idx="1">
                  <c:v>500</c:v>
                </c:pt>
                <c:pt idx="2">
                  <c:v>840</c:v>
                </c:pt>
                <c:pt idx="3">
                  <c:v>900</c:v>
                </c:pt>
                <c:pt idx="4">
                  <c:v>800</c:v>
                </c:pt>
                <c:pt idx="5">
                  <c:v>500</c:v>
                </c:pt>
                <c:pt idx="6">
                  <c:v>300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1219840"/>
        <c:axId val="131301376"/>
      </c:lineChart>
      <c:lineChart>
        <c:grouping val="standard"/>
        <c:varyColors val="0"/>
        <c:ser>
          <c:idx val="0"/>
          <c:order val="0"/>
          <c:tx>
            <c:strRef>
              <c:f>Sheet1!$C$2</c:f>
              <c:strCache>
                <c:ptCount val="1"/>
                <c:pt idx="0">
                  <c:v>Avge individual satisfaction</c:v>
                </c:pt>
              </c:strCache>
            </c:strRef>
          </c:tx>
          <c:spPr>
            <a:ln w="66675">
              <a:solidFill>
                <a:schemeClr val="tx1"/>
              </a:solidFill>
            </a:ln>
          </c:spPr>
          <c:marker>
            <c:symbol val="none"/>
          </c:marker>
          <c:cat>
            <c:strRef>
              <c:f>Sheet1!$A$3:$A$9</c:f>
              <c:strCache>
                <c:ptCount val="7"/>
                <c:pt idx="0">
                  <c:v>20</c:v>
                </c:pt>
                <c:pt idx="1">
                  <c:v>100</c:v>
                </c:pt>
                <c:pt idx="2">
                  <c:v>200</c:v>
                </c:pt>
                <c:pt idx="3">
                  <c:v>300</c:v>
                </c:pt>
                <c:pt idx="4">
                  <c:v>400</c:v>
                </c:pt>
                <c:pt idx="5">
                  <c:v>500</c:v>
                </c:pt>
                <c:pt idx="6">
                  <c:v>600</c:v>
                </c:pt>
              </c:strCache>
            </c:strRef>
          </c:cat>
          <c:val>
            <c:numRef>
              <c:f>Sheet1!$C$3:$C$9</c:f>
              <c:numCache>
                <c:formatCode>0.0</c:formatCode>
                <c:ptCount val="7"/>
                <c:pt idx="0">
                  <c:v>4</c:v>
                </c:pt>
                <c:pt idx="1">
                  <c:v>5</c:v>
                </c:pt>
                <c:pt idx="2">
                  <c:v>4.2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0.5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1304832"/>
        <c:axId val="131323392"/>
      </c:lineChart>
      <c:catAx>
        <c:axId val="1312198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 b="1"/>
                </a:pPr>
                <a:r>
                  <a:rPr lang="en-AU" sz="1800" b="1" baseline="0"/>
                  <a:t>Persons present</a:t>
                </a:r>
                <a:endParaRPr lang="en-AU" sz="1800" b="1"/>
              </a:p>
            </c:rich>
          </c:tx>
          <c:layout/>
          <c:overlay val="0"/>
        </c:title>
        <c:numFmt formatCode="@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31301376"/>
        <c:crosses val="autoZero"/>
        <c:auto val="0"/>
        <c:lblAlgn val="ctr"/>
        <c:lblOffset val="100"/>
        <c:tickLblSkip val="1"/>
        <c:tickMarkSkip val="10"/>
        <c:noMultiLvlLbl val="0"/>
      </c:catAx>
      <c:valAx>
        <c:axId val="13130137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 b="1"/>
                </a:pPr>
                <a:r>
                  <a:rPr lang="en-AU" sz="1800" b="1" dirty="0"/>
                  <a:t>Aggregate </a:t>
                </a:r>
                <a:r>
                  <a:rPr lang="en-AU" sz="1800" b="1" dirty="0" smtClean="0"/>
                  <a:t>satisfaction</a:t>
                </a:r>
                <a:endParaRPr lang="en-AU" sz="1800" b="1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31219840"/>
        <c:crosses val="autoZero"/>
        <c:crossBetween val="between"/>
      </c:valAx>
      <c:catAx>
        <c:axId val="131304832"/>
        <c:scaling>
          <c:orientation val="minMax"/>
        </c:scaling>
        <c:delete val="1"/>
        <c:axPos val="b"/>
        <c:majorTickMark val="out"/>
        <c:minorTickMark val="none"/>
        <c:tickLblPos val="none"/>
        <c:crossAx val="131323392"/>
        <c:crosses val="autoZero"/>
        <c:auto val="0"/>
        <c:lblAlgn val="ctr"/>
        <c:lblOffset val="100"/>
        <c:noMultiLvlLbl val="0"/>
      </c:catAx>
      <c:valAx>
        <c:axId val="131323392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sz="1800" b="1"/>
                </a:pPr>
                <a:r>
                  <a:rPr lang="en-AU" sz="1800" b="1" dirty="0"/>
                  <a:t>Average</a:t>
                </a:r>
                <a:r>
                  <a:rPr lang="en-AU" sz="1800" b="1" baseline="0" dirty="0"/>
                  <a:t> individual </a:t>
                </a:r>
                <a:r>
                  <a:rPr lang="en-AU" sz="1800" b="1" baseline="0" dirty="0" smtClean="0"/>
                  <a:t>satisfaction</a:t>
                </a:r>
                <a:endParaRPr lang="en-AU" sz="1800" b="1" dirty="0"/>
              </a:p>
            </c:rich>
          </c:tx>
          <c:layout/>
          <c:overlay val="0"/>
        </c:title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31304832"/>
        <c:crosses val="max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800" b="1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1"/>
          <c:order val="1"/>
          <c:tx>
            <c:strRef>
              <c:f>Sheet1!$D$2</c:f>
              <c:strCache>
                <c:ptCount val="1"/>
                <c:pt idx="0">
                  <c:v>Aggregate satisfaction</c:v>
                </c:pt>
              </c:strCache>
            </c:strRef>
          </c:tx>
          <c:spPr>
            <a:ln w="66675">
              <a:solidFill>
                <a:srgbClr val="00B050"/>
              </a:solidFill>
              <a:prstDash val="sysDash"/>
            </a:ln>
          </c:spPr>
          <c:marker>
            <c:symbol val="none"/>
          </c:marker>
          <c:cat>
            <c:strRef>
              <c:f>Sheet1!$A$3:$A$9</c:f>
              <c:strCache>
                <c:ptCount val="7"/>
                <c:pt idx="0">
                  <c:v>20</c:v>
                </c:pt>
                <c:pt idx="1">
                  <c:v>100</c:v>
                </c:pt>
                <c:pt idx="2">
                  <c:v>200</c:v>
                </c:pt>
                <c:pt idx="3">
                  <c:v>300</c:v>
                </c:pt>
                <c:pt idx="4">
                  <c:v>400</c:v>
                </c:pt>
                <c:pt idx="5">
                  <c:v>500</c:v>
                </c:pt>
                <c:pt idx="6">
                  <c:v>600</c:v>
                </c:pt>
              </c:strCache>
            </c:strRef>
          </c:cat>
          <c:val>
            <c:numRef>
              <c:f>Sheet1!$D$3:$D$9</c:f>
              <c:numCache>
                <c:formatCode>General</c:formatCode>
                <c:ptCount val="7"/>
                <c:pt idx="0">
                  <c:v>80</c:v>
                </c:pt>
                <c:pt idx="1">
                  <c:v>500</c:v>
                </c:pt>
                <c:pt idx="2">
                  <c:v>840</c:v>
                </c:pt>
                <c:pt idx="3">
                  <c:v>900</c:v>
                </c:pt>
                <c:pt idx="4">
                  <c:v>800</c:v>
                </c:pt>
                <c:pt idx="5">
                  <c:v>500</c:v>
                </c:pt>
                <c:pt idx="6">
                  <c:v>300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779008"/>
        <c:axId val="84780928"/>
      </c:lineChart>
      <c:lineChart>
        <c:grouping val="standard"/>
        <c:varyColors val="0"/>
        <c:ser>
          <c:idx val="0"/>
          <c:order val="0"/>
          <c:tx>
            <c:strRef>
              <c:f>Sheet1!$C$2</c:f>
              <c:strCache>
                <c:ptCount val="1"/>
                <c:pt idx="0">
                  <c:v>Avge individual satisfaction</c:v>
                </c:pt>
              </c:strCache>
            </c:strRef>
          </c:tx>
          <c:spPr>
            <a:ln w="66675">
              <a:solidFill>
                <a:schemeClr val="tx2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strRef>
              <c:f>Sheet1!$A$3:$A$9</c:f>
              <c:strCache>
                <c:ptCount val="7"/>
                <c:pt idx="0">
                  <c:v>20</c:v>
                </c:pt>
                <c:pt idx="1">
                  <c:v>100</c:v>
                </c:pt>
                <c:pt idx="2">
                  <c:v>200</c:v>
                </c:pt>
                <c:pt idx="3">
                  <c:v>300</c:v>
                </c:pt>
                <c:pt idx="4">
                  <c:v>400</c:v>
                </c:pt>
                <c:pt idx="5">
                  <c:v>500</c:v>
                </c:pt>
                <c:pt idx="6">
                  <c:v>600</c:v>
                </c:pt>
              </c:strCache>
            </c:strRef>
          </c:cat>
          <c:val>
            <c:numRef>
              <c:f>Sheet1!$C$3:$C$9</c:f>
              <c:numCache>
                <c:formatCode>0.0</c:formatCode>
                <c:ptCount val="7"/>
                <c:pt idx="0">
                  <c:v>4</c:v>
                </c:pt>
                <c:pt idx="1">
                  <c:v>5</c:v>
                </c:pt>
                <c:pt idx="2">
                  <c:v>4.2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0.5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819968"/>
        <c:axId val="84821504"/>
      </c:lineChart>
      <c:catAx>
        <c:axId val="847790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 b="1"/>
                </a:pPr>
                <a:r>
                  <a:rPr lang="en-AU" sz="1800" b="1" baseline="0"/>
                  <a:t>Persons present</a:t>
                </a:r>
                <a:endParaRPr lang="en-AU" sz="1800" b="1"/>
              </a:p>
            </c:rich>
          </c:tx>
          <c:layout/>
          <c:overlay val="0"/>
        </c:title>
        <c:numFmt formatCode="@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84780928"/>
        <c:crosses val="autoZero"/>
        <c:auto val="0"/>
        <c:lblAlgn val="ctr"/>
        <c:lblOffset val="100"/>
        <c:tickLblSkip val="1"/>
        <c:tickMarkSkip val="10"/>
        <c:noMultiLvlLbl val="0"/>
      </c:catAx>
      <c:valAx>
        <c:axId val="8478092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 b="1"/>
                </a:pPr>
                <a:r>
                  <a:rPr lang="en-AU" sz="1800" b="1" dirty="0"/>
                  <a:t>Aggregate </a:t>
                </a:r>
                <a:r>
                  <a:rPr lang="en-AU" sz="1800" b="1" dirty="0" smtClean="0"/>
                  <a:t>satisfaction</a:t>
                </a:r>
                <a:endParaRPr lang="en-AU" sz="1800" b="1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84779008"/>
        <c:crosses val="autoZero"/>
        <c:crossBetween val="between"/>
      </c:valAx>
      <c:catAx>
        <c:axId val="84819968"/>
        <c:scaling>
          <c:orientation val="minMax"/>
        </c:scaling>
        <c:delete val="1"/>
        <c:axPos val="b"/>
        <c:majorTickMark val="out"/>
        <c:minorTickMark val="none"/>
        <c:tickLblPos val="none"/>
        <c:crossAx val="84821504"/>
        <c:crosses val="autoZero"/>
        <c:auto val="0"/>
        <c:lblAlgn val="ctr"/>
        <c:lblOffset val="100"/>
        <c:noMultiLvlLbl val="0"/>
      </c:catAx>
      <c:valAx>
        <c:axId val="84821504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sz="1800" b="1"/>
                </a:pPr>
                <a:r>
                  <a:rPr lang="en-AU" sz="1800" b="1" dirty="0"/>
                  <a:t>Average</a:t>
                </a:r>
                <a:r>
                  <a:rPr lang="en-AU" sz="1800" b="1" baseline="0" dirty="0"/>
                  <a:t> individual </a:t>
                </a:r>
                <a:r>
                  <a:rPr lang="en-AU" sz="1800" b="1" baseline="0" dirty="0" smtClean="0"/>
                  <a:t>satisfaction</a:t>
                </a:r>
                <a:endParaRPr lang="en-AU" sz="1800" b="1" dirty="0"/>
              </a:p>
            </c:rich>
          </c:tx>
          <c:layout/>
          <c:overlay val="0"/>
        </c:title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84819968"/>
        <c:crosses val="max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800" b="1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35D613-A8CB-4731-A905-AB3FBEC0DE76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03698-8485-465A-BF35-3023C817F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376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A68AF-4393-4ADE-ACCE-7C4A2766CCD8}" type="slidenum">
              <a:rPr lang="en-AU" smtClean="0"/>
              <a:pPr/>
              <a:t>4</a:t>
            </a:fld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A68AF-4393-4ADE-ACCE-7C4A2766CCD8}" type="slidenum">
              <a:rPr lang="en-AU" smtClean="0"/>
              <a:pPr/>
              <a:t>16</a:t>
            </a:fld>
            <a:endParaRPr lang="en-A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A68AF-4393-4ADE-ACCE-7C4A2766CCD8}" type="slidenum">
              <a:rPr lang="en-AU" smtClean="0"/>
              <a:pPr/>
              <a:t>17</a:t>
            </a:fld>
            <a:endParaRPr lang="en-A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A68AF-4393-4ADE-ACCE-7C4A2766CCD8}" type="slidenum">
              <a:rPr lang="en-AU" smtClean="0"/>
              <a:pPr/>
              <a:t>18</a:t>
            </a:fld>
            <a:endParaRPr lang="en-A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A68AF-4393-4ADE-ACCE-7C4A2766CCD8}" type="slidenum">
              <a:rPr lang="en-AU" smtClean="0"/>
              <a:pPr/>
              <a:t>19</a:t>
            </a:fld>
            <a:endParaRPr lang="en-A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A68AF-4393-4ADE-ACCE-7C4A2766CCD8}" type="slidenum">
              <a:rPr lang="en-AU" smtClean="0"/>
              <a:pPr/>
              <a:t>20</a:t>
            </a:fld>
            <a:endParaRPr lang="en-A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A68AF-4393-4ADE-ACCE-7C4A2766CCD8}" type="slidenum">
              <a:rPr lang="en-AU" smtClean="0"/>
              <a:pPr/>
              <a:t>21</a:t>
            </a:fld>
            <a:endParaRPr lang="en-A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A68AF-4393-4ADE-ACCE-7C4A2766CCD8}" type="slidenum">
              <a:rPr lang="en-AU" smtClean="0"/>
              <a:pPr/>
              <a:t>22</a:t>
            </a:fld>
            <a:endParaRPr lang="en-A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A68AF-4393-4ADE-ACCE-7C4A2766CCD8}" type="slidenum">
              <a:rPr lang="en-AU" smtClean="0"/>
              <a:pPr/>
              <a:t>23</a:t>
            </a:fld>
            <a:endParaRPr lang="en-A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A68AF-4393-4ADE-ACCE-7C4A2766CCD8}" type="slidenum">
              <a:rPr lang="en-AU" smtClean="0"/>
              <a:pPr/>
              <a:t>24</a:t>
            </a:fld>
            <a:endParaRPr lang="en-A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A68AF-4393-4ADE-ACCE-7C4A2766CCD8}" type="slidenum">
              <a:rPr lang="en-AU" smtClean="0"/>
              <a:pPr/>
              <a:t>25</a:t>
            </a:fld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A68AF-4393-4ADE-ACCE-7C4A2766CCD8}" type="slidenum">
              <a:rPr lang="en-AU" smtClean="0"/>
              <a:pPr/>
              <a:t>5</a:t>
            </a:fld>
            <a:endParaRPr lang="en-A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A68AF-4393-4ADE-ACCE-7C4A2766CCD8}" type="slidenum">
              <a:rPr lang="en-AU" smtClean="0"/>
              <a:pPr/>
              <a:t>26</a:t>
            </a:fld>
            <a:endParaRPr lang="en-A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A68AF-4393-4ADE-ACCE-7C4A2766CCD8}" type="slidenum">
              <a:rPr lang="en-AU" smtClean="0"/>
              <a:pPr/>
              <a:t>27</a:t>
            </a:fld>
            <a:endParaRPr lang="en-A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A68AF-4393-4ADE-ACCE-7C4A2766CCD8}" type="slidenum">
              <a:rPr lang="en-AU" smtClean="0"/>
              <a:pPr/>
              <a:t>28</a:t>
            </a:fld>
            <a:endParaRPr lang="en-A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A68AF-4393-4ADE-ACCE-7C4A2766CCD8}" type="slidenum">
              <a:rPr lang="en-AU" smtClean="0"/>
              <a:pPr/>
              <a:t>29</a:t>
            </a:fld>
            <a:endParaRPr lang="en-A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A68AF-4393-4ADE-ACCE-7C4A2766CCD8}" type="slidenum">
              <a:rPr lang="en-AU" smtClean="0"/>
              <a:pPr/>
              <a:t>30</a:t>
            </a:fld>
            <a:endParaRPr lang="en-A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A68AF-4393-4ADE-ACCE-7C4A2766CCD8}" type="slidenum">
              <a:rPr lang="en-AU" smtClean="0"/>
              <a:pPr/>
              <a:t>31</a:t>
            </a:fld>
            <a:endParaRPr lang="en-A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A68AF-4393-4ADE-ACCE-7C4A2766CCD8}" type="slidenum">
              <a:rPr lang="en-AU" smtClean="0"/>
              <a:pPr/>
              <a:t>32</a:t>
            </a:fld>
            <a:endParaRPr lang="en-A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A68AF-4393-4ADE-ACCE-7C4A2766CCD8}" type="slidenum">
              <a:rPr lang="en-AU" smtClean="0"/>
              <a:pPr/>
              <a:t>33</a:t>
            </a:fld>
            <a:endParaRPr lang="en-A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A68AF-4393-4ADE-ACCE-7C4A2766CCD8}" type="slidenum">
              <a:rPr lang="en-AU" smtClean="0"/>
              <a:pPr/>
              <a:t>34</a:t>
            </a:fld>
            <a:endParaRPr lang="en-A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A68AF-4393-4ADE-ACCE-7C4A2766CCD8}" type="slidenum">
              <a:rPr lang="en-AU" smtClean="0"/>
              <a:pPr/>
              <a:t>35</a:t>
            </a:fld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A68AF-4393-4ADE-ACCE-7C4A2766CCD8}" type="slidenum">
              <a:rPr lang="en-AU" smtClean="0"/>
              <a:pPr/>
              <a:t>6</a:t>
            </a:fld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A68AF-4393-4ADE-ACCE-7C4A2766CCD8}" type="slidenum">
              <a:rPr lang="en-AU" smtClean="0"/>
              <a:pPr/>
              <a:t>7</a:t>
            </a:fld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A68AF-4393-4ADE-ACCE-7C4A2766CCD8}" type="slidenum">
              <a:rPr lang="en-AU" smtClean="0"/>
              <a:pPr/>
              <a:t>8</a:t>
            </a:fld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A68AF-4393-4ADE-ACCE-7C4A2766CCD8}" type="slidenum">
              <a:rPr lang="en-AU" smtClean="0"/>
              <a:pPr/>
              <a:t>12</a:t>
            </a:fld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A68AF-4393-4ADE-ACCE-7C4A2766CCD8}" type="slidenum">
              <a:rPr lang="en-AU" smtClean="0"/>
              <a:pPr/>
              <a:t>13</a:t>
            </a:fld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A68AF-4393-4ADE-ACCE-7C4A2766CCD8}" type="slidenum">
              <a:rPr lang="en-AU" smtClean="0"/>
              <a:pPr/>
              <a:t>14</a:t>
            </a:fld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A68AF-4393-4ADE-ACCE-7C4A2766CCD8}" type="slidenum">
              <a:rPr lang="en-AU" smtClean="0"/>
              <a:pPr/>
              <a:t>15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358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875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64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utcom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1311263" y="1232519"/>
            <a:ext cx="7199855" cy="442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311275" y="1782763"/>
            <a:ext cx="7199313" cy="42973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373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15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537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134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31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22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623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90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934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D1713-8E28-4610-A27D-FC7B33F55ECB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215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3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9.xml"/><Relationship Id="rId4" Type="http://schemas.openxmlformats.org/officeDocument/2006/relationships/chart" Target="../charts/char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99"/>
          <a:stretch/>
        </p:blipFill>
        <p:spPr>
          <a:xfrm>
            <a:off x="-1" y="-842"/>
            <a:ext cx="9144001" cy="686236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1222560"/>
            <a:ext cx="84582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Arial"/>
                <a:cs typeface="Arial"/>
              </a:rPr>
              <a:t>4</a:t>
            </a:r>
            <a:r>
              <a:rPr lang="en-US" sz="2800" baseline="30000" dirty="0">
                <a:latin typeface="Arial"/>
                <a:cs typeface="Arial"/>
              </a:rPr>
              <a:t>t</a:t>
            </a:r>
            <a:r>
              <a:rPr lang="en-US" sz="2800" baseline="30000" dirty="0" smtClean="0">
                <a:latin typeface="Arial"/>
                <a:cs typeface="Arial"/>
              </a:rPr>
              <a:t>h</a:t>
            </a:r>
            <a:r>
              <a:rPr lang="en-US" sz="2800" dirty="0" smtClean="0">
                <a:latin typeface="Arial"/>
                <a:cs typeface="Arial"/>
              </a:rPr>
              <a:t> Edition</a:t>
            </a:r>
            <a:r>
              <a:rPr lang="en-US" sz="4800" dirty="0" smtClean="0">
                <a:latin typeface="Arial"/>
                <a:cs typeface="Arial"/>
              </a:rPr>
              <a:t/>
            </a:r>
            <a:br>
              <a:rPr lang="en-US" sz="48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Leisure, Sport and</a:t>
            </a:r>
            <a:br>
              <a:rPr lang="en-US" sz="40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Tourism, Politics,</a:t>
            </a:r>
            <a:br>
              <a:rPr lang="en-US" sz="40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Policy and Planning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3936225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dirty="0" smtClean="0">
                <a:solidFill>
                  <a:srgbClr val="000000"/>
                </a:solidFill>
                <a:latin typeface="Arial"/>
                <a:cs typeface="Arial"/>
              </a:rPr>
              <a:t>A. J. </a:t>
            </a:r>
            <a:r>
              <a:rPr lang="nl-NL" dirty="0" err="1" smtClean="0">
                <a:solidFill>
                  <a:srgbClr val="000000"/>
                </a:solidFill>
                <a:latin typeface="Arial"/>
                <a:cs typeface="Arial"/>
              </a:rPr>
              <a:t>Veal</a:t>
            </a:r>
            <a:endParaRPr lang="en-GB" dirty="0"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545994" y="6134373"/>
            <a:ext cx="2598006" cy="3390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  <a:latin typeface="Myriad Pro"/>
                <a:cs typeface="Myriad Pro"/>
              </a:rPr>
              <a:t>COMPLEMENTARY TEACHING MATERIALS</a:t>
            </a:r>
            <a:endParaRPr lang="en-US" sz="1000" dirty="0">
              <a:solidFill>
                <a:srgbClr val="000000"/>
              </a:solidFill>
              <a:latin typeface="Myriad Pro"/>
              <a:cs typeface="Myriad Pro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4596" y="5442567"/>
            <a:ext cx="1760866" cy="48655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</a:t>
            </a:r>
            <a:r>
              <a:rPr lang="en-US" sz="1700" spc="300" dirty="0" smtClean="0">
                <a:latin typeface="Myriad Pro"/>
                <a:cs typeface="Myriad Pro"/>
              </a:rPr>
              <a:t>TEXTS</a:t>
            </a:r>
            <a:endParaRPr lang="en-US" sz="1700" spc="300" dirty="0">
              <a:latin typeface="Myriad Pro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239684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002060"/>
                </a:solidFill>
              </a:rPr>
              <a:t>Capacity: contexts </a:t>
            </a:r>
            <a:r>
              <a:rPr lang="en-US" sz="4000" dirty="0" smtClean="0">
                <a:solidFill>
                  <a:srgbClr val="002060"/>
                </a:solidFill>
              </a:rPr>
              <a:t>(cont’d)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</a:t>
            </a:r>
            <a:r>
              <a:rPr lang="en-AU" sz="1400" dirty="0" smtClean="0"/>
              <a:t>and </a:t>
            </a:r>
            <a:r>
              <a:rPr lang="en-AU" sz="1400" dirty="0" smtClean="0"/>
              <a:t>Tourism, Politics, Policy and Planning, </a:t>
            </a:r>
            <a:r>
              <a:rPr lang="en-AU" sz="1400" dirty="0" smtClean="0"/>
              <a:t>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</a:t>
            </a:r>
            <a:r>
              <a:rPr lang="en-AU" sz="1400" dirty="0" smtClean="0"/>
              <a:t>Veal, 2017, CABI Tourism Texts</a:t>
            </a:r>
            <a:endParaRPr lang="en-US" sz="1400" dirty="0"/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44824"/>
            <a:ext cx="8474976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2522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002060"/>
                </a:solidFill>
              </a:rPr>
              <a:t>Capacity: contexts </a:t>
            </a:r>
            <a:r>
              <a:rPr lang="en-US" sz="4000" dirty="0" smtClean="0">
                <a:solidFill>
                  <a:srgbClr val="002060"/>
                </a:solidFill>
              </a:rPr>
              <a:t>(cont’d)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</a:t>
            </a:r>
            <a:r>
              <a:rPr lang="en-AU" sz="1400" dirty="0" smtClean="0"/>
              <a:t>and </a:t>
            </a:r>
            <a:r>
              <a:rPr lang="en-AU" sz="1400" dirty="0" smtClean="0"/>
              <a:t>Tourism, Politics, Policy and Planning, </a:t>
            </a:r>
            <a:r>
              <a:rPr lang="en-AU" sz="1400" dirty="0" smtClean="0"/>
              <a:t>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</a:t>
            </a:r>
            <a:r>
              <a:rPr lang="en-AU" sz="1400" dirty="0" smtClean="0"/>
              <a:t>Veal, 2017, CABI Tourism Texts</a:t>
            </a:r>
            <a:endParaRPr lang="en-US" sz="1400" dirty="0"/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353" y="1700808"/>
            <a:ext cx="8333894" cy="4289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6719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Capacity: 2. Concepts </a:t>
            </a:r>
            <a:r>
              <a:rPr lang="en-US" sz="2000" dirty="0" smtClean="0">
                <a:solidFill>
                  <a:srgbClr val="002060"/>
                </a:solidFill>
              </a:rPr>
              <a:t>(Table 11.2)</a:t>
            </a:r>
            <a:endParaRPr lang="en-AU" sz="2000" dirty="0">
              <a:solidFill>
                <a:srgbClr val="002060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9336566"/>
              </p:ext>
            </p:extLst>
          </p:nvPr>
        </p:nvGraphicFramePr>
        <p:xfrm>
          <a:off x="395536" y="1196752"/>
          <a:ext cx="8352928" cy="204216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3085316"/>
                <a:gridCol w="526761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Concept</a:t>
                      </a:r>
                      <a:endParaRPr lang="en-A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Definition</a:t>
                      </a:r>
                      <a:endParaRPr lang="en-A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General</a:t>
                      </a:r>
                      <a:endParaRPr lang="en-A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1. Theoretical capacity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Level of use unconstrained by management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2. Operational capacity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Level</a:t>
                      </a:r>
                      <a:r>
                        <a:rPr lang="en-US" sz="2000" baseline="0" dirty="0" smtClean="0"/>
                        <a:t> of use under current constraints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3. Group size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No. of persons typically attending</a:t>
                      </a:r>
                      <a:r>
                        <a:rPr lang="en-US" sz="2000" baseline="0" dirty="0" smtClean="0"/>
                        <a:t> together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609430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Capacity: concepts</a:t>
            </a:r>
            <a:endParaRPr lang="en-AU" sz="4000" dirty="0">
              <a:solidFill>
                <a:srgbClr val="002060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0518494"/>
              </p:ext>
            </p:extLst>
          </p:nvPr>
        </p:nvGraphicFramePr>
        <p:xfrm>
          <a:off x="395536" y="1196752"/>
          <a:ext cx="8352928" cy="472440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3085316"/>
                <a:gridCol w="526761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baseline="0" dirty="0" smtClean="0">
                          <a:solidFill>
                            <a:schemeClr val="bg1"/>
                          </a:solidFill>
                        </a:rPr>
                        <a:t>Concept</a:t>
                      </a:r>
                      <a:endParaRPr lang="en-AU" sz="2400" b="1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baseline="0" dirty="0" smtClean="0">
                          <a:solidFill>
                            <a:schemeClr val="bg1"/>
                          </a:solidFill>
                        </a:rPr>
                        <a:t>Definition</a:t>
                      </a:r>
                      <a:endParaRPr lang="en-AU" sz="2400" b="1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General</a:t>
                      </a:r>
                      <a:endParaRPr lang="en-A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1. Theoretical capacity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Level of use unconstrained by management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2. Operational capacity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Level</a:t>
                      </a:r>
                      <a:r>
                        <a:rPr lang="en-US" sz="2000" baseline="0" dirty="0" smtClean="0"/>
                        <a:t> of use under current constraints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3. Group size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No. of persons typically attending</a:t>
                      </a:r>
                      <a:r>
                        <a:rPr lang="en-US" sz="2000" baseline="0" dirty="0" smtClean="0"/>
                        <a:t> together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Related to period</a:t>
                      </a:r>
                      <a:r>
                        <a:rPr lang="en-US" sz="2000" b="1" baseline="0" dirty="0" smtClean="0"/>
                        <a:t> of time</a:t>
                      </a:r>
                      <a:endParaRPr lang="en-A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4. Session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Typical event – e.g. booking, game, performance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5. Person-session/visit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One person attending one session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6. Visitor hour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One person attending for one hour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7. Peak period use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No. of persons entering in a peak period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8. Beds/bed-nights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No. of persons accommodated in a tourist site</a:t>
                      </a:r>
                      <a:r>
                        <a:rPr lang="en-US" sz="2000" baseline="0" dirty="0" smtClean="0"/>
                        <a:t> for one night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809129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Factors affecting capacity: physical </a:t>
            </a:r>
            <a:r>
              <a:rPr lang="en-US" sz="2000" dirty="0" smtClean="0">
                <a:solidFill>
                  <a:srgbClr val="002060"/>
                </a:solidFill>
              </a:rPr>
              <a:t>(Table 11.3)</a:t>
            </a:r>
            <a:endParaRPr lang="en-AU" sz="2000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1554989"/>
              </p:ext>
            </p:extLst>
          </p:nvPr>
        </p:nvGraphicFramePr>
        <p:xfrm>
          <a:off x="331765" y="1176299"/>
          <a:ext cx="8445624" cy="5303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52003"/>
                <a:gridCol w="629362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Factor</a:t>
                      </a:r>
                      <a:endParaRPr lang="en-AU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Definition</a:t>
                      </a:r>
                      <a:endParaRPr lang="en-AU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Size</a:t>
                      </a:r>
                      <a:r>
                        <a:rPr lang="en-US" sz="2400" baseline="0" dirty="0" smtClean="0"/>
                        <a:t> – natural</a:t>
                      </a:r>
                      <a:endParaRPr lang="en-A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Physical size (no</a:t>
                      </a:r>
                      <a:r>
                        <a:rPr lang="en-US" sz="2400" baseline="0" dirty="0" smtClean="0"/>
                        <a:t> sport specifications applicable) – e.g. beach, river, lake</a:t>
                      </a:r>
                      <a:endParaRPr lang="en-A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Size – design</a:t>
                      </a:r>
                      <a:endParaRPr lang="en-A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Non-sport: area set aside for leisure – e.g. area of urban/national park</a:t>
                      </a:r>
                    </a:p>
                    <a:p>
                      <a:r>
                        <a:rPr lang="en-US" sz="2400" dirty="0" smtClean="0"/>
                        <a:t>Sport:  specifications – e.g. size of a court,</a:t>
                      </a:r>
                      <a:r>
                        <a:rPr lang="en-US" sz="2400" baseline="0" dirty="0" smtClean="0"/>
                        <a:t> number of players</a:t>
                      </a:r>
                      <a:endParaRPr lang="en-AU" sz="2400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Site design</a:t>
                      </a:r>
                      <a:endParaRPr lang="en-A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Physical features which facilitate visitor use – e.g. shelter, traffic</a:t>
                      </a:r>
                      <a:r>
                        <a:rPr lang="en-US" sz="2400" baseline="0" dirty="0" smtClean="0"/>
                        <a:t> management</a:t>
                      </a:r>
                      <a:endParaRPr lang="en-A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Infrastructure quality </a:t>
                      </a:r>
                      <a:endParaRPr lang="en-A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Ability of infrastructure to stand wear and tear – e.g. quality of footpath surfaces</a:t>
                      </a:r>
                      <a:endParaRPr lang="en-A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Sustainability</a:t>
                      </a:r>
                      <a:r>
                        <a:rPr lang="en-US" sz="2400" baseline="0" dirty="0" smtClean="0"/>
                        <a:t> of resource</a:t>
                      </a:r>
                      <a:endParaRPr lang="en-A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Point at which significant/irreversible damage caused to the resource</a:t>
                      </a:r>
                      <a:endParaRPr lang="en-A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39118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Factors affecting capacity: regulation/management </a:t>
            </a:r>
            <a:endParaRPr lang="en-AU" sz="2000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3918687"/>
              </p:ext>
            </p:extLst>
          </p:nvPr>
        </p:nvGraphicFramePr>
        <p:xfrm>
          <a:off x="467544" y="1412776"/>
          <a:ext cx="8229600" cy="28346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18656"/>
                <a:gridCol w="541094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Factor</a:t>
                      </a:r>
                      <a:endParaRPr lang="en-AU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Definition</a:t>
                      </a:r>
                      <a:endParaRPr lang="en-AU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Safety</a:t>
                      </a:r>
                      <a:endParaRPr lang="en-A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Regulations relating to human safety – e.g. weight-bearing,</a:t>
                      </a:r>
                      <a:r>
                        <a:rPr lang="en-US" sz="2400" baseline="0" dirty="0" smtClean="0"/>
                        <a:t> fire exits, pool life-saving</a:t>
                      </a:r>
                      <a:endParaRPr lang="en-A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Management</a:t>
                      </a:r>
                      <a:endParaRPr lang="en-A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Effect of management practices on use levels – e.g. marketing, customer service, staffing, pricing,</a:t>
                      </a:r>
                      <a:r>
                        <a:rPr lang="en-US" sz="2400" baseline="0" dirty="0" smtClean="0"/>
                        <a:t> maintenance</a:t>
                      </a:r>
                      <a:endParaRPr lang="en-A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143264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922114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Factors affecting capacity: user attitudes/</a:t>
            </a:r>
            <a:r>
              <a:rPr lang="en-US" sz="3200" dirty="0" err="1" smtClean="0">
                <a:solidFill>
                  <a:srgbClr val="002060"/>
                </a:solidFill>
              </a:rPr>
              <a:t>behaviour</a:t>
            </a:r>
            <a:endParaRPr lang="en-AU" sz="2000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3110349"/>
              </p:ext>
            </p:extLst>
          </p:nvPr>
        </p:nvGraphicFramePr>
        <p:xfrm>
          <a:off x="373765" y="1556792"/>
          <a:ext cx="8229600" cy="3749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76264"/>
                <a:gridCol w="585333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Factor</a:t>
                      </a:r>
                      <a:endParaRPr lang="en-AU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Definition</a:t>
                      </a:r>
                      <a:endParaRPr lang="en-AU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On-site user activity</a:t>
                      </a:r>
                      <a:endParaRPr lang="en-A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Nature of leisure activity taking place – e.g. walking, use of motor vehicles</a:t>
                      </a:r>
                      <a:endParaRPr lang="en-A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On-site user </a:t>
                      </a:r>
                      <a:r>
                        <a:rPr lang="en-US" sz="2400" dirty="0" err="1" smtClean="0"/>
                        <a:t>behaviour</a:t>
                      </a:r>
                      <a:endParaRPr lang="en-A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Impact-creating practices – e.g. fire, domestic pets, noise</a:t>
                      </a:r>
                      <a:endParaRPr lang="en-A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Social custom</a:t>
                      </a:r>
                      <a:endParaRPr lang="en-A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Socially determined practices – e.g. seasonal nature of activities</a:t>
                      </a:r>
                      <a:endParaRPr lang="en-A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User perception of crowding</a:t>
                      </a:r>
                      <a:endParaRPr lang="en-A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Sense of crowding may limit use levels – e.g. at beaches, ski slopes</a:t>
                      </a:r>
                      <a:r>
                        <a:rPr lang="en-US" sz="2400" baseline="0" dirty="0" smtClean="0"/>
                        <a:t>: length of queues</a:t>
                      </a:r>
                      <a:endParaRPr lang="en-A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874197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Factors affecting capacity: </a:t>
            </a:r>
            <a:r>
              <a:rPr lang="en-US" sz="3600" dirty="0" err="1" smtClean="0">
                <a:solidFill>
                  <a:srgbClr val="002060"/>
                </a:solidFill>
              </a:rPr>
              <a:t>neighbours</a:t>
            </a:r>
            <a:endParaRPr lang="en-AU" sz="3600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7542815"/>
              </p:ext>
            </p:extLst>
          </p:nvPr>
        </p:nvGraphicFramePr>
        <p:xfrm>
          <a:off x="457200" y="1600200"/>
          <a:ext cx="8229600" cy="2011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538736"/>
                <a:gridCol w="469086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Factor</a:t>
                      </a:r>
                      <a:endParaRPr lang="en-AU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Definition</a:t>
                      </a:r>
                      <a:endParaRPr lang="en-AU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Neighbourhood</a:t>
                      </a:r>
                      <a:r>
                        <a:rPr lang="en-US" sz="2400" dirty="0" smtClean="0"/>
                        <a:t> impacts</a:t>
                      </a:r>
                      <a:endParaRPr lang="en-A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400" dirty="0" err="1" smtClean="0"/>
                        <a:t>Neighbouring</a:t>
                      </a:r>
                      <a:r>
                        <a:rPr lang="en-US" sz="2400" dirty="0" smtClean="0"/>
                        <a:t> land uses – e.g. noise, pollution, access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400" dirty="0" smtClean="0"/>
                        <a:t>Facility impact</a:t>
                      </a:r>
                      <a:r>
                        <a:rPr lang="en-US" sz="2400" baseline="0" dirty="0" smtClean="0"/>
                        <a:t> on </a:t>
                      </a:r>
                      <a:r>
                        <a:rPr lang="en-US" sz="2400" baseline="0" dirty="0" err="1" smtClean="0"/>
                        <a:t>neighbours</a:t>
                      </a:r>
                      <a:r>
                        <a:rPr lang="en-US" sz="2400" baseline="0" dirty="0" smtClean="0"/>
                        <a:t> – e.g. noise, access</a:t>
                      </a:r>
                      <a:endParaRPr lang="en-A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5897431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Capacity: 4. Types </a:t>
            </a:r>
            <a:r>
              <a:rPr lang="en-US" sz="2000" dirty="0" smtClean="0">
                <a:solidFill>
                  <a:srgbClr val="002060"/>
                </a:solidFill>
              </a:rPr>
              <a:t>(Table 11.4)</a:t>
            </a:r>
            <a:endParaRPr lang="en-AU" sz="2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184576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Physical capacity</a:t>
            </a:r>
          </a:p>
          <a:p>
            <a:pPr lvl="1"/>
            <a:r>
              <a:rPr lang="en-US" dirty="0" smtClean="0"/>
              <a:t>number of people who can fit into space available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Operational capacity</a:t>
            </a:r>
          </a:p>
          <a:p>
            <a:pPr lvl="1"/>
            <a:r>
              <a:rPr lang="en-US" dirty="0" smtClean="0"/>
              <a:t>number of people who can be accommodated, subject to social, organizational, safety, etc., constraints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Economic capacity</a:t>
            </a:r>
          </a:p>
          <a:p>
            <a:pPr lvl="1"/>
            <a:r>
              <a:rPr lang="en-US" dirty="0" smtClean="0"/>
              <a:t>level of uses that optimizes returns or keeps within budgetary limits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Social/psychological capacity</a:t>
            </a:r>
          </a:p>
          <a:p>
            <a:pPr lvl="1"/>
            <a:r>
              <a:rPr lang="en-US" dirty="0" smtClean="0"/>
              <a:t>level of use that optimizes visitor enjoyment (in tourist resorts also considers resident impacts)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Ecological capacity</a:t>
            </a:r>
          </a:p>
          <a:p>
            <a:pPr lvl="1"/>
            <a:r>
              <a:rPr lang="en-US" dirty="0" smtClean="0"/>
              <a:t>level of use that maintains ecological status at acceptable level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Tourism capacity</a:t>
            </a:r>
          </a:p>
          <a:p>
            <a:pPr lvl="1"/>
            <a:r>
              <a:rPr lang="en-US" dirty="0" smtClean="0"/>
              <a:t>in multiple-facility destination: capacity limits of all the above</a:t>
            </a:r>
          </a:p>
          <a:p>
            <a:pPr lvl="1"/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023508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Psychological capacity example </a:t>
            </a:r>
            <a:r>
              <a:rPr lang="en-US" sz="2000" dirty="0" smtClean="0">
                <a:solidFill>
                  <a:srgbClr val="002060"/>
                </a:solidFill>
              </a:rPr>
              <a:t>(Fig. 11.3)</a:t>
            </a:r>
            <a:endParaRPr lang="en-AU" sz="2000" dirty="0">
              <a:solidFill>
                <a:srgbClr val="002060"/>
              </a:solidFill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4122108"/>
              </p:ext>
            </p:extLst>
          </p:nvPr>
        </p:nvGraphicFramePr>
        <p:xfrm>
          <a:off x="1008125" y="751500"/>
          <a:ext cx="7128792" cy="5904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60053" y="6554871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2708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" y="1"/>
            <a:ext cx="9144001" cy="6858000"/>
          </a:xfrm>
          <a:prstGeom prst="rect">
            <a:avLst/>
          </a:prstGeom>
          <a:gradFill flip="none" rotWithShape="1">
            <a:gsLst>
              <a:gs pos="0">
                <a:srgbClr val="CAADD9"/>
              </a:gs>
              <a:gs pos="100000">
                <a:srgbClr val="FFFFFF"/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67"/>
          <a:stretch/>
        </p:blipFill>
        <p:spPr>
          <a:xfrm>
            <a:off x="-1" y="-354082"/>
            <a:ext cx="9144001" cy="6889298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972071" y="1412776"/>
            <a:ext cx="7199855" cy="442818"/>
          </a:xfrm>
        </p:spPr>
        <p:txBody>
          <a:bodyPr/>
          <a:lstStyle/>
          <a:p>
            <a:pPr algn="ctr"/>
            <a:r>
              <a:rPr lang="en-GB" sz="2800" b="1" dirty="0" smtClean="0">
                <a:latin typeface="Arial"/>
                <a:cs typeface="Arial"/>
              </a:rPr>
              <a:t>CHAPTER 11</a:t>
            </a:r>
            <a:endParaRPr lang="en-GB" sz="2800" b="1" dirty="0">
              <a:latin typeface="Arial"/>
              <a:cs typeface="Arial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972342" y="1944913"/>
            <a:ext cx="7199313" cy="11456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dirty="0">
                <a:solidFill>
                  <a:srgbClr val="002060"/>
                </a:solidFill>
              </a:rPr>
              <a:t>Planning Tool 2: </a:t>
            </a:r>
            <a:r>
              <a:rPr lang="en-US" sz="4000" dirty="0" smtClean="0">
                <a:solidFill>
                  <a:srgbClr val="002060"/>
                </a:solidFill>
              </a:rPr>
              <a:t>Facility/Service </a:t>
            </a:r>
            <a:r>
              <a:rPr lang="en-US" sz="4000" dirty="0">
                <a:solidFill>
                  <a:srgbClr val="002060"/>
                </a:solidFill>
              </a:rPr>
              <a:t>Audit – Capacity</a:t>
            </a:r>
            <a:endParaRPr lang="en-GB" sz="400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Myriad Pro"/>
                <a:cs typeface="Myriad Pro"/>
              </a:rPr>
              <a:t>Leisure, Sport and Tourism, Politics, Policy and Planning, 4</a:t>
            </a:r>
            <a:r>
              <a:rPr lang="en-US" sz="1600" baseline="30000" dirty="0" smtClean="0">
                <a:latin typeface="Myriad Pro"/>
                <a:cs typeface="Myriad Pro"/>
              </a:rPr>
              <a:t>th</a:t>
            </a:r>
            <a:r>
              <a:rPr lang="en-US" sz="1600" dirty="0" smtClean="0">
                <a:latin typeface="Myriad Pro"/>
                <a:cs typeface="Myriad Pro"/>
              </a:rPr>
              <a:t> Edition</a:t>
            </a:r>
            <a:endParaRPr lang="en-US" sz="1600" dirty="0">
              <a:latin typeface="Myriad Pro"/>
              <a:cs typeface="Myriad Pro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6106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5. Capacity estimation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Formal facilities</a:t>
            </a:r>
          </a:p>
          <a:p>
            <a:r>
              <a:rPr lang="en-US" dirty="0" smtClean="0"/>
              <a:t>Informal facilities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urpose-built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atural/heritage</a:t>
            </a:r>
          </a:p>
          <a:p>
            <a:r>
              <a:rPr lang="en-US" dirty="0" smtClean="0"/>
              <a:t>Tourism destinations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238079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850106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Capacity estimation: formal facilities: method  </a:t>
            </a:r>
            <a:r>
              <a:rPr lang="en-US" sz="2200" dirty="0" smtClean="0">
                <a:solidFill>
                  <a:srgbClr val="002060"/>
                </a:solidFill>
              </a:rPr>
              <a:t>(Table 10.5)</a:t>
            </a:r>
            <a:endParaRPr lang="en-AU" sz="22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sz="2800" dirty="0" smtClean="0"/>
              <a:t>Time available (hrs/week)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2800" dirty="0" smtClean="0"/>
              <a:t>Time utilized (%)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2800" dirty="0" smtClean="0"/>
              <a:t>Length of session (hrs)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2800" dirty="0" smtClean="0"/>
              <a:t>Group size (persons)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2800" dirty="0" smtClean="0"/>
              <a:t>Capacity – in sessions/week (A x B/100)/C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2800" dirty="0" smtClean="0"/>
              <a:t>Capacity – in person-sessions/week (E x D)</a:t>
            </a:r>
          </a:p>
          <a:p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37640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70609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Capacity estimation: formal facilities: examples </a:t>
            </a:r>
            <a:r>
              <a:rPr lang="en-US" sz="2200" dirty="0" smtClean="0">
                <a:solidFill>
                  <a:srgbClr val="002060"/>
                </a:solidFill>
              </a:rPr>
              <a:t>(Table 11.5)</a:t>
            </a:r>
            <a:endParaRPr lang="en-AU" sz="2200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8573353"/>
              </p:ext>
            </p:extLst>
          </p:nvPr>
        </p:nvGraphicFramePr>
        <p:xfrm>
          <a:off x="251520" y="1600200"/>
          <a:ext cx="8712968" cy="28651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592288"/>
                <a:gridCol w="720080"/>
                <a:gridCol w="792088"/>
                <a:gridCol w="936104"/>
                <a:gridCol w="792088"/>
                <a:gridCol w="1440160"/>
                <a:gridCol w="1440160"/>
              </a:tblGrid>
              <a:tr h="3708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en-US" dirty="0" smtClean="0"/>
                        <a:t>A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Facility type</a:t>
                      </a:r>
                      <a:endParaRPr lang="en-A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en-US" dirty="0" smtClean="0"/>
                        <a:t>Time</a:t>
                      </a:r>
                    </a:p>
                    <a:p>
                      <a:pPr marL="342900" indent="-342900" algn="ctr">
                        <a:buNone/>
                      </a:pPr>
                      <a:r>
                        <a:rPr lang="en-US" dirty="0" smtClean="0"/>
                        <a:t>hrs</a:t>
                      </a:r>
                      <a:endParaRPr lang="en-A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Time %</a:t>
                      </a:r>
                      <a:endParaRPr lang="en-A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Session length</a:t>
                      </a:r>
                      <a:endParaRPr lang="en-A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Group size</a:t>
                      </a:r>
                      <a:endParaRPr lang="en-A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Capacity: sessions/wk</a:t>
                      </a:r>
                      <a:endParaRPr lang="en-A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Capacity: persons/wk</a:t>
                      </a:r>
                      <a:endParaRPr lang="en-A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A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(A x B/100)/C</a:t>
                      </a:r>
                      <a:endParaRPr lang="en-A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(E x D)</a:t>
                      </a:r>
                      <a:endParaRPr lang="en-A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Grass playing</a:t>
                      </a:r>
                      <a:r>
                        <a:rPr lang="en-US" baseline="0" dirty="0" smtClean="0"/>
                        <a:t> field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Poor drainage, no lights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100%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 hrs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Good drainage, no lights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50%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 hrs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Good drainage, lights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80%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 hrs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877757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778098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Capacity estimation: informal: purpose-built</a:t>
            </a:r>
            <a:endParaRPr lang="en-AU" sz="36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example of urban parks (Box 11.1)</a:t>
            </a:r>
          </a:p>
          <a:p>
            <a:r>
              <a:rPr lang="en-US" sz="2800" dirty="0" smtClean="0"/>
              <a:t>A neglected topic</a:t>
            </a:r>
          </a:p>
          <a:p>
            <a:r>
              <a:rPr lang="en-US" sz="2800" dirty="0" smtClean="0"/>
              <a:t>The myth of ‘under-used’ urban parks (Gold, 1972)</a:t>
            </a:r>
          </a:p>
          <a:p>
            <a:r>
              <a:rPr lang="en-US" sz="2800" dirty="0" smtClean="0"/>
              <a:t>4 suggested approaches: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Personal/social space (</a:t>
            </a:r>
            <a:r>
              <a:rPr lang="en-US" sz="2400" dirty="0" err="1" smtClean="0"/>
              <a:t>Gedikli</a:t>
            </a:r>
            <a:r>
              <a:rPr lang="en-US" sz="2400" dirty="0" smtClean="0"/>
              <a:t> and </a:t>
            </a:r>
            <a:r>
              <a:rPr lang="en-US" sz="2400" dirty="0" err="1" smtClean="0"/>
              <a:t>Ozbilen</a:t>
            </a:r>
            <a:r>
              <a:rPr lang="en-US" sz="2400" dirty="0" smtClean="0"/>
              <a:t>, 2004)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Satisfaction and perceived crowding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Equity (with formal facilities)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Cost-benefit analysis – see Ch. 12</a:t>
            </a:r>
            <a:endParaRPr lang="en-A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456217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40960" cy="1080120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>
                <a:solidFill>
                  <a:srgbClr val="002060"/>
                </a:solidFill>
              </a:rPr>
              <a:t>Capacity estimation: informal: purpose-built: urban park:  </a:t>
            </a:r>
            <a:r>
              <a:rPr lang="en-US" sz="2800" b="1" dirty="0" smtClean="0">
                <a:solidFill>
                  <a:srgbClr val="002060"/>
                </a:solidFill>
              </a:rPr>
              <a:t>1. Personal/social space </a:t>
            </a:r>
            <a:r>
              <a:rPr lang="en-US" sz="2000" dirty="0" smtClean="0">
                <a:solidFill>
                  <a:srgbClr val="002060"/>
                </a:solidFill>
              </a:rPr>
              <a:t>(</a:t>
            </a:r>
            <a:r>
              <a:rPr lang="en-US" sz="2000" dirty="0" err="1" smtClean="0">
                <a:solidFill>
                  <a:srgbClr val="002060"/>
                </a:solidFill>
              </a:rPr>
              <a:t>Gedliki</a:t>
            </a:r>
            <a:r>
              <a:rPr lang="en-US" sz="2000" dirty="0" smtClean="0">
                <a:solidFill>
                  <a:srgbClr val="002060"/>
                </a:solidFill>
              </a:rPr>
              <a:t> and </a:t>
            </a:r>
            <a:r>
              <a:rPr lang="en-US" sz="2000" dirty="0" err="1" smtClean="0">
                <a:solidFill>
                  <a:srgbClr val="002060"/>
                </a:solidFill>
              </a:rPr>
              <a:t>Ozbilen</a:t>
            </a:r>
            <a:r>
              <a:rPr lang="en-US" sz="2000" dirty="0" smtClean="0">
                <a:solidFill>
                  <a:srgbClr val="002060"/>
                </a:solidFill>
              </a:rPr>
              <a:t>, Fig. 11.4)</a:t>
            </a:r>
            <a:endParaRPr lang="en-AU" sz="2000" dirty="0">
              <a:solidFill>
                <a:srgbClr val="00206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6372200" y="3896380"/>
            <a:ext cx="1008112" cy="9361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Rectangle 4"/>
          <p:cNvSpPr/>
          <p:nvPr/>
        </p:nvSpPr>
        <p:spPr>
          <a:xfrm>
            <a:off x="5796136" y="1412776"/>
            <a:ext cx="72008" cy="7200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7" name="Straight Connector 6"/>
          <p:cNvCxnSpPr/>
          <p:nvPr/>
        </p:nvCxnSpPr>
        <p:spPr>
          <a:xfrm rot="16200000" flipH="1">
            <a:off x="6960993" y="4387707"/>
            <a:ext cx="294959" cy="320417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652120" y="1628800"/>
            <a:ext cx="288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</a:t>
            </a:r>
            <a:endParaRPr lang="en-AU" sz="2000" dirty="0"/>
          </a:p>
        </p:txBody>
      </p:sp>
      <p:sp>
        <p:nvSpPr>
          <p:cNvPr id="9" name="Rectangle 8"/>
          <p:cNvSpPr/>
          <p:nvPr/>
        </p:nvSpPr>
        <p:spPr>
          <a:xfrm>
            <a:off x="6876256" y="4328428"/>
            <a:ext cx="72008" cy="7200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TextBox 9"/>
          <p:cNvSpPr txBox="1"/>
          <p:nvPr/>
        </p:nvSpPr>
        <p:spPr>
          <a:xfrm>
            <a:off x="6156175" y="1268760"/>
            <a:ext cx="26288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Individual park user</a:t>
            </a:r>
            <a:endParaRPr lang="en-AU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7020272" y="418441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</a:t>
            </a:r>
            <a:endParaRPr lang="en-AU" dirty="0"/>
          </a:p>
        </p:txBody>
      </p:sp>
      <p:sp>
        <p:nvSpPr>
          <p:cNvPr id="12" name="TextBox 11"/>
          <p:cNvSpPr txBox="1"/>
          <p:nvPr/>
        </p:nvSpPr>
        <p:spPr>
          <a:xfrm>
            <a:off x="6156176" y="1628800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r>
              <a:rPr lang="en-US" dirty="0"/>
              <a:t>individual’s ‘social area’ radius</a:t>
            </a:r>
            <a:endParaRPr lang="en-AU" dirty="0"/>
          </a:p>
        </p:txBody>
      </p:sp>
      <p:sp>
        <p:nvSpPr>
          <p:cNvPr id="13" name="Oval 12"/>
          <p:cNvSpPr/>
          <p:nvPr/>
        </p:nvSpPr>
        <p:spPr>
          <a:xfrm>
            <a:off x="5364088" y="3896380"/>
            <a:ext cx="1008112" cy="9361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4" name="Straight Connector 13"/>
          <p:cNvCxnSpPr/>
          <p:nvPr/>
        </p:nvCxnSpPr>
        <p:spPr>
          <a:xfrm rot="16200000" flipH="1">
            <a:off x="5952881" y="4387707"/>
            <a:ext cx="294959" cy="320417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5868144" y="4328428"/>
            <a:ext cx="72008" cy="7200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TextBox 15"/>
          <p:cNvSpPr txBox="1"/>
          <p:nvPr/>
        </p:nvSpPr>
        <p:spPr>
          <a:xfrm>
            <a:off x="6012160" y="418441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</a:t>
            </a:r>
            <a:endParaRPr lang="en-AU" dirty="0"/>
          </a:p>
        </p:txBody>
      </p:sp>
      <p:sp>
        <p:nvSpPr>
          <p:cNvPr id="17" name="Oval 16"/>
          <p:cNvSpPr/>
          <p:nvPr/>
        </p:nvSpPr>
        <p:spPr>
          <a:xfrm>
            <a:off x="2627784" y="3392324"/>
            <a:ext cx="1008112" cy="9361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8" name="Straight Connector 17"/>
          <p:cNvCxnSpPr/>
          <p:nvPr/>
        </p:nvCxnSpPr>
        <p:spPr>
          <a:xfrm rot="16200000" flipH="1">
            <a:off x="3216577" y="3883651"/>
            <a:ext cx="294959" cy="320417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3131840" y="3824372"/>
            <a:ext cx="72008" cy="7200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TextBox 19"/>
          <p:cNvSpPr txBox="1"/>
          <p:nvPr/>
        </p:nvSpPr>
        <p:spPr>
          <a:xfrm>
            <a:off x="3275856" y="368035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</a:t>
            </a:r>
            <a:endParaRPr lang="en-AU" dirty="0"/>
          </a:p>
        </p:txBody>
      </p:sp>
      <p:sp>
        <p:nvSpPr>
          <p:cNvPr id="21" name="Oval 20"/>
          <p:cNvSpPr/>
          <p:nvPr/>
        </p:nvSpPr>
        <p:spPr>
          <a:xfrm>
            <a:off x="1619672" y="3392324"/>
            <a:ext cx="1008112" cy="9361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22" name="Straight Connector 21"/>
          <p:cNvCxnSpPr/>
          <p:nvPr/>
        </p:nvCxnSpPr>
        <p:spPr>
          <a:xfrm rot="16200000" flipH="1">
            <a:off x="2208465" y="3883651"/>
            <a:ext cx="294959" cy="320417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2123728" y="3824372"/>
            <a:ext cx="72008" cy="7200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2267744" y="368035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</a:t>
            </a:r>
            <a:endParaRPr lang="en-AU" dirty="0"/>
          </a:p>
        </p:txBody>
      </p:sp>
      <p:sp>
        <p:nvSpPr>
          <p:cNvPr id="25" name="TextBox 24"/>
          <p:cNvSpPr txBox="1"/>
          <p:nvPr/>
        </p:nvSpPr>
        <p:spPr>
          <a:xfrm>
            <a:off x="340621" y="5552564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group of 4 individuals</a:t>
            </a:r>
            <a:endParaRPr lang="en-AU" dirty="0"/>
          </a:p>
        </p:txBody>
      </p:sp>
      <p:sp>
        <p:nvSpPr>
          <p:cNvPr id="26" name="Oval 25"/>
          <p:cNvSpPr/>
          <p:nvPr/>
        </p:nvSpPr>
        <p:spPr>
          <a:xfrm>
            <a:off x="611560" y="2420888"/>
            <a:ext cx="4032448" cy="38884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7" name="Oval 26"/>
          <p:cNvSpPr/>
          <p:nvPr/>
        </p:nvSpPr>
        <p:spPr>
          <a:xfrm>
            <a:off x="2555776" y="4328428"/>
            <a:ext cx="1008112" cy="9361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28" name="Straight Connector 27"/>
          <p:cNvCxnSpPr/>
          <p:nvPr/>
        </p:nvCxnSpPr>
        <p:spPr>
          <a:xfrm rot="16200000" flipH="1">
            <a:off x="3144569" y="4819755"/>
            <a:ext cx="294959" cy="320417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3059832" y="4760476"/>
            <a:ext cx="72008" cy="7200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TextBox 29"/>
          <p:cNvSpPr txBox="1"/>
          <p:nvPr/>
        </p:nvSpPr>
        <p:spPr>
          <a:xfrm>
            <a:off x="3203848" y="4616460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</a:t>
            </a:r>
            <a:endParaRPr lang="en-AU" dirty="0"/>
          </a:p>
        </p:txBody>
      </p:sp>
      <p:sp>
        <p:nvSpPr>
          <p:cNvPr id="31" name="Oval 30"/>
          <p:cNvSpPr/>
          <p:nvPr/>
        </p:nvSpPr>
        <p:spPr>
          <a:xfrm>
            <a:off x="1547664" y="4328428"/>
            <a:ext cx="1008112" cy="9361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32" name="Straight Connector 31"/>
          <p:cNvCxnSpPr/>
          <p:nvPr/>
        </p:nvCxnSpPr>
        <p:spPr>
          <a:xfrm rot="16200000" flipH="1">
            <a:off x="2136457" y="4819755"/>
            <a:ext cx="294959" cy="320417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2051720" y="4760476"/>
            <a:ext cx="72008" cy="7200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4" name="TextBox 33"/>
          <p:cNvSpPr txBox="1"/>
          <p:nvPr/>
        </p:nvSpPr>
        <p:spPr>
          <a:xfrm>
            <a:off x="2195736" y="4616460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</a:t>
            </a:r>
            <a:endParaRPr lang="en-AU" dirty="0"/>
          </a:p>
        </p:txBody>
      </p:sp>
      <p:sp>
        <p:nvSpPr>
          <p:cNvPr id="36" name="Oval 35"/>
          <p:cNvSpPr/>
          <p:nvPr/>
        </p:nvSpPr>
        <p:spPr>
          <a:xfrm>
            <a:off x="5220072" y="3752364"/>
            <a:ext cx="2304256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7" name="Oval 36"/>
          <p:cNvSpPr/>
          <p:nvPr/>
        </p:nvSpPr>
        <p:spPr>
          <a:xfrm>
            <a:off x="1331640" y="3104292"/>
            <a:ext cx="2520280" cy="24482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8" name="TextBox 37"/>
          <p:cNvSpPr txBox="1"/>
          <p:nvPr/>
        </p:nvSpPr>
        <p:spPr>
          <a:xfrm>
            <a:off x="7089184" y="5260558"/>
            <a:ext cx="1565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Two groups</a:t>
            </a:r>
            <a:endParaRPr lang="en-AU" dirty="0"/>
          </a:p>
        </p:txBody>
      </p:sp>
      <p:sp>
        <p:nvSpPr>
          <p:cNvPr id="39" name="Oval 38"/>
          <p:cNvSpPr/>
          <p:nvPr/>
        </p:nvSpPr>
        <p:spPr>
          <a:xfrm>
            <a:off x="4644008" y="3212976"/>
            <a:ext cx="3456384" cy="22322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0" name="TextBox 39"/>
          <p:cNvSpPr txBox="1"/>
          <p:nvPr/>
        </p:nvSpPr>
        <p:spPr>
          <a:xfrm>
            <a:off x="5724128" y="2204864"/>
            <a:ext cx="33123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r>
              <a:rPr lang="en-US" dirty="0"/>
              <a:t>x    group ‘social privacy limit’</a:t>
            </a:r>
            <a:endParaRPr lang="en-AU" dirty="0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3851920" y="4400436"/>
            <a:ext cx="1368152" cy="36004"/>
          </a:xfrm>
          <a:prstGeom prst="straightConnector1">
            <a:avLst/>
          </a:prstGeom>
          <a:ln w="317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3995936" y="4005064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x</a:t>
            </a:r>
            <a:endParaRPr lang="en-AU" sz="2000" dirty="0"/>
          </a:p>
        </p:txBody>
      </p:sp>
      <p:sp>
        <p:nvSpPr>
          <p:cNvPr id="44" name="TextBox 43"/>
          <p:cNvSpPr txBox="1"/>
          <p:nvPr/>
        </p:nvSpPr>
        <p:spPr>
          <a:xfrm>
            <a:off x="365798" y="1419280"/>
            <a:ext cx="4968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Space required per person: 15.7 </a:t>
            </a:r>
            <a:r>
              <a:rPr lang="en-US" sz="2400" b="1" dirty="0" err="1" smtClean="0">
                <a:solidFill>
                  <a:srgbClr val="FF0000"/>
                </a:solidFill>
              </a:rPr>
              <a:t>sq.m</a:t>
            </a:r>
            <a:r>
              <a:rPr lang="en-US" sz="2400" b="1" dirty="0" smtClean="0">
                <a:solidFill>
                  <a:srgbClr val="FF0000"/>
                </a:solidFill>
              </a:rPr>
              <a:t> or 0.16 hectares per 100 visitors</a:t>
            </a:r>
            <a:endParaRPr lang="en-AU" sz="2400" b="1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097306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1" grpId="0"/>
      <p:bldP spid="13" grpId="0" animBg="1"/>
      <p:bldP spid="15" grpId="0" animBg="1"/>
      <p:bldP spid="16" grpId="0"/>
      <p:bldP spid="17" grpId="0" animBg="1"/>
      <p:bldP spid="19" grpId="0" animBg="1"/>
      <p:bldP spid="20" grpId="0"/>
      <p:bldP spid="25" grpId="0"/>
      <p:bldP spid="26" grpId="0" animBg="1"/>
      <p:bldP spid="27" grpId="0" animBg="1"/>
      <p:bldP spid="29" grpId="0" animBg="1"/>
      <p:bldP spid="30" grpId="0"/>
      <p:bldP spid="31" grpId="0" animBg="1"/>
      <p:bldP spid="33" grpId="0" animBg="1"/>
      <p:bldP spid="34" grpId="0"/>
      <p:bldP spid="36" grpId="0" animBg="1"/>
      <p:bldP spid="37" grpId="0" animBg="1"/>
      <p:bldP spid="38" grpId="0"/>
      <p:bldP spid="39" grpId="0" animBg="1"/>
      <p:bldP spid="40" grpId="0"/>
      <p:bldP spid="40" grpId="1"/>
      <p:bldP spid="43" grpId="0"/>
      <p:bldP spid="4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704856" cy="706090"/>
          </a:xfrm>
        </p:spPr>
        <p:txBody>
          <a:bodyPr>
            <a:normAutofit fontScale="90000"/>
          </a:bodyPr>
          <a:lstStyle/>
          <a:p>
            <a:pPr algn="l"/>
            <a:r>
              <a:rPr lang="en-US" sz="3100" dirty="0" smtClean="0">
                <a:solidFill>
                  <a:srgbClr val="002060"/>
                </a:solidFill>
              </a:rPr>
              <a:t>Capacity estimation: informal: purpose-built: urban park: </a:t>
            </a:r>
            <a:r>
              <a:rPr lang="en-US" sz="2800" b="1" dirty="0" smtClean="0">
                <a:solidFill>
                  <a:srgbClr val="002060"/>
                </a:solidFill>
              </a:rPr>
              <a:t>2. Satisfaction/perceived crowding </a:t>
            </a:r>
            <a:r>
              <a:rPr lang="en-US" sz="2200" dirty="0" smtClean="0">
                <a:solidFill>
                  <a:srgbClr val="002060"/>
                </a:solidFill>
              </a:rPr>
              <a:t>(using Fig. 11.3)</a:t>
            </a:r>
            <a:endParaRPr lang="en-AU" sz="2200" dirty="0">
              <a:solidFill>
                <a:srgbClr val="002060"/>
              </a:solidFill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4653951"/>
              </p:ext>
            </p:extLst>
          </p:nvPr>
        </p:nvGraphicFramePr>
        <p:xfrm>
          <a:off x="1043608" y="1124744"/>
          <a:ext cx="6984776" cy="55446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851920" y="1052736"/>
            <a:ext cx="144016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Capacity</a:t>
            </a:r>
            <a:endParaRPr lang="en-AU" sz="2400" b="1" dirty="0">
              <a:solidFill>
                <a:srgbClr val="FF0000"/>
              </a:solidFill>
            </a:endParaRPr>
          </a:p>
        </p:txBody>
      </p:sp>
      <p:cxnSp>
        <p:nvCxnSpPr>
          <p:cNvPr id="6" name="Straight Connector 5"/>
          <p:cNvCxnSpPr>
            <a:stCxn id="10" idx="2"/>
          </p:cNvCxnSpPr>
          <p:nvPr/>
        </p:nvCxnSpPr>
        <p:spPr>
          <a:xfrm rot="5400000">
            <a:off x="2606589" y="3479812"/>
            <a:ext cx="3930822" cy="0"/>
          </a:xfrm>
          <a:prstGeom prst="line">
            <a:avLst/>
          </a:prstGeom>
          <a:ln w="412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5779712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850106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Capacity estimation: informal: purpose-built: urban park: </a:t>
            </a:r>
            <a:r>
              <a:rPr lang="en-US" sz="3200" b="1" dirty="0" smtClean="0">
                <a:solidFill>
                  <a:srgbClr val="002060"/>
                </a:solidFill>
              </a:rPr>
              <a:t>3. Equity</a:t>
            </a:r>
            <a:endParaRPr lang="en-AU" sz="32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233285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Base informal park/open space requirements on the principle of equity with formal provision:</a:t>
            </a:r>
          </a:p>
          <a:p>
            <a:pPr lvl="1"/>
            <a:r>
              <a:rPr lang="en-US" sz="2000" dirty="0"/>
              <a:t>e</a:t>
            </a:r>
            <a:r>
              <a:rPr lang="en-US" sz="2000" dirty="0" smtClean="0"/>
              <a:t>.g. if space for formal sport activity  accommodates 200 visits per hectare per week, then 1 hectare should be provided for every 200 informal urban park visits.</a:t>
            </a:r>
            <a:endParaRPr lang="en-A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3573016"/>
            <a:ext cx="80648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>Capacity estimation: informal: purpose-built: urban park: </a:t>
            </a:r>
          </a:p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4. Cost-benefit analysis  </a:t>
            </a:r>
            <a:endParaRPr lang="en-US" sz="2000" b="1" dirty="0" smtClean="0">
              <a:solidFill>
                <a:srgbClr val="002060"/>
              </a:solidFill>
            </a:endParaRPr>
          </a:p>
          <a:p>
            <a:pPr algn="ctr"/>
            <a:endParaRPr lang="en-US" sz="2400" b="1" dirty="0" smtClean="0">
              <a:solidFill>
                <a:srgbClr val="0070C0"/>
              </a:solidFill>
            </a:endParaRPr>
          </a:p>
          <a:p>
            <a:pPr>
              <a:buFont typeface="Arial" pitchFamily="34" charset="0"/>
              <a:buChar char="•"/>
              <a:tabLst>
                <a:tab pos="441325" algn="l"/>
              </a:tabLst>
            </a:pPr>
            <a:r>
              <a:rPr lang="en-US" sz="2400" dirty="0" smtClean="0"/>
              <a:t>  	Provide facilities up to the point that benefits no longer 	exceed costs – see Chapter 14</a:t>
            </a:r>
            <a:endParaRPr lang="en-A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24286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Capacity estimation: informal: natural/heritage</a:t>
            </a:r>
            <a:endParaRPr lang="en-AU" sz="36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r>
              <a:rPr lang="en-US" sz="2800" dirty="0" smtClean="0"/>
              <a:t>Includes: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US" sz="2400" dirty="0" smtClean="0"/>
              <a:t>multiple use outdoor areas, e.g. forests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US" sz="2400" dirty="0" smtClean="0"/>
              <a:t>protected areas, e.g. national parks, wilderness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US" sz="2400" dirty="0" smtClean="0"/>
              <a:t>beaches and lakes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US" sz="2400" dirty="0" smtClean="0"/>
              <a:t>historic sites</a:t>
            </a:r>
          </a:p>
          <a:p>
            <a:pPr marL="628650" indent="-571500"/>
            <a:r>
              <a:rPr lang="en-US" sz="2400" dirty="0" smtClean="0"/>
              <a:t>Often managed/planned by a specialist agency, e.g. </a:t>
            </a:r>
            <a:r>
              <a:rPr lang="en-US" sz="2400" dirty="0"/>
              <a:t>N</a:t>
            </a:r>
            <a:r>
              <a:rPr lang="en-US" sz="2400" dirty="0" smtClean="0"/>
              <a:t>ational Parks or Forest Service</a:t>
            </a:r>
          </a:p>
          <a:p>
            <a:pPr marL="628650" indent="-571500"/>
            <a:r>
              <a:rPr lang="en-US" sz="2400" dirty="0" smtClean="0"/>
              <a:t>Balancing competing interests/values</a:t>
            </a:r>
            <a:endParaRPr lang="en-A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937342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Capacity estimation: informal: natural/heritage: ‘recreational carrying capacity’: context: </a:t>
            </a:r>
            <a:r>
              <a:rPr lang="en-US" sz="3600" b="1" dirty="0" smtClean="0">
                <a:solidFill>
                  <a:srgbClr val="002060"/>
                </a:solidFill>
              </a:rPr>
              <a:t>balancing competing interests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200" dirty="0" smtClean="0">
                <a:solidFill>
                  <a:srgbClr val="002060"/>
                </a:solidFill>
              </a:rPr>
              <a:t>(Fig. 11.5)</a:t>
            </a:r>
            <a:endParaRPr lang="en-AU" sz="2200" dirty="0">
              <a:solidFill>
                <a:srgbClr val="00206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3275856" y="2636912"/>
            <a:ext cx="2232248" cy="144016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extBox 4"/>
          <p:cNvSpPr txBox="1"/>
          <p:nvPr/>
        </p:nvSpPr>
        <p:spPr>
          <a:xfrm>
            <a:off x="3635896" y="306896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Resource</a:t>
            </a:r>
            <a:endParaRPr lang="en-A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043608" y="3789040"/>
            <a:ext cx="1872208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Leisure demands</a:t>
            </a:r>
            <a:endParaRPr lang="en-AU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419872" y="4725144"/>
            <a:ext cx="2088232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Residential/ industrial/ infrastructure development</a:t>
            </a:r>
            <a:endParaRPr lang="en-A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012160" y="2060848"/>
            <a:ext cx="187220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Agriculture</a:t>
            </a:r>
            <a:endParaRPr lang="en-A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868144" y="3861048"/>
            <a:ext cx="1872208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Mining/ quarrying</a:t>
            </a:r>
            <a:endParaRPr lang="en-A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115616" y="1988840"/>
            <a:ext cx="1872208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Conservation values</a:t>
            </a:r>
            <a:endParaRPr lang="en-AU" sz="2400" dirty="0"/>
          </a:p>
        </p:txBody>
      </p:sp>
      <p:cxnSp>
        <p:nvCxnSpPr>
          <p:cNvPr id="12" name="Straight Arrow Connector 11"/>
          <p:cNvCxnSpPr>
            <a:stCxn id="10" idx="3"/>
            <a:endCxn id="4" idx="1"/>
          </p:cNvCxnSpPr>
          <p:nvPr/>
        </p:nvCxnSpPr>
        <p:spPr>
          <a:xfrm>
            <a:off x="2987824" y="2404339"/>
            <a:ext cx="614937" cy="443479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" idx="3"/>
          </p:cNvCxnSpPr>
          <p:nvPr/>
        </p:nvCxnSpPr>
        <p:spPr>
          <a:xfrm flipV="1">
            <a:off x="2915816" y="3789041"/>
            <a:ext cx="576064" cy="415498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 flipV="1">
            <a:off x="4139952" y="4365104"/>
            <a:ext cx="648072" cy="72008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 flipV="1">
            <a:off x="5364088" y="2492896"/>
            <a:ext cx="648072" cy="504056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0800000">
            <a:off x="5364088" y="3717032"/>
            <a:ext cx="504056" cy="432048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386313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Capacity estimation: informal: natural/heritage: </a:t>
            </a:r>
            <a:r>
              <a:rPr lang="en-US" sz="3600" b="1" dirty="0" smtClean="0">
                <a:solidFill>
                  <a:srgbClr val="002060"/>
                </a:solidFill>
              </a:rPr>
              <a:t>leisure activities</a:t>
            </a:r>
            <a:endParaRPr lang="en-AU" sz="36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600" b="1" dirty="0" smtClean="0">
                <a:solidFill>
                  <a:srgbClr val="0070C0"/>
                </a:solidFill>
              </a:rPr>
              <a:t>Highly specialized activities</a:t>
            </a:r>
            <a:r>
              <a:rPr lang="en-US" sz="2600" b="1" dirty="0" smtClean="0"/>
              <a:t>: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.g. fishing, water sports, skiing, bird watching: each case unique</a:t>
            </a:r>
          </a:p>
          <a:p>
            <a:r>
              <a:rPr lang="en-US" sz="2600" b="1" dirty="0" smtClean="0">
                <a:solidFill>
                  <a:srgbClr val="0070C0"/>
                </a:solidFill>
              </a:rPr>
              <a:t>Walkers</a:t>
            </a:r>
            <a:r>
              <a:rPr lang="en-US" sz="2600" b="1" dirty="0" smtClean="0"/>
              <a:t>:  </a:t>
            </a:r>
          </a:p>
          <a:p>
            <a:pPr lvl="1"/>
            <a:r>
              <a:rPr lang="en-US" dirty="0" smtClean="0"/>
              <a:t>including long-distance with camping: impacts depend on numbers</a:t>
            </a:r>
          </a:p>
          <a:p>
            <a:r>
              <a:rPr lang="en-US" sz="2600" b="1" dirty="0" smtClean="0">
                <a:solidFill>
                  <a:srgbClr val="0070C0"/>
                </a:solidFill>
              </a:rPr>
              <a:t>Sightseers:</a:t>
            </a:r>
            <a:r>
              <a:rPr lang="en-US" sz="2600" b="1" dirty="0" smtClean="0"/>
              <a:t>  </a:t>
            </a:r>
          </a:p>
          <a:p>
            <a:pPr lvl="1"/>
            <a:r>
              <a:rPr lang="en-US" dirty="0" smtClean="0"/>
              <a:t>typically confined to defined areas, with car parking, etc. (+ picnicking): existing capacity related to car parking spaces, but number of sites and scale present the challenge</a:t>
            </a:r>
          </a:p>
          <a:p>
            <a:endParaRPr lang="en-US" dirty="0" smtClean="0"/>
          </a:p>
          <a:p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208090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 smtClean="0">
                <a:solidFill>
                  <a:srgbClr val="002060"/>
                </a:solidFill>
              </a:rPr>
              <a:t>Outline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2346596" y="2133694"/>
            <a:ext cx="472017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The facility/service audit process</a:t>
            </a:r>
            <a:endParaRPr lang="en-US" sz="2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2339752" y="2704453"/>
            <a:ext cx="472701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Facilities: definitions and types</a:t>
            </a:r>
            <a:endParaRPr lang="en-US" sz="20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2339752" y="1536940"/>
            <a:ext cx="472701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Introduction</a:t>
            </a:r>
            <a:endParaRPr lang="en-US" sz="20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2361444" y="3277764"/>
            <a:ext cx="470532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Capacity and facility types and contexts</a:t>
            </a:r>
            <a:endParaRPr lang="en-US" sz="2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2346595" y="3772756"/>
            <a:ext cx="4720175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Types of capacity</a:t>
            </a:r>
            <a:endParaRPr lang="en-US" sz="2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2314948" y="5830470"/>
            <a:ext cx="475182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Programmes and events</a:t>
            </a:r>
            <a:endParaRPr lang="en-US" sz="20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2339752" y="4251372"/>
            <a:ext cx="472701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Capacity estimation </a:t>
            </a:r>
            <a:endParaRPr lang="en-US" sz="20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2314947" y="4816983"/>
            <a:ext cx="475182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AU" dirty="0"/>
              <a:t>Greenfield sites 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361444" y="5353912"/>
            <a:ext cx="470532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/>
              <a:t>Natural</a:t>
            </a:r>
            <a:r>
              <a:rPr lang="en-AU" sz="2000" b="1" dirty="0" smtClean="0"/>
              <a:t>  &amp;  heritage resource assessment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05875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Capacity estimation: informal: tourism destination</a:t>
            </a:r>
            <a:endParaRPr lang="en-AU" sz="36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r>
              <a:rPr lang="en-US" sz="2800" dirty="0" smtClean="0"/>
              <a:t>Context: </a:t>
            </a:r>
          </a:p>
          <a:p>
            <a:pPr lvl="1"/>
            <a:r>
              <a:rPr lang="en-US" sz="2400" dirty="0" smtClean="0"/>
              <a:t>multiple attractions, public and private </a:t>
            </a:r>
          </a:p>
          <a:p>
            <a:pPr lvl="1"/>
            <a:r>
              <a:rPr lang="en-US" sz="2400" dirty="0" smtClean="0"/>
              <a:t>infrastructure (hospitality, transport, water/sewerage, etc.) </a:t>
            </a:r>
          </a:p>
          <a:p>
            <a:pPr lvl="1"/>
            <a:r>
              <a:rPr lang="en-US" sz="2400" dirty="0" smtClean="0"/>
              <a:t>each with their own current short-term and long-term capacities</a:t>
            </a:r>
          </a:p>
          <a:p>
            <a:r>
              <a:rPr lang="en-US" sz="2800" dirty="0" smtClean="0"/>
              <a:t>Example of Venice (Box 11.2)</a:t>
            </a:r>
            <a:endParaRPr lang="en-A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750714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Capacity estimation: informal: tourism destination: </a:t>
            </a:r>
            <a:br>
              <a:rPr lang="en-US" sz="3200" dirty="0" smtClean="0">
                <a:solidFill>
                  <a:srgbClr val="002060"/>
                </a:solidFill>
              </a:rPr>
            </a:br>
            <a:r>
              <a:rPr lang="en-US" sz="3200" dirty="0" smtClean="0">
                <a:solidFill>
                  <a:srgbClr val="002060"/>
                </a:solidFill>
              </a:rPr>
              <a:t>Venice: </a:t>
            </a:r>
            <a:r>
              <a:rPr lang="en-US" sz="3200" dirty="0" err="1" smtClean="0">
                <a:solidFill>
                  <a:srgbClr val="002060"/>
                </a:solidFill>
              </a:rPr>
              <a:t>Canestelli</a:t>
            </a:r>
            <a:r>
              <a:rPr lang="en-US" sz="3200" dirty="0" smtClean="0">
                <a:solidFill>
                  <a:srgbClr val="002060"/>
                </a:solidFill>
              </a:rPr>
              <a:t> and Costa (1991)</a:t>
            </a:r>
            <a:endParaRPr lang="en-AU" sz="32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Constraints on visit numbers:</a:t>
            </a:r>
          </a:p>
          <a:p>
            <a:pPr lvl="1"/>
            <a:r>
              <a:rPr lang="en-US" sz="2400" dirty="0"/>
              <a:t>h</a:t>
            </a:r>
            <a:r>
              <a:rPr lang="en-US" sz="2400" dirty="0" smtClean="0"/>
              <a:t>otel beds</a:t>
            </a:r>
          </a:p>
          <a:p>
            <a:pPr lvl="1"/>
            <a:r>
              <a:rPr lang="en-US" sz="2400" dirty="0"/>
              <a:t>n</a:t>
            </a:r>
            <a:r>
              <a:rPr lang="en-US" sz="2400" dirty="0" smtClean="0"/>
              <a:t>on-hotel beds</a:t>
            </a:r>
          </a:p>
          <a:p>
            <a:pPr lvl="1"/>
            <a:r>
              <a:rPr lang="en-US" sz="2400" dirty="0"/>
              <a:t>l</a:t>
            </a:r>
            <a:r>
              <a:rPr lang="en-US" sz="2400" dirty="0" smtClean="0"/>
              <a:t>unches (restaurant capacity)</a:t>
            </a:r>
          </a:p>
          <a:p>
            <a:pPr lvl="1"/>
            <a:r>
              <a:rPr lang="en-US" sz="2400" dirty="0" smtClean="0"/>
              <a:t>car parking</a:t>
            </a:r>
          </a:p>
          <a:p>
            <a:pPr lvl="1"/>
            <a:r>
              <a:rPr lang="en-US" sz="2400" dirty="0" smtClean="0"/>
              <a:t>water transport (from car parks to city)</a:t>
            </a:r>
          </a:p>
          <a:p>
            <a:pPr lvl="1"/>
            <a:r>
              <a:rPr lang="en-US" sz="2400" dirty="0"/>
              <a:t>s</a:t>
            </a:r>
            <a:r>
              <a:rPr lang="en-US" sz="2400" dirty="0" smtClean="0"/>
              <a:t>olid waste</a:t>
            </a:r>
          </a:p>
          <a:p>
            <a:pPr lvl="1"/>
            <a:r>
              <a:rPr lang="en-US" sz="2400" dirty="0" smtClean="0"/>
              <a:t>St Mark’s Basilica (main attraction)</a:t>
            </a:r>
          </a:p>
          <a:p>
            <a:pPr lvl="1"/>
            <a:r>
              <a:rPr lang="en-US" sz="2400" dirty="0"/>
              <a:t>s</a:t>
            </a:r>
            <a:r>
              <a:rPr lang="en-US" sz="2400" dirty="0" smtClean="0"/>
              <a:t>pend per day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66088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Table 11.7: Tourism capacity constraints in Venice</a:t>
            </a:r>
            <a:endParaRPr lang="en-AU" sz="3200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1744854"/>
              </p:ext>
            </p:extLst>
          </p:nvPr>
        </p:nvGraphicFramePr>
        <p:xfrm>
          <a:off x="1763688" y="1700808"/>
          <a:ext cx="5328592" cy="36982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04062"/>
                <a:gridCol w="954375"/>
                <a:gridCol w="795312"/>
                <a:gridCol w="874843"/>
              </a:tblGrid>
              <a:tr h="149736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Capacity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  <a:tr h="3492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Max.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Operational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No.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Hotel beds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11,000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9000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Non-hotel beds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4000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4000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Lunches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40,000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62.5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25,000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Car-parking (persons)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30,000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15,000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Water transport (trips)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40,000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75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30,000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Solid</a:t>
                      </a:r>
                      <a:r>
                        <a:rPr lang="en-US" baseline="0" dirty="0" smtClean="0"/>
                        <a:t> waste (kg)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60,000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30,000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</a:t>
                      </a:r>
                      <a:r>
                        <a:rPr lang="en-US" baseline="0" dirty="0" smtClean="0"/>
                        <a:t>  Mark’s (visits)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15,000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66.7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10,000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889462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53" y="116632"/>
            <a:ext cx="8229600" cy="70609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Table 11.7: Tourism capacity constraints </a:t>
            </a:r>
            <a:br>
              <a:rPr lang="en-US" sz="3600" dirty="0" smtClean="0">
                <a:solidFill>
                  <a:srgbClr val="002060"/>
                </a:solidFill>
              </a:rPr>
            </a:br>
            <a:r>
              <a:rPr lang="en-US" sz="3600" dirty="0" smtClean="0">
                <a:solidFill>
                  <a:srgbClr val="002060"/>
                </a:solidFill>
              </a:rPr>
              <a:t>in Venice</a:t>
            </a:r>
            <a:endParaRPr lang="en-AU" sz="3600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692665"/>
              </p:ext>
            </p:extLst>
          </p:nvPr>
        </p:nvGraphicFramePr>
        <p:xfrm>
          <a:off x="755577" y="1117890"/>
          <a:ext cx="7848870" cy="43383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70190"/>
                <a:gridCol w="923396"/>
                <a:gridCol w="769497"/>
                <a:gridCol w="846447"/>
                <a:gridCol w="769497"/>
                <a:gridCol w="923396"/>
                <a:gridCol w="846447"/>
              </a:tblGrid>
              <a:tr h="3600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Capacity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Consumption</a:t>
                      </a:r>
                      <a:r>
                        <a:rPr lang="en-US" baseline="0" dirty="0" smtClean="0"/>
                        <a:t> impact 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  <a:tr h="3492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Max.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Operational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 visitor per day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No.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TH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TNH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DT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Hotel beds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11,000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9000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1.0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Non-hotel beds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4000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4000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1.0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A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Lunches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40,000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62.5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25,000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1.0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0.75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0.5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parking (persons)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30,000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15,000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0.33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0.33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0.75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Water transport (trips)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40,000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75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30,000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1.0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1.0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2.0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Solid</a:t>
                      </a:r>
                      <a:r>
                        <a:rPr lang="en-US" baseline="0" dirty="0" smtClean="0"/>
                        <a:t> waste (kg)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60,000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30,000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2.3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2.0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1.5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</a:t>
                      </a:r>
                      <a:r>
                        <a:rPr lang="en-US" baseline="0" dirty="0" smtClean="0"/>
                        <a:t>  Mark’s (visits)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15,000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66.7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10,000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0.4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0.3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0.7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Spend per day </a:t>
                      </a:r>
                    </a:p>
                    <a:p>
                      <a:r>
                        <a:rPr lang="en-US" dirty="0" smtClean="0"/>
                        <a:t>(lira, 1984 prices)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221.0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85.4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149.0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91680" y="5445224"/>
            <a:ext cx="60486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 = tourists staying in hotel</a:t>
            </a:r>
          </a:p>
          <a:p>
            <a:r>
              <a:rPr lang="en-US" sz="2000" dirty="0" smtClean="0"/>
              <a:t>NTH = tourists staying in non-hotel accommodation</a:t>
            </a:r>
          </a:p>
          <a:p>
            <a:r>
              <a:rPr lang="en-US" sz="2000" dirty="0" smtClean="0"/>
              <a:t>DT = day-trippers</a:t>
            </a:r>
            <a:endParaRPr lang="en-A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045910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721" y="188640"/>
            <a:ext cx="8229600" cy="70609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Table 11.7: Tourism capacity constraints </a:t>
            </a:r>
            <a:br>
              <a:rPr lang="en-US" sz="3200" dirty="0" smtClean="0">
                <a:solidFill>
                  <a:srgbClr val="002060"/>
                </a:solidFill>
              </a:rPr>
            </a:br>
            <a:r>
              <a:rPr lang="en-US" sz="3200" dirty="0" smtClean="0">
                <a:solidFill>
                  <a:srgbClr val="002060"/>
                </a:solidFill>
              </a:rPr>
              <a:t>in Venice</a:t>
            </a:r>
            <a:endParaRPr lang="en-AU" sz="3200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3821352"/>
              </p:ext>
            </p:extLst>
          </p:nvPr>
        </p:nvGraphicFramePr>
        <p:xfrm>
          <a:off x="395536" y="1196751"/>
          <a:ext cx="8496944" cy="519601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592288"/>
                <a:gridCol w="936104"/>
                <a:gridCol w="720080"/>
                <a:gridCol w="792088"/>
                <a:gridCol w="720080"/>
                <a:gridCol w="648072"/>
                <a:gridCol w="936104"/>
                <a:gridCol w="1152128"/>
              </a:tblGrid>
              <a:tr h="149736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Capacity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Consumption</a:t>
                      </a:r>
                      <a:r>
                        <a:rPr lang="en-US" baseline="0" dirty="0" smtClean="0"/>
                        <a:t> impact 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Optimal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2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Max.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Operational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 visitor per day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No.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TH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TNH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DT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Total 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Hotel beds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11,000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9000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1.0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9780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Non-hotel beds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4000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4000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1.0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A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1460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Lunches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40,000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62.5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25,000</a:t>
                      </a:r>
                      <a:endParaRPr lang="en-A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1.0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0.75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0.5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10,875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Car parking (persons)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30,000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15,000</a:t>
                      </a:r>
                      <a:endParaRPr lang="en-A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0.33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0.33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0.75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3709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Water transport (trips)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40,000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75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30,000</a:t>
                      </a:r>
                      <a:endParaRPr lang="en-A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1.0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1.0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2.0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11,240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Solid</a:t>
                      </a:r>
                      <a:r>
                        <a:rPr lang="en-US" baseline="0" dirty="0" smtClean="0"/>
                        <a:t> waste (kg)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60,000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30,000</a:t>
                      </a:r>
                      <a:endParaRPr lang="en-A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2.3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2.0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1.5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25,414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</a:t>
                      </a:r>
                      <a:r>
                        <a:rPr lang="en-US" baseline="0" dirty="0" smtClean="0"/>
                        <a:t>  Mark’s (visits)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15,000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66.7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10,000</a:t>
                      </a:r>
                      <a:endParaRPr lang="en-A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0.4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0.3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0.7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4350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Spend per day (lira, 1984)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221.0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85.4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149.0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256">
                <a:tc>
                  <a:txBody>
                    <a:bodyPr/>
                    <a:lstStyle/>
                    <a:p>
                      <a:r>
                        <a:rPr lang="en-US" dirty="0" smtClean="0"/>
                        <a:t>Optimum solution</a:t>
                      </a:r>
                      <a:endParaRPr lang="en-A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Visitors (no.)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9780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1460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10,857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22,097</a:t>
                      </a:r>
                      <a:endParaRPr lang="en-A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expenditure (lira)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2,286,064</a:t>
                      </a:r>
                      <a:endParaRPr lang="en-A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306485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208912" cy="11430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Capacity estimation: informal: </a:t>
            </a:r>
            <a:br>
              <a:rPr lang="en-US" sz="3600" dirty="0" smtClean="0">
                <a:solidFill>
                  <a:srgbClr val="002060"/>
                </a:solidFill>
              </a:rPr>
            </a:br>
            <a:r>
              <a:rPr lang="en-US" sz="3600" dirty="0" smtClean="0">
                <a:solidFill>
                  <a:srgbClr val="002060"/>
                </a:solidFill>
              </a:rPr>
              <a:t>tourism destination: </a:t>
            </a:r>
            <a:r>
              <a:rPr lang="en-US" sz="3600" b="1" dirty="0" smtClean="0">
                <a:solidFill>
                  <a:srgbClr val="002060"/>
                </a:solidFill>
              </a:rPr>
              <a:t>Sydney</a:t>
            </a:r>
            <a:endParaRPr lang="en-AU" sz="36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From 2002 </a:t>
            </a:r>
            <a:r>
              <a:rPr lang="en-US" sz="2800" i="1" dirty="0" smtClean="0"/>
              <a:t>New South Wales Tourism </a:t>
            </a:r>
            <a:r>
              <a:rPr lang="en-US" sz="2800" i="1" dirty="0" err="1" smtClean="0"/>
              <a:t>Masterplan</a:t>
            </a:r>
            <a:r>
              <a:rPr lang="en-US" sz="2800" i="1" dirty="0" smtClean="0"/>
              <a:t>:</a:t>
            </a:r>
            <a:endParaRPr lang="en-US" sz="2800" dirty="0" smtClean="0"/>
          </a:p>
          <a:p>
            <a:pPr lvl="1"/>
            <a:r>
              <a:rPr lang="en-US" sz="2400" dirty="0"/>
              <a:t>v</a:t>
            </a:r>
            <a:r>
              <a:rPr lang="en-US" sz="2400" dirty="0" smtClean="0"/>
              <a:t>isitors expected in 2020 in Sydney  CBD: 220,000 per day</a:t>
            </a:r>
          </a:p>
          <a:p>
            <a:pPr lvl="1"/>
            <a:r>
              <a:rPr lang="en-US" sz="2400" dirty="0" smtClean="0"/>
              <a:t>= 30% increase on 2001</a:t>
            </a:r>
          </a:p>
          <a:p>
            <a:pPr lvl="1"/>
            <a:r>
              <a:rPr lang="en-US" sz="2400" dirty="0" smtClean="0"/>
              <a:t>700,000 </a:t>
            </a:r>
            <a:r>
              <a:rPr lang="en-US" sz="2400" dirty="0" err="1" smtClean="0"/>
              <a:t>Sydneysiders</a:t>
            </a:r>
            <a:r>
              <a:rPr lang="en-US" sz="2400" dirty="0" smtClean="0"/>
              <a:t> (commuters, shoppers, residents)</a:t>
            </a:r>
          </a:p>
          <a:p>
            <a:pPr lvl="1"/>
            <a:r>
              <a:rPr lang="en-US" sz="2400" smtClean="0"/>
              <a:t> implications</a:t>
            </a:r>
            <a:r>
              <a:rPr lang="en-US" sz="2400" dirty="0" smtClean="0"/>
              <a:t>: additional:</a:t>
            </a:r>
          </a:p>
          <a:p>
            <a:pPr lvl="2"/>
            <a:r>
              <a:rPr lang="en-US" sz="2000" dirty="0" smtClean="0"/>
              <a:t>passengers through Sydney airport</a:t>
            </a:r>
          </a:p>
          <a:p>
            <a:pPr lvl="2"/>
            <a:r>
              <a:rPr lang="en-US" sz="2000" dirty="0" smtClean="0"/>
              <a:t>hotel and other accommodation</a:t>
            </a:r>
          </a:p>
          <a:p>
            <a:pPr lvl="2"/>
            <a:r>
              <a:rPr lang="en-US" sz="2000" dirty="0" smtClean="0"/>
              <a:t>transport and police</a:t>
            </a:r>
          </a:p>
          <a:p>
            <a:pPr lvl="2"/>
            <a:r>
              <a:rPr lang="en-US" sz="2000" dirty="0" smtClean="0"/>
              <a:t>protection measures for environmental/social attractions</a:t>
            </a:r>
          </a:p>
          <a:p>
            <a:pPr lvl="2"/>
            <a:r>
              <a:rPr lang="en-US" sz="2000" dirty="0" smtClean="0"/>
              <a:t>spread of visitor attractions/experiences</a:t>
            </a:r>
          </a:p>
          <a:p>
            <a:pPr lvl="2"/>
            <a:r>
              <a:rPr lang="en-US" sz="2000" dirty="0" smtClean="0"/>
              <a:t>spread of visitors beyond CBD, incl. western Sydney</a:t>
            </a:r>
            <a:endParaRPr lang="en-A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400558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" name="Straight Arrow Connector 50"/>
          <p:cNvCxnSpPr/>
          <p:nvPr/>
        </p:nvCxnSpPr>
        <p:spPr>
          <a:xfrm rot="5400000">
            <a:off x="1505563" y="3098867"/>
            <a:ext cx="660266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832" y="116633"/>
            <a:ext cx="7227480" cy="504056"/>
          </a:xfrm>
        </p:spPr>
        <p:txBody>
          <a:bodyPr>
            <a:normAutofit fontScale="90000"/>
          </a:bodyPr>
          <a:lstStyle/>
          <a:p>
            <a:r>
              <a:rPr lang="en-GB" sz="3100" dirty="0" smtClean="0">
                <a:solidFill>
                  <a:srgbClr val="002060"/>
                </a:solidFill>
              </a:rPr>
              <a:t>The facility/service audit process </a:t>
            </a:r>
            <a:r>
              <a:rPr lang="en-GB" sz="2200" dirty="0" smtClean="0">
                <a:solidFill>
                  <a:srgbClr val="002060"/>
                </a:solidFill>
              </a:rPr>
              <a:t>(Fig</a:t>
            </a:r>
            <a:r>
              <a:rPr lang="en-GB" sz="2200" dirty="0">
                <a:solidFill>
                  <a:srgbClr val="002060"/>
                </a:solidFill>
              </a:rPr>
              <a:t>. 11.1</a:t>
            </a:r>
            <a:r>
              <a:rPr lang="en-GB" sz="2200" dirty="0" smtClean="0">
                <a:solidFill>
                  <a:srgbClr val="002060"/>
                </a:solidFill>
              </a:rPr>
              <a:t>)</a:t>
            </a:r>
            <a:endParaRPr lang="en-AU" sz="22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76256" y="3356992"/>
            <a:ext cx="2016224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12.  Quantify potential demand in </a:t>
            </a:r>
            <a:r>
              <a:rPr lang="en-US" dirty="0" err="1" smtClean="0"/>
              <a:t>unserved</a:t>
            </a:r>
            <a:r>
              <a:rPr lang="en-US" dirty="0" smtClean="0"/>
              <a:t> areas</a:t>
            </a:r>
            <a:endParaRPr lang="en-A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932040" y="620688"/>
            <a:ext cx="2880320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1. Identify set of facilities</a:t>
            </a:r>
            <a:endParaRPr lang="en-AU" sz="2000" dirty="0"/>
          </a:p>
        </p:txBody>
      </p:sp>
      <p:cxnSp>
        <p:nvCxnSpPr>
          <p:cNvPr id="7" name="Straight Connector 6"/>
          <p:cNvCxnSpPr>
            <a:stCxn id="5" idx="2"/>
          </p:cNvCxnSpPr>
          <p:nvPr/>
        </p:nvCxnSpPr>
        <p:spPr>
          <a:xfrm rot="5400000">
            <a:off x="5996191" y="1396807"/>
            <a:ext cx="75201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6372200" y="1772816"/>
            <a:ext cx="504056" cy="24796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51051" y="1118186"/>
            <a:ext cx="187220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4. Action</a:t>
            </a:r>
            <a:endParaRPr lang="en-AU" dirty="0" smtClean="0"/>
          </a:p>
        </p:txBody>
      </p:sp>
      <p:cxnSp>
        <p:nvCxnSpPr>
          <p:cNvPr id="15" name="Straight Arrow Connector 14"/>
          <p:cNvCxnSpPr/>
          <p:nvPr/>
        </p:nvCxnSpPr>
        <p:spPr>
          <a:xfrm rot="10800000" flipV="1">
            <a:off x="5580112" y="1772816"/>
            <a:ext cx="792088" cy="24796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815720" y="1999972"/>
            <a:ext cx="1872208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2. Are facilities fully used?</a:t>
            </a:r>
            <a:endParaRPr lang="en-AU" dirty="0"/>
          </a:p>
        </p:txBody>
      </p:sp>
      <p:sp>
        <p:nvSpPr>
          <p:cNvPr id="21" name="TextBox 20"/>
          <p:cNvSpPr txBox="1"/>
          <p:nvPr/>
        </p:nvSpPr>
        <p:spPr>
          <a:xfrm>
            <a:off x="899592" y="2060848"/>
            <a:ext cx="1872208" cy="67710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3. Can manage- </a:t>
            </a:r>
            <a:r>
              <a:rPr lang="en-US" dirty="0" err="1" smtClean="0"/>
              <a:t>ment</a:t>
            </a:r>
            <a:r>
              <a:rPr lang="en-US" dirty="0" smtClean="0"/>
              <a:t> correct</a:t>
            </a:r>
            <a:r>
              <a:rPr lang="en-US" sz="2000" dirty="0" smtClean="0"/>
              <a:t>?</a:t>
            </a:r>
            <a:endParaRPr lang="en-AU" sz="2000" dirty="0" smtClean="0"/>
          </a:p>
        </p:txBody>
      </p:sp>
      <p:cxnSp>
        <p:nvCxnSpPr>
          <p:cNvPr id="23" name="Straight Arrow Connector 22"/>
          <p:cNvCxnSpPr>
            <a:endCxn id="21" idx="3"/>
          </p:cNvCxnSpPr>
          <p:nvPr/>
        </p:nvCxnSpPr>
        <p:spPr>
          <a:xfrm flipH="1" flipV="1">
            <a:off x="2771800" y="2399402"/>
            <a:ext cx="936104" cy="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54" idx="2"/>
          </p:cNvCxnSpPr>
          <p:nvPr/>
        </p:nvCxnSpPr>
        <p:spPr>
          <a:xfrm flipH="1" flipV="1">
            <a:off x="7848364" y="1701661"/>
            <a:ext cx="22253" cy="40405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1" idx="3"/>
          </p:cNvCxnSpPr>
          <p:nvPr/>
        </p:nvCxnSpPr>
        <p:spPr>
          <a:xfrm flipV="1">
            <a:off x="2723259" y="1268760"/>
            <a:ext cx="3648941" cy="3409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9" idx="2"/>
            <a:endCxn id="57" idx="0"/>
          </p:cNvCxnSpPr>
          <p:nvPr/>
        </p:nvCxnSpPr>
        <p:spPr>
          <a:xfrm>
            <a:off x="4751824" y="2646303"/>
            <a:ext cx="36200" cy="63868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059832" y="2204864"/>
            <a:ext cx="50405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</a:t>
            </a:r>
            <a:endParaRPr lang="en-AU" sz="1600" dirty="0"/>
          </a:p>
        </p:txBody>
      </p:sp>
      <p:sp>
        <p:nvSpPr>
          <p:cNvPr id="32" name="TextBox 31"/>
          <p:cNvSpPr txBox="1"/>
          <p:nvPr/>
        </p:nvSpPr>
        <p:spPr>
          <a:xfrm>
            <a:off x="1547664" y="2924944"/>
            <a:ext cx="50405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</a:t>
            </a:r>
            <a:endParaRPr lang="en-AU" sz="1600" dirty="0"/>
          </a:p>
        </p:txBody>
      </p:sp>
      <p:sp>
        <p:nvSpPr>
          <p:cNvPr id="50" name="TextBox 49"/>
          <p:cNvSpPr txBox="1"/>
          <p:nvPr/>
        </p:nvSpPr>
        <p:spPr>
          <a:xfrm>
            <a:off x="827584" y="3429000"/>
            <a:ext cx="2088232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5. Consider </a:t>
            </a:r>
            <a:r>
              <a:rPr lang="en-US" dirty="0" err="1" smtClean="0"/>
              <a:t>reduc</a:t>
            </a:r>
            <a:r>
              <a:rPr lang="en-US" dirty="0" smtClean="0"/>
              <a:t>-</a:t>
            </a:r>
          </a:p>
          <a:p>
            <a:pPr algn="ctr"/>
            <a:r>
              <a:rPr lang="en-US" dirty="0" smtClean="0"/>
              <a:t>    </a:t>
            </a:r>
            <a:r>
              <a:rPr lang="en-US" dirty="0" err="1" smtClean="0"/>
              <a:t>ing</a:t>
            </a:r>
            <a:r>
              <a:rPr lang="en-US" dirty="0" smtClean="0"/>
              <a:t> capacity?</a:t>
            </a:r>
            <a:endParaRPr lang="en-AU" dirty="0" smtClean="0"/>
          </a:p>
        </p:txBody>
      </p:sp>
      <p:sp>
        <p:nvSpPr>
          <p:cNvPr id="52" name="TextBox 51"/>
          <p:cNvSpPr txBox="1"/>
          <p:nvPr/>
        </p:nvSpPr>
        <p:spPr>
          <a:xfrm>
            <a:off x="827584" y="5157192"/>
            <a:ext cx="2088232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6. Amend inventory</a:t>
            </a:r>
          </a:p>
          <a:p>
            <a:pPr algn="ctr"/>
            <a:r>
              <a:rPr lang="en-US" dirty="0" smtClean="0"/>
              <a:t>    or surplus/deficit</a:t>
            </a:r>
          </a:p>
          <a:p>
            <a:pPr algn="ctr"/>
            <a:r>
              <a:rPr lang="en-US" dirty="0" smtClean="0"/>
              <a:t>    details</a:t>
            </a:r>
            <a:endParaRPr lang="en-AU" dirty="0" smtClean="0"/>
          </a:p>
        </p:txBody>
      </p:sp>
      <p:cxnSp>
        <p:nvCxnSpPr>
          <p:cNvPr id="53" name="Straight Arrow Connector 52"/>
          <p:cNvCxnSpPr>
            <a:endCxn id="52" idx="0"/>
          </p:cNvCxnSpPr>
          <p:nvPr/>
        </p:nvCxnSpPr>
        <p:spPr>
          <a:xfrm rot="16200000" flipH="1">
            <a:off x="1314432" y="4599924"/>
            <a:ext cx="1080120" cy="3441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596336" y="1363107"/>
            <a:ext cx="50405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Yes</a:t>
            </a:r>
            <a:endParaRPr lang="en-AU" sz="1600" dirty="0"/>
          </a:p>
        </p:txBody>
      </p:sp>
      <p:sp>
        <p:nvSpPr>
          <p:cNvPr id="34" name="TextBox 33"/>
          <p:cNvSpPr txBox="1"/>
          <p:nvPr/>
        </p:nvSpPr>
        <p:spPr>
          <a:xfrm>
            <a:off x="4517896" y="2796366"/>
            <a:ext cx="50405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Yes</a:t>
            </a:r>
            <a:endParaRPr lang="en-AU" sz="1600" dirty="0"/>
          </a:p>
        </p:txBody>
      </p:sp>
      <p:sp>
        <p:nvSpPr>
          <p:cNvPr id="57" name="TextBox 56"/>
          <p:cNvSpPr txBox="1"/>
          <p:nvPr/>
        </p:nvSpPr>
        <p:spPr>
          <a:xfrm>
            <a:off x="3707904" y="3284984"/>
            <a:ext cx="2160240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7. Is there evidence </a:t>
            </a:r>
          </a:p>
          <a:p>
            <a:r>
              <a:rPr lang="en-US" dirty="0" smtClean="0"/>
              <a:t>    of unmet demand at existing facilities?</a:t>
            </a:r>
            <a:endParaRPr lang="en-AU" dirty="0"/>
          </a:p>
        </p:txBody>
      </p:sp>
      <p:cxnSp>
        <p:nvCxnSpPr>
          <p:cNvPr id="59" name="Straight Arrow Connector 58"/>
          <p:cNvCxnSpPr>
            <a:stCxn id="57" idx="1"/>
            <a:endCxn id="62" idx="3"/>
          </p:cNvCxnSpPr>
          <p:nvPr/>
        </p:nvCxnSpPr>
        <p:spPr>
          <a:xfrm flipH="1" flipV="1">
            <a:off x="3502478" y="3729827"/>
            <a:ext cx="205426" cy="1682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2998422" y="3560550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No</a:t>
            </a:r>
            <a:endParaRPr lang="en-AU" sz="1600" dirty="0"/>
          </a:p>
        </p:txBody>
      </p:sp>
      <p:sp>
        <p:nvSpPr>
          <p:cNvPr id="64" name="TextBox 63"/>
          <p:cNvSpPr txBox="1"/>
          <p:nvPr/>
        </p:nvSpPr>
        <p:spPr>
          <a:xfrm>
            <a:off x="3059832" y="5445224"/>
            <a:ext cx="194421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9. Confirm/amend   facility deficit</a:t>
            </a:r>
            <a:endParaRPr lang="en-AU" dirty="0" smtClean="0"/>
          </a:p>
        </p:txBody>
      </p:sp>
      <p:sp>
        <p:nvSpPr>
          <p:cNvPr id="65" name="TextBox 64"/>
          <p:cNvSpPr txBox="1"/>
          <p:nvPr/>
        </p:nvSpPr>
        <p:spPr>
          <a:xfrm>
            <a:off x="5364088" y="5445224"/>
            <a:ext cx="216024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10. Natural areas: resource assessment</a:t>
            </a:r>
            <a:endParaRPr lang="en-AU" dirty="0" smtClean="0"/>
          </a:p>
        </p:txBody>
      </p:sp>
      <p:sp>
        <p:nvSpPr>
          <p:cNvPr id="66" name="TextBox 65"/>
          <p:cNvSpPr txBox="1"/>
          <p:nvPr/>
        </p:nvSpPr>
        <p:spPr>
          <a:xfrm>
            <a:off x="4139952" y="4725144"/>
            <a:ext cx="136815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8. Quantify</a:t>
            </a:r>
            <a:endParaRPr lang="en-AU" dirty="0" smtClean="0"/>
          </a:p>
        </p:txBody>
      </p:sp>
      <p:cxnSp>
        <p:nvCxnSpPr>
          <p:cNvPr id="68" name="Straight Arrow Connector 67"/>
          <p:cNvCxnSpPr>
            <a:stCxn id="57" idx="2"/>
            <a:endCxn id="66" idx="0"/>
          </p:cNvCxnSpPr>
          <p:nvPr/>
        </p:nvCxnSpPr>
        <p:spPr>
          <a:xfrm rot="16200000" flipH="1">
            <a:off x="4547611" y="4448727"/>
            <a:ext cx="516830" cy="3600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66" idx="2"/>
            <a:endCxn id="64" idx="0"/>
          </p:cNvCxnSpPr>
          <p:nvPr/>
        </p:nvCxnSpPr>
        <p:spPr>
          <a:xfrm rot="5400000">
            <a:off x="4252610" y="4873806"/>
            <a:ext cx="350748" cy="7920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66" idx="2"/>
          </p:cNvCxnSpPr>
          <p:nvPr/>
        </p:nvCxnSpPr>
        <p:spPr>
          <a:xfrm rot="16200000" flipH="1">
            <a:off x="5062700" y="4855804"/>
            <a:ext cx="350748" cy="82809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6876256" y="2020778"/>
            <a:ext cx="2016224" cy="6771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11. Are facilities serving all areas</a:t>
            </a:r>
            <a:r>
              <a:rPr lang="en-US" sz="2000" dirty="0" smtClean="0"/>
              <a:t>?</a:t>
            </a:r>
            <a:endParaRPr lang="en-AU" sz="2000" dirty="0"/>
          </a:p>
        </p:txBody>
      </p:sp>
      <p:cxnSp>
        <p:nvCxnSpPr>
          <p:cNvPr id="79" name="Straight Arrow Connector 78"/>
          <p:cNvCxnSpPr>
            <a:stCxn id="4" idx="2"/>
          </p:cNvCxnSpPr>
          <p:nvPr/>
        </p:nvCxnSpPr>
        <p:spPr>
          <a:xfrm rot="5400000">
            <a:off x="6869075" y="5294821"/>
            <a:ext cx="2029792" cy="79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rot="5400000">
            <a:off x="7554815" y="3027439"/>
            <a:ext cx="659106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7668344" y="2852936"/>
            <a:ext cx="43204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</a:t>
            </a:r>
            <a:endParaRPr lang="en-AU" sz="1600" dirty="0"/>
          </a:p>
        </p:txBody>
      </p:sp>
      <p:sp>
        <p:nvSpPr>
          <p:cNvPr id="82" name="TextBox 81"/>
          <p:cNvSpPr txBox="1"/>
          <p:nvPr/>
        </p:nvSpPr>
        <p:spPr>
          <a:xfrm>
            <a:off x="1043608" y="6309320"/>
            <a:ext cx="7632848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13.  Examine for consistency with already set targets and amend as appropriate</a:t>
            </a:r>
            <a:endParaRPr lang="en-AU" dirty="0"/>
          </a:p>
        </p:txBody>
      </p:sp>
      <p:cxnSp>
        <p:nvCxnSpPr>
          <p:cNvPr id="87" name="Straight Arrow Connector 86"/>
          <p:cNvCxnSpPr/>
          <p:nvPr/>
        </p:nvCxnSpPr>
        <p:spPr>
          <a:xfrm rot="5400000">
            <a:off x="1655279" y="6201705"/>
            <a:ext cx="216818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stCxn id="64" idx="2"/>
          </p:cNvCxnSpPr>
          <p:nvPr/>
        </p:nvCxnSpPr>
        <p:spPr>
          <a:xfrm rot="16200000" flipH="1">
            <a:off x="3941060" y="6182435"/>
            <a:ext cx="217765" cy="3600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65" idx="2"/>
          </p:cNvCxnSpPr>
          <p:nvPr/>
        </p:nvCxnSpPr>
        <p:spPr>
          <a:xfrm rot="5400000">
            <a:off x="6335326" y="6200437"/>
            <a:ext cx="217765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4499992" y="4293096"/>
            <a:ext cx="50405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Yes</a:t>
            </a:r>
            <a:endParaRPr lang="en-AU" sz="1600" dirty="0"/>
          </a:p>
        </p:txBody>
      </p:sp>
      <p:cxnSp>
        <p:nvCxnSpPr>
          <p:cNvPr id="48" name="Straight Arrow Connector 47"/>
          <p:cNvCxnSpPr/>
          <p:nvPr/>
        </p:nvCxnSpPr>
        <p:spPr>
          <a:xfrm flipH="1" flipV="1">
            <a:off x="1787155" y="1487518"/>
            <a:ext cx="48541" cy="57333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633424" y="1637358"/>
            <a:ext cx="50405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Yes</a:t>
            </a:r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6878445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1" grpId="0" animBg="1"/>
      <p:bldP spid="19" grpId="0" animBg="1"/>
      <p:bldP spid="21" grpId="0" animBg="1"/>
      <p:bldP spid="42" grpId="0" animBg="1"/>
      <p:bldP spid="32" grpId="0" animBg="1"/>
      <p:bldP spid="50" grpId="0" animBg="1"/>
      <p:bldP spid="52" grpId="0" animBg="1"/>
      <p:bldP spid="54" grpId="0" animBg="1"/>
      <p:bldP spid="34" grpId="0" animBg="1"/>
      <p:bldP spid="57" grpId="0" animBg="1"/>
      <p:bldP spid="62" grpId="0"/>
      <p:bldP spid="64" grpId="0" animBg="1"/>
      <p:bldP spid="65" grpId="0" animBg="1"/>
      <p:bldP spid="66" grpId="0" animBg="1"/>
      <p:bldP spid="77" grpId="0" animBg="1"/>
      <p:bldP spid="81" grpId="0" animBg="1"/>
      <p:bldP spid="82" grpId="0" animBg="1"/>
      <p:bldP spid="105" grpId="0" animBg="1"/>
      <p:bldP spid="4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What </a:t>
            </a:r>
            <a:r>
              <a:rPr lang="en-US" sz="4000" dirty="0">
                <a:solidFill>
                  <a:srgbClr val="002060"/>
                </a:solidFill>
              </a:rPr>
              <a:t>I</a:t>
            </a:r>
            <a:r>
              <a:rPr lang="en-US" sz="4000" dirty="0" smtClean="0">
                <a:solidFill>
                  <a:srgbClr val="002060"/>
                </a:solidFill>
              </a:rPr>
              <a:t>s a Facility?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721" y="1340768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 </a:t>
            </a:r>
            <a:r>
              <a:rPr lang="en-US" dirty="0" smtClean="0">
                <a:solidFill>
                  <a:srgbClr val="0070C0"/>
                </a:solidFill>
              </a:rPr>
              <a:t>sport:</a:t>
            </a:r>
            <a:endParaRPr lang="en-US" dirty="0" smtClean="0"/>
          </a:p>
          <a:p>
            <a:pPr lvl="1"/>
            <a:r>
              <a:rPr lang="en-US" dirty="0" smtClean="0"/>
              <a:t>a single playing area – e.g. court or playing field, or</a:t>
            </a:r>
          </a:p>
          <a:p>
            <a:pPr lvl="1"/>
            <a:r>
              <a:rPr lang="en-US" dirty="0" smtClean="0"/>
              <a:t>a group – e.g. a squash centre, or</a:t>
            </a:r>
          </a:p>
          <a:p>
            <a:pPr lvl="1"/>
            <a:r>
              <a:rPr lang="en-US" dirty="0" smtClean="0"/>
              <a:t>multi-purpose facility – e.g. a sports centre</a:t>
            </a:r>
          </a:p>
          <a:p>
            <a:r>
              <a:rPr lang="en-US" dirty="0" smtClean="0"/>
              <a:t>In the </a:t>
            </a:r>
            <a:r>
              <a:rPr lang="en-US" dirty="0" smtClean="0">
                <a:solidFill>
                  <a:srgbClr val="0070C0"/>
                </a:solidFill>
              </a:rPr>
              <a:t>arts:</a:t>
            </a:r>
          </a:p>
          <a:p>
            <a:pPr lvl="1"/>
            <a:r>
              <a:rPr lang="en-US" dirty="0" smtClean="0"/>
              <a:t>a single facility – e.g. gallery</a:t>
            </a:r>
          </a:p>
          <a:p>
            <a:pPr lvl="1"/>
            <a:r>
              <a:rPr lang="en-US" dirty="0" smtClean="0"/>
              <a:t>multi-purpose facility – e.g. arts centre</a:t>
            </a:r>
          </a:p>
          <a:p>
            <a:r>
              <a:rPr lang="en-US" dirty="0" smtClean="0"/>
              <a:t>In </a:t>
            </a:r>
            <a:r>
              <a:rPr lang="en-US" dirty="0" smtClean="0">
                <a:solidFill>
                  <a:srgbClr val="0070C0"/>
                </a:solidFill>
              </a:rPr>
              <a:t>tourism:</a:t>
            </a:r>
            <a:endParaRPr lang="en-US" dirty="0" smtClean="0"/>
          </a:p>
          <a:p>
            <a:pPr lvl="1"/>
            <a:r>
              <a:rPr lang="en-US" dirty="0"/>
              <a:t>h</a:t>
            </a:r>
            <a:r>
              <a:rPr lang="en-US" dirty="0" smtClean="0"/>
              <a:t>otel = a multi-purpose facility: accommodation + convention/ballroom facility + fitness centre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382282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Facility types – examples</a:t>
            </a:r>
            <a:endParaRPr lang="en-AU" sz="4000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1476658"/>
              </p:ext>
            </p:extLst>
          </p:nvPr>
        </p:nvGraphicFramePr>
        <p:xfrm>
          <a:off x="457200" y="1600200"/>
          <a:ext cx="8229600" cy="2346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90664"/>
                <a:gridCol w="2595736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Purpose-built</a:t>
                      </a:r>
                      <a:endParaRPr lang="en-AU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Natural/heritage</a:t>
                      </a:r>
                      <a:endParaRPr lang="en-AU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Formal</a:t>
                      </a:r>
                      <a:endParaRPr lang="en-AU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Use occupies</a:t>
                      </a:r>
                      <a:r>
                        <a:rPr lang="en-US" sz="2000" baseline="0" dirty="0" smtClean="0"/>
                        <a:t> specified space/time – bookings/tickets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lphaUcPeriod"/>
                      </a:pPr>
                      <a:r>
                        <a:rPr lang="en-US" sz="2000" dirty="0" smtClean="0"/>
                        <a:t>Playing fields, squash courts, theatres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B. Organized activities at natural/heritage site e.g. safaris, whitewater rafting, guided tours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516179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Facility types – examples</a:t>
            </a:r>
            <a:endParaRPr lang="en-AU" sz="4000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082956"/>
              </p:ext>
            </p:extLst>
          </p:nvPr>
        </p:nvGraphicFramePr>
        <p:xfrm>
          <a:off x="457200" y="1600200"/>
          <a:ext cx="8229600" cy="41757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90664"/>
                <a:gridCol w="2595736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Purpose-built</a:t>
                      </a:r>
                      <a:endParaRPr lang="en-AU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Natural/heritage</a:t>
                      </a:r>
                      <a:endParaRPr lang="en-AU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Formal</a:t>
                      </a:r>
                      <a:endParaRPr lang="en-AU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Use occupies</a:t>
                      </a:r>
                      <a:r>
                        <a:rPr lang="en-US" sz="2000" baseline="0" dirty="0" smtClean="0"/>
                        <a:t> specified space/time – bookings/tickets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lphaUcPeriod"/>
                      </a:pPr>
                      <a:r>
                        <a:rPr lang="en-US" sz="2000" dirty="0" smtClean="0"/>
                        <a:t>Playing fields, squash courts, theatres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B. Organized activities at natural/heritage site e.g. safaris, whitewater rafting, guided tours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Informal</a:t>
                      </a:r>
                      <a:endParaRPr lang="en-AU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User does not</a:t>
                      </a:r>
                      <a:r>
                        <a:rPr lang="en-US" sz="2000" baseline="0" dirty="0" smtClean="0"/>
                        <a:t> occupy specified space/time – maybe no booking/ tickets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C. Urban parks, trails, museums, galleries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D. Non-organized use of national parks, forests,</a:t>
                      </a:r>
                      <a:r>
                        <a:rPr lang="en-US" sz="2000" baseline="0" dirty="0" smtClean="0"/>
                        <a:t> beaches, rivers, historic building/sites</a:t>
                      </a: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546409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Capacity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Contexts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Concepts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Factors affecting capacity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Types of capacity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Estimation of capacity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6894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</a:t>
            </a:r>
            <a:r>
              <a:rPr lang="en-AU" sz="1400" dirty="0" smtClean="0"/>
              <a:t>and </a:t>
            </a:r>
            <a:r>
              <a:rPr lang="en-AU" sz="1400" dirty="0" smtClean="0"/>
              <a:t>Tourism, Politics, Policy and Planning, </a:t>
            </a:r>
            <a:r>
              <a:rPr lang="en-AU" sz="1400" dirty="0" smtClean="0"/>
              <a:t>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</a:t>
            </a:r>
            <a:r>
              <a:rPr lang="en-AU" sz="1400" dirty="0" smtClean="0"/>
              <a:t>Veal, 2017, CABI Tourism Texts</a:t>
            </a:r>
            <a:endParaRPr lang="en-US" sz="14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Capacity: 1. Contexts  </a:t>
            </a:r>
            <a:r>
              <a:rPr lang="en-US" sz="2000" dirty="0" smtClean="0">
                <a:solidFill>
                  <a:srgbClr val="002060"/>
                </a:solidFill>
              </a:rPr>
              <a:t>(Fig. 11.2)</a:t>
            </a:r>
            <a:endParaRPr lang="en-AU" sz="2000" dirty="0">
              <a:solidFill>
                <a:srgbClr val="002060"/>
              </a:solidFill>
            </a:endParaRPr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72816"/>
            <a:ext cx="7745824" cy="42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03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0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3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4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5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6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7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8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9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0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3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4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5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6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7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8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9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3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4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5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6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7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8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9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743</TotalTime>
  <Words>2656</Words>
  <Application>Microsoft Office PowerPoint</Application>
  <PresentationFormat>On-screen Show (4:3)</PresentationFormat>
  <Paragraphs>543</Paragraphs>
  <Slides>35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PowerPoint Presentation</vt:lpstr>
      <vt:lpstr>CHAPTER 11</vt:lpstr>
      <vt:lpstr>Outline</vt:lpstr>
      <vt:lpstr>The facility/service audit process (Fig. 11.1)</vt:lpstr>
      <vt:lpstr>What Is a Facility?</vt:lpstr>
      <vt:lpstr>Facility types – examples</vt:lpstr>
      <vt:lpstr>Facility types – examples</vt:lpstr>
      <vt:lpstr>Capacity</vt:lpstr>
      <vt:lpstr>Capacity: 1. Contexts  (Fig. 11.2)</vt:lpstr>
      <vt:lpstr>Capacity: contexts (cont’d)</vt:lpstr>
      <vt:lpstr>Capacity: contexts (cont’d)</vt:lpstr>
      <vt:lpstr>Capacity: 2. Concepts (Table 11.2)</vt:lpstr>
      <vt:lpstr>Capacity: concepts</vt:lpstr>
      <vt:lpstr>Factors affecting capacity: physical (Table 11.3)</vt:lpstr>
      <vt:lpstr>Factors affecting capacity: regulation/management </vt:lpstr>
      <vt:lpstr>Factors affecting capacity: user attitudes/behaviour</vt:lpstr>
      <vt:lpstr>Factors affecting capacity: neighbours</vt:lpstr>
      <vt:lpstr>Capacity: 4. Types (Table 11.4)</vt:lpstr>
      <vt:lpstr>Psychological capacity example (Fig. 11.3)</vt:lpstr>
      <vt:lpstr>5. Capacity estimation</vt:lpstr>
      <vt:lpstr>Capacity estimation: formal facilities: method  (Table 10.5)</vt:lpstr>
      <vt:lpstr>Capacity estimation: formal facilities: examples (Table 11.5)</vt:lpstr>
      <vt:lpstr>Capacity estimation: informal: purpose-built</vt:lpstr>
      <vt:lpstr>Capacity estimation: informal: purpose-built: urban park:  1. Personal/social space (Gedliki and Ozbilen, Fig. 11.4)</vt:lpstr>
      <vt:lpstr>Capacity estimation: informal: purpose-built: urban park: 2. Satisfaction/perceived crowding (using Fig. 11.3)</vt:lpstr>
      <vt:lpstr>Capacity estimation: informal: purpose-built: urban park: 3. Equity</vt:lpstr>
      <vt:lpstr>Capacity estimation: informal: natural/heritage</vt:lpstr>
      <vt:lpstr>Capacity estimation: informal: natural/heritage: ‘recreational carrying capacity’: context: balancing competing interests (Fig. 11.5)</vt:lpstr>
      <vt:lpstr>Capacity estimation: informal: natural/heritage: leisure activities</vt:lpstr>
      <vt:lpstr>Capacity estimation: informal: tourism destination</vt:lpstr>
      <vt:lpstr>Capacity estimation: informal: tourism destination:  Venice: Canestelli and Costa (1991)</vt:lpstr>
      <vt:lpstr>Table 11.7: Tourism capacity constraints in Venice</vt:lpstr>
      <vt:lpstr>Table 11.7: Tourism capacity constraints  in Venice</vt:lpstr>
      <vt:lpstr>Table 11.7: Tourism capacity constraints  in Venice</vt:lpstr>
      <vt:lpstr>Capacity estimation: informal:  tourism destination: Sydney</vt:lpstr>
    </vt:vector>
  </TitlesOfParts>
  <Company>University of Technology, Sydney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Veal</dc:creator>
  <cp:lastModifiedBy>Alan Worth</cp:lastModifiedBy>
  <cp:revision>30</cp:revision>
  <dcterms:created xsi:type="dcterms:W3CDTF">2016-11-30T23:45:22Z</dcterms:created>
  <dcterms:modified xsi:type="dcterms:W3CDTF">2017-04-24T14:01:51Z</dcterms:modified>
</cp:coreProperties>
</file>