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4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4" r:id="rId25"/>
    <p:sldId id="262" r:id="rId26"/>
    <p:sldId id="283" r:id="rId27"/>
    <p:sldId id="285" r:id="rId28"/>
    <p:sldId id="286" r:id="rId29"/>
    <p:sldId id="287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17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19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20</a:t>
            </a:fld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21</a:t>
            </a:fld>
            <a:endParaRPr lang="en-A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22</a:t>
            </a:fld>
            <a:endParaRPr lang="en-A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23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F24CF-82D0-45C4-BA1C-ED40F99CA03E}" type="slidenum">
              <a:rPr lang="en-AU" smtClean="0"/>
              <a:pPr/>
              <a:t>14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4392487" cy="142617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060"/>
                </a:solidFill>
              </a:rPr>
              <a:t>Rational–comprehensive model </a:t>
            </a:r>
            <a:r>
              <a:rPr lang="en-US" sz="2700" dirty="0" smtClean="0">
                <a:solidFill>
                  <a:srgbClr val="002060"/>
                </a:solidFill>
              </a:rPr>
              <a:t>(Fig. 6.3)</a:t>
            </a:r>
            <a:endParaRPr lang="en-AU" sz="2700" dirty="0">
              <a:solidFill>
                <a:srgbClr val="002060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572000" y="583677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B34"/>
                </a:solidFill>
              </a:rPr>
              <a:t>1. Terms of reference/brief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72000" y="2527893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000B34"/>
                </a:solidFill>
              </a:rPr>
              <a:t>4. Environmental appraisal</a:t>
            </a:r>
            <a:endParaRPr lang="en-US" sz="2000">
              <a:solidFill>
                <a:srgbClr val="000B34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572000" y="1303757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000B34"/>
                </a:solidFill>
              </a:rPr>
              <a:t>2. Values/mission/vision/goals</a:t>
            </a:r>
            <a:endParaRPr lang="en-US" sz="2000">
              <a:solidFill>
                <a:srgbClr val="000B34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67544" y="3104404"/>
            <a:ext cx="3383731" cy="400110"/>
          </a:xfrm>
          <a:prstGeom prst="rect">
            <a:avLst/>
          </a:prstGeom>
          <a:solidFill>
            <a:srgbClr val="FFFF00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000B34"/>
                </a:solidFill>
              </a:rPr>
              <a:t>5. </a:t>
            </a:r>
            <a:r>
              <a:rPr lang="en-US" sz="2000" b="1">
                <a:solidFill>
                  <a:srgbClr val="000B34"/>
                </a:solidFill>
              </a:rPr>
              <a:t>Consult with stakeholders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572001" y="3104404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000B34"/>
                </a:solidFill>
              </a:rPr>
              <a:t>6. </a:t>
            </a:r>
            <a:r>
              <a:rPr lang="en-US" sz="2000">
                <a:solidFill>
                  <a:srgbClr val="000B34"/>
                </a:solidFill>
              </a:rPr>
              <a:t>Develop options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572001" y="3680666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000B34"/>
                </a:solidFill>
              </a:rPr>
              <a:t>7. </a:t>
            </a:r>
            <a:r>
              <a:rPr lang="en-US" sz="2000">
                <a:solidFill>
                  <a:srgbClr val="000B34"/>
                </a:solidFill>
              </a:rPr>
              <a:t>Evaluate </a:t>
            </a:r>
            <a:r>
              <a:rPr lang="en-US" sz="2000" smtClean="0">
                <a:solidFill>
                  <a:srgbClr val="000B34"/>
                </a:solidFill>
              </a:rPr>
              <a:t>options</a:t>
            </a:r>
            <a:endParaRPr lang="en-US" sz="2000">
              <a:solidFill>
                <a:srgbClr val="000B34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644008" y="4328093"/>
            <a:ext cx="3312368" cy="70788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000B34"/>
                </a:solidFill>
              </a:rPr>
              <a:t> 8. Decide strategy/goals/ objectives</a:t>
            </a:r>
            <a:endParaRPr lang="en-US" sz="2000">
              <a:solidFill>
                <a:srgbClr val="000B34"/>
              </a:solidFill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716016" y="5192189"/>
            <a:ext cx="3240360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000B34"/>
                </a:solidFill>
              </a:rPr>
              <a:t>9.  Implement/manage</a:t>
            </a:r>
            <a:endParaRPr lang="en-US" sz="2000">
              <a:solidFill>
                <a:srgbClr val="000B34"/>
              </a:solidFill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716016" y="5768253"/>
            <a:ext cx="3240360" cy="70788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10. Monitor/evaluate/ feedback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6012160" y="943717"/>
            <a:ext cx="0" cy="359345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6084168" y="1735805"/>
            <a:ext cx="0" cy="21590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084168" y="2383877"/>
            <a:ext cx="720" cy="216471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6084888" y="3464766"/>
            <a:ext cx="0" cy="21590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flipV="1">
            <a:off x="3059832" y="2095844"/>
            <a:ext cx="1512168" cy="1008113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3851920" y="3319981"/>
            <a:ext cx="720725" cy="694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3491881" y="3536004"/>
            <a:ext cx="1080119" cy="288033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3059832" y="3536005"/>
            <a:ext cx="1656184" cy="2520280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6084168" y="4112069"/>
            <a:ext cx="0" cy="217488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6084168" y="5048173"/>
            <a:ext cx="0" cy="144462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>
            <a:off x="6084168" y="5552229"/>
            <a:ext cx="0" cy="216024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7956376" y="6128293"/>
            <a:ext cx="648072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6" name="Line 33"/>
          <p:cNvSpPr>
            <a:spLocks noChangeShapeType="1"/>
          </p:cNvSpPr>
          <p:nvPr/>
        </p:nvSpPr>
        <p:spPr bwMode="auto">
          <a:xfrm flipV="1">
            <a:off x="8604448" y="799701"/>
            <a:ext cx="0" cy="5328592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H="1">
            <a:off x="7956376" y="5336205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 flipH="1">
            <a:off x="7956376" y="3823318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9" name="Line 37"/>
          <p:cNvSpPr>
            <a:spLocks noChangeShapeType="1"/>
          </p:cNvSpPr>
          <p:nvPr/>
        </p:nvSpPr>
        <p:spPr bwMode="auto">
          <a:xfrm flipH="1">
            <a:off x="7956376" y="3175618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flipH="1">
            <a:off x="7956376" y="2743917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1" name="Line 39"/>
          <p:cNvSpPr>
            <a:spLocks noChangeShapeType="1"/>
          </p:cNvSpPr>
          <p:nvPr/>
        </p:nvSpPr>
        <p:spPr bwMode="auto">
          <a:xfrm flipH="1">
            <a:off x="7956376" y="2167853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2" name="Line 40"/>
          <p:cNvSpPr>
            <a:spLocks noChangeShapeType="1"/>
          </p:cNvSpPr>
          <p:nvPr/>
        </p:nvSpPr>
        <p:spPr bwMode="auto">
          <a:xfrm flipH="1">
            <a:off x="7956376" y="1519781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 flipH="1">
            <a:off x="7956376" y="799701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4" name="Line 42"/>
          <p:cNvSpPr>
            <a:spLocks noChangeShapeType="1"/>
          </p:cNvSpPr>
          <p:nvPr/>
        </p:nvSpPr>
        <p:spPr bwMode="auto">
          <a:xfrm flipV="1">
            <a:off x="2987675" y="1591788"/>
            <a:ext cx="1584325" cy="1512615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5" name="Line 43"/>
          <p:cNvSpPr>
            <a:spLocks noChangeShapeType="1"/>
          </p:cNvSpPr>
          <p:nvPr/>
        </p:nvSpPr>
        <p:spPr bwMode="auto">
          <a:xfrm>
            <a:off x="3419872" y="3536005"/>
            <a:ext cx="1224136" cy="1152128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572000" y="1951829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000B34"/>
                </a:solidFill>
              </a:rPr>
              <a:t>3. Decide planning approach</a:t>
            </a:r>
            <a:endParaRPr lang="en-US" sz="2000">
              <a:solidFill>
                <a:srgbClr val="000B34"/>
              </a:solidFill>
            </a:endParaRPr>
          </a:p>
        </p:txBody>
      </p:sp>
      <p:sp>
        <p:nvSpPr>
          <p:cNvPr id="37" name="Line 20"/>
          <p:cNvSpPr>
            <a:spLocks noChangeShapeType="1"/>
          </p:cNvSpPr>
          <p:nvPr/>
        </p:nvSpPr>
        <p:spPr bwMode="auto">
          <a:xfrm flipV="1">
            <a:off x="3131840" y="2815923"/>
            <a:ext cx="1440160" cy="288033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6084168" y="2887933"/>
            <a:ext cx="720" cy="216471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9" name="Line 34"/>
          <p:cNvSpPr>
            <a:spLocks noChangeShapeType="1"/>
          </p:cNvSpPr>
          <p:nvPr/>
        </p:nvSpPr>
        <p:spPr bwMode="auto">
          <a:xfrm flipH="1">
            <a:off x="7956376" y="4760141"/>
            <a:ext cx="647700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3275856" y="3536005"/>
            <a:ext cx="1440160" cy="1944216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1" name="TextBox 40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2290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4. Parties involved  </a:t>
            </a:r>
            <a:r>
              <a:rPr lang="en-US" sz="2200" dirty="0" smtClean="0">
                <a:solidFill>
                  <a:srgbClr val="002060"/>
                </a:solidFill>
              </a:rPr>
              <a:t>(Table 10.2)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0053" y="1052736"/>
            <a:ext cx="8532427" cy="4608512"/>
          </a:xfrm>
        </p:spPr>
        <p:txBody>
          <a:bodyPr>
            <a:no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2800" dirty="0" smtClean="0"/>
              <a:t>The public at large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800" dirty="0" smtClean="0"/>
              <a:t>Targeted groups of the public (by age, ethnicity etc.)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800" dirty="0" smtClean="0"/>
              <a:t>Existing clients – casual and organized 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800" dirty="0" smtClean="0"/>
              <a:t>Staff  of department doing the planning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800" dirty="0" smtClean="0"/>
              <a:t>Elected members etc. of planning organization</a:t>
            </a:r>
            <a:endParaRPr lang="en-AU" sz="2800" dirty="0" smtClean="0"/>
          </a:p>
          <a:p>
            <a:pPr marL="571500" indent="-571500">
              <a:buFont typeface="+mj-lt"/>
              <a:buAutoNum type="arabicPeriod"/>
            </a:pPr>
            <a:r>
              <a:rPr lang="en-US" sz="2800" dirty="0"/>
              <a:t>O</a:t>
            </a:r>
            <a:r>
              <a:rPr lang="en-US" sz="2800" dirty="0" smtClean="0"/>
              <a:t>ther departments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800" dirty="0" err="1" smtClean="0"/>
              <a:t>Neighbouring</a:t>
            </a:r>
            <a:r>
              <a:rPr lang="en-US" sz="2800" dirty="0" smtClean="0"/>
              <a:t> organizations (e.g. councils)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8353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Parties involved (cont’d) 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3701008"/>
          </a:xfrm>
        </p:spPr>
        <p:txBody>
          <a:bodyPr/>
          <a:lstStyle/>
          <a:p>
            <a:pPr marL="571500" indent="-571500">
              <a:buAutoNum type="arabicPeriod" startAt="8"/>
            </a:pPr>
            <a:r>
              <a:rPr lang="en-US" sz="2800" dirty="0" smtClean="0"/>
              <a:t>Regional/national governmental bodies</a:t>
            </a:r>
          </a:p>
          <a:p>
            <a:pPr marL="571500" indent="-571500">
              <a:buAutoNum type="arabicPeriod" startAt="8"/>
            </a:pPr>
            <a:r>
              <a:rPr lang="en-US" sz="2800" dirty="0" smtClean="0"/>
              <a:t>Lobby/interest </a:t>
            </a:r>
            <a:r>
              <a:rPr lang="en-US" sz="2800" dirty="0" smtClean="0"/>
              <a:t>groups</a:t>
            </a:r>
          </a:p>
          <a:p>
            <a:pPr marL="571500" indent="-571500">
              <a:buAutoNum type="arabicPeriod" startAt="8"/>
            </a:pPr>
            <a:r>
              <a:rPr lang="en-US" sz="2800" dirty="0" smtClean="0"/>
              <a:t>Chambers of commerce</a:t>
            </a:r>
          </a:p>
          <a:p>
            <a:pPr marL="571500" indent="-571500">
              <a:buAutoNum type="arabicPeriod" startAt="8"/>
            </a:pPr>
            <a:r>
              <a:rPr lang="en-US" sz="2800" dirty="0" smtClean="0"/>
              <a:t>Owners/managers of facilities</a:t>
            </a:r>
          </a:p>
          <a:p>
            <a:pPr marL="571500" indent="-571500">
              <a:buAutoNum type="arabicPeriod" startAt="8"/>
            </a:pPr>
            <a:r>
              <a:rPr lang="en-US" sz="2800" dirty="0" smtClean="0"/>
              <a:t>Professional groups</a:t>
            </a:r>
          </a:p>
          <a:p>
            <a:pPr marL="571500" indent="-571500">
              <a:buAutoNum type="arabicPeriod" startAt="8"/>
            </a:pPr>
            <a:r>
              <a:rPr lang="en-US" sz="2800" dirty="0" smtClean="0"/>
              <a:t>Lobbyists (may represent 9–12)</a:t>
            </a:r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66256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5. Formats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AU" sz="2800" dirty="0" smtClean="0"/>
              <a:t>Political/legal processes 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dirty="0" smtClean="0"/>
              <a:t>Information </a:t>
            </a:r>
            <a:r>
              <a:rPr lang="en-AU" sz="2800" dirty="0"/>
              <a:t>provision and requests for </a:t>
            </a:r>
            <a:r>
              <a:rPr lang="en-AU" sz="2800" dirty="0" smtClean="0"/>
              <a:t>comment 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dirty="0" smtClean="0"/>
              <a:t>Meetings 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dirty="0"/>
              <a:t>S</a:t>
            </a:r>
            <a:r>
              <a:rPr lang="en-AU" sz="2800" dirty="0" smtClean="0"/>
              <a:t>ocial </a:t>
            </a:r>
            <a:r>
              <a:rPr lang="en-AU" sz="2800" dirty="0"/>
              <a:t>research </a:t>
            </a:r>
            <a:r>
              <a:rPr lang="en-AU" sz="2800" dirty="0" smtClean="0"/>
              <a:t>methods 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dirty="0" smtClean="0"/>
              <a:t>Activism 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dirty="0" smtClean="0"/>
              <a:t>Deliberative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dirty="0"/>
              <a:t>A</a:t>
            </a:r>
            <a:r>
              <a:rPr lang="en-AU" sz="2800" dirty="0" smtClean="0"/>
              <a:t>nalytical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1554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I. Political/legal processes </a:t>
            </a:r>
            <a:r>
              <a:rPr lang="en-US" sz="2000" dirty="0" smtClean="0">
                <a:solidFill>
                  <a:srgbClr val="002060"/>
                </a:solidFill>
              </a:rPr>
              <a:t>(Table 10.3)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Voting in:</a:t>
            </a:r>
          </a:p>
          <a:p>
            <a:pPr marL="914400" lvl="1" indent="-514350"/>
            <a:r>
              <a:rPr lang="en-US" sz="2400" dirty="0" smtClean="0"/>
              <a:t>elections </a:t>
            </a:r>
          </a:p>
          <a:p>
            <a:pPr marL="914400" lvl="1" indent="-514350"/>
            <a:r>
              <a:rPr lang="en-US" sz="2400" dirty="0" smtClean="0"/>
              <a:t>plebiscites/referenda</a:t>
            </a:r>
          </a:p>
          <a:p>
            <a:r>
              <a:rPr lang="en-US" sz="2800" dirty="0" smtClean="0"/>
              <a:t>Membership of a political party</a:t>
            </a:r>
          </a:p>
          <a:p>
            <a:r>
              <a:rPr lang="en-US" sz="2800" dirty="0" smtClean="0"/>
              <a:t>Opinion polls</a:t>
            </a:r>
          </a:p>
          <a:p>
            <a:r>
              <a:rPr lang="en-US" sz="2800" dirty="0" smtClean="0"/>
              <a:t>Lobbying</a:t>
            </a:r>
          </a:p>
          <a:p>
            <a:r>
              <a:rPr lang="en-US" sz="2800" dirty="0" smtClean="0"/>
              <a:t>Statutory public notices</a:t>
            </a:r>
          </a:p>
          <a:p>
            <a:r>
              <a:rPr lang="en-US" sz="2800" dirty="0" smtClean="0"/>
              <a:t>Public inquiries/hearings</a:t>
            </a:r>
          </a:p>
          <a:p>
            <a:pPr marL="514350" indent="-514350">
              <a:buFont typeface="+mj-lt"/>
              <a:buAutoNum type="arabicPeriod"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28551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Political/legal: voting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721" y="1412776"/>
            <a:ext cx="8229600" cy="262088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Elections:</a:t>
            </a:r>
            <a:r>
              <a:rPr lang="en-US" sz="2800" dirty="0" smtClean="0"/>
              <a:t> electors vote for representative associated with policy manifestos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Referenda</a:t>
            </a:r>
            <a:r>
              <a:rPr lang="en-US" sz="2800" dirty="0" smtClean="0"/>
              <a:t> (binding) </a:t>
            </a:r>
            <a:r>
              <a:rPr lang="en-US" sz="2800" dirty="0" smtClean="0">
                <a:solidFill>
                  <a:srgbClr val="0070C0"/>
                </a:solidFill>
              </a:rPr>
              <a:t>Plebiscites</a:t>
            </a:r>
            <a:r>
              <a:rPr lang="en-US" sz="2800" dirty="0" smtClean="0"/>
              <a:t> (non-binding):  electors  vote directly for policies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35733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Political/legal (cont’d) 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721" y="1412776"/>
            <a:ext cx="8229600" cy="4525963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 startAt="2"/>
            </a:pPr>
            <a:r>
              <a:rPr lang="en-US" sz="2600" dirty="0" smtClean="0">
                <a:solidFill>
                  <a:srgbClr val="0070C0"/>
                </a:solidFill>
              </a:rPr>
              <a:t>Membership of political parties: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in decline in most western democracies: Why?</a:t>
            </a:r>
          </a:p>
          <a:p>
            <a:pPr marL="514350" indent="-514350">
              <a:buAutoNum type="arabicPeriod" startAt="2"/>
            </a:pPr>
            <a:r>
              <a:rPr lang="en-US" sz="2600" dirty="0" smtClean="0">
                <a:solidFill>
                  <a:srgbClr val="0070C0"/>
                </a:solidFill>
              </a:rPr>
              <a:t>Opinion polls: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highly influential, typically funded by newspapers and conducted by professional polling organizations (e.g. </a:t>
            </a:r>
            <a:r>
              <a:rPr lang="en-US" sz="2600" dirty="0" err="1" smtClean="0"/>
              <a:t>Newspoll</a:t>
            </a:r>
            <a:r>
              <a:rPr lang="en-US" sz="2600" dirty="0" smtClean="0"/>
              <a:t>, Gallup)</a:t>
            </a:r>
          </a:p>
          <a:p>
            <a:pPr marL="514350" indent="-514350">
              <a:buAutoNum type="arabicPeriod" startAt="2"/>
            </a:pPr>
            <a:r>
              <a:rPr lang="en-US" sz="2600" dirty="0" smtClean="0">
                <a:solidFill>
                  <a:srgbClr val="0070C0"/>
                </a:solidFill>
              </a:rPr>
              <a:t>Lobbying:</a:t>
            </a:r>
            <a:r>
              <a:rPr lang="en-US" sz="2600" dirty="0" smtClean="0"/>
              <a:t> direct meetings with politicians: professional lobbyists work on behalf of interest groups</a:t>
            </a:r>
          </a:p>
          <a:p>
            <a:pPr marL="514350" indent="-514350">
              <a:buAutoNum type="arabicPeriod" startAt="2"/>
            </a:pPr>
            <a:r>
              <a:rPr lang="en-US" sz="2600" dirty="0" smtClean="0">
                <a:solidFill>
                  <a:srgbClr val="0070C0"/>
                </a:solidFill>
              </a:rPr>
              <a:t>Statutory public notices:</a:t>
            </a:r>
            <a:r>
              <a:rPr lang="en-US" sz="2600" dirty="0" smtClean="0"/>
              <a:t> official government statements of intent (in press ads or government gazette), required by law</a:t>
            </a:r>
          </a:p>
          <a:p>
            <a:pPr marL="514350" indent="-514350">
              <a:buAutoNum type="arabicPeriod" startAt="2"/>
            </a:pPr>
            <a:r>
              <a:rPr lang="en-US" sz="2600" dirty="0" smtClean="0">
                <a:solidFill>
                  <a:srgbClr val="0070C0"/>
                </a:solidFill>
              </a:rPr>
              <a:t>Public inquiries/hearings:</a:t>
            </a:r>
            <a:r>
              <a:rPr lang="en-US" sz="2600" dirty="0" smtClean="0"/>
              <a:t> investigatory committees appointed by government/parliament</a:t>
            </a:r>
          </a:p>
          <a:p>
            <a:pPr marL="514350" indent="-514350">
              <a:buAutoNum type="arabicPeriod" startAt="2"/>
            </a:pP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4464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Political/legal: public inquiries/hearings: examples</a:t>
            </a:r>
            <a:endParaRPr lang="en-AU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0" y="126876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UK, 2000: </a:t>
            </a:r>
            <a:r>
              <a:rPr lang="en-US" sz="2600" i="1" dirty="0" smtClean="0"/>
              <a:t>Committee of Inquiry into Hunting with Dogs in England and Wales </a:t>
            </a:r>
            <a:r>
              <a:rPr lang="en-US" sz="2600" dirty="0" smtClean="0"/>
              <a:t>(Burns)</a:t>
            </a:r>
          </a:p>
          <a:p>
            <a:r>
              <a:rPr lang="en-AU" sz="2600" dirty="0" smtClean="0"/>
              <a:t>UK, 2005: </a:t>
            </a:r>
            <a:r>
              <a:rPr lang="en-AU" sz="2600" i="1" dirty="0" smtClean="0"/>
              <a:t>Review of National Sporting Effort &amp; Resources </a:t>
            </a:r>
            <a:r>
              <a:rPr lang="en-AU" sz="2600" dirty="0" smtClean="0"/>
              <a:t>(Carter)</a:t>
            </a:r>
          </a:p>
          <a:p>
            <a:r>
              <a:rPr lang="en-AU" sz="2600" dirty="0" smtClean="0"/>
              <a:t>UK, 2007–8: London 2012 Olympic Games and Paralympic Games: funding and legacy</a:t>
            </a:r>
            <a:endParaRPr lang="en-US" sz="2600" dirty="0" smtClean="0"/>
          </a:p>
          <a:p>
            <a:r>
              <a:rPr lang="en-US" sz="2600" dirty="0" smtClean="0"/>
              <a:t>UK, 2008: Supporting Excellence in the Arts: from </a:t>
            </a:r>
            <a:r>
              <a:rPr lang="en-US" sz="2600" i="1" dirty="0" smtClean="0"/>
              <a:t>Measurement to Judgment </a:t>
            </a:r>
            <a:r>
              <a:rPr lang="en-US" sz="2600" dirty="0" smtClean="0"/>
              <a:t>(McMaster)</a:t>
            </a:r>
          </a:p>
          <a:p>
            <a:r>
              <a:rPr lang="en-US" sz="2600" dirty="0"/>
              <a:t>Australia, 2009: </a:t>
            </a:r>
            <a:r>
              <a:rPr lang="en-US" sz="2600" i="1" dirty="0"/>
              <a:t>Informing the National Long-term Tourism Strategy</a:t>
            </a:r>
            <a:r>
              <a:rPr lang="en-US" sz="2600" dirty="0"/>
              <a:t> (Jackson)</a:t>
            </a:r>
          </a:p>
          <a:p>
            <a:r>
              <a:rPr lang="en-US" sz="2600" dirty="0"/>
              <a:t>Australia, 2009: </a:t>
            </a:r>
            <a:r>
              <a:rPr lang="en-US" sz="2600" i="1" dirty="0"/>
              <a:t>The Future of Sport in Australia </a:t>
            </a:r>
            <a:r>
              <a:rPr lang="en-US" sz="2600" dirty="0"/>
              <a:t>(Crawford)</a:t>
            </a:r>
            <a:endParaRPr lang="en-AU" sz="26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5202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99412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II. Information provision and requests 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for comment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Government representatives engage with the public, by mail, media advertising, etc.,  regarding plans/policies, to gain feedback, typically within a fixed time-period.</a:t>
            </a:r>
            <a:endParaRPr lang="en-A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62327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III. Meetings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Public or private meetings between government representatives and individuals or groups of the public (overlaps with I &amp; II)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6302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10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AU" sz="4000" dirty="0">
                <a:solidFill>
                  <a:srgbClr val="002060"/>
                </a:solidFill>
              </a:rPr>
              <a:t>Planning </a:t>
            </a:r>
            <a:r>
              <a:rPr lang="en-AU" sz="4000" dirty="0" smtClean="0">
                <a:solidFill>
                  <a:srgbClr val="002060"/>
                </a:solidFill>
              </a:rPr>
              <a:t>Tool </a:t>
            </a:r>
            <a:r>
              <a:rPr lang="en-AU" sz="4000" dirty="0">
                <a:solidFill>
                  <a:srgbClr val="002060"/>
                </a:solidFill>
              </a:rPr>
              <a:t>1: Consultative</a:t>
            </a:r>
            <a:endParaRPr lang="en-GB" sz="4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IV. Social research methods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Public opinion sought via:</a:t>
            </a:r>
          </a:p>
          <a:p>
            <a:pPr lvl="1"/>
            <a:r>
              <a:rPr lang="en-US" sz="2400" dirty="0" smtClean="0"/>
              <a:t>focus groups</a:t>
            </a:r>
          </a:p>
          <a:p>
            <a:pPr lvl="1"/>
            <a:r>
              <a:rPr lang="en-US" sz="2400" dirty="0" smtClean="0"/>
              <a:t>questionnaire-based surveys</a:t>
            </a:r>
          </a:p>
          <a:p>
            <a:r>
              <a:rPr lang="en-US" sz="2800" dirty="0" smtClean="0"/>
              <a:t>Subject to the usual methodological challenges of social research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611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V. Activism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Groups of the public organize themselves, typically to </a:t>
            </a:r>
            <a:r>
              <a:rPr lang="en-US" sz="2400" i="1" dirty="0" smtClean="0"/>
              <a:t>oppose</a:t>
            </a:r>
            <a:r>
              <a:rPr lang="en-US" sz="2400" dirty="0" smtClean="0"/>
              <a:t> government plans, via:</a:t>
            </a:r>
          </a:p>
          <a:p>
            <a:r>
              <a:rPr lang="en-US" sz="2400" dirty="0">
                <a:solidFill>
                  <a:srgbClr val="0070C0"/>
                </a:solidFill>
              </a:rPr>
              <a:t>m</a:t>
            </a:r>
            <a:r>
              <a:rPr lang="en-US" sz="2400" dirty="0" smtClean="0">
                <a:solidFill>
                  <a:srgbClr val="0070C0"/>
                </a:solidFill>
              </a:rPr>
              <a:t>ass-media </a:t>
            </a:r>
            <a:r>
              <a:rPr lang="en-US" sz="2400" dirty="0" smtClean="0"/>
              <a:t>campaigns (letter-writing, ads, talkback radio)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i</a:t>
            </a:r>
            <a:r>
              <a:rPr lang="en-US" sz="2400" dirty="0" smtClean="0">
                <a:solidFill>
                  <a:srgbClr val="0070C0"/>
                </a:solidFill>
              </a:rPr>
              <a:t>nternet-based campaigns</a:t>
            </a:r>
            <a:r>
              <a:rPr lang="en-US" sz="2400" dirty="0" smtClean="0"/>
              <a:t> (website, social media)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ad hoc campaigns </a:t>
            </a:r>
            <a:r>
              <a:rPr lang="en-US" sz="2400" dirty="0" smtClean="0"/>
              <a:t>(specific, single-purpose campaigns established – e.g. Surfers Against Sewage)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demonstrations</a:t>
            </a:r>
            <a:r>
              <a:rPr lang="en-US" sz="2400" dirty="0" smtClean="0"/>
              <a:t> (marches, vigils etc.)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civil disobedience </a:t>
            </a:r>
            <a:r>
              <a:rPr lang="en-US" sz="2400" dirty="0" smtClean="0"/>
              <a:t>(sit-ins, occupation of premises, direct action)</a:t>
            </a:r>
          </a:p>
          <a:p>
            <a:r>
              <a:rPr lang="en-US" sz="2400" u="sng" dirty="0" smtClean="0">
                <a:solidFill>
                  <a:srgbClr val="0070C0"/>
                </a:solidFill>
              </a:rPr>
              <a:t>un</a:t>
            </a:r>
            <a:r>
              <a:rPr lang="en-US" sz="2400" dirty="0" smtClean="0">
                <a:solidFill>
                  <a:srgbClr val="0070C0"/>
                </a:solidFill>
              </a:rPr>
              <a:t>civil disobedience </a:t>
            </a:r>
            <a:r>
              <a:rPr lang="en-US" sz="2400" dirty="0" smtClean="0"/>
              <a:t>= terrorism, military action </a:t>
            </a:r>
          </a:p>
          <a:p>
            <a:endParaRPr lang="en-US" sz="2800" dirty="0" smtClean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5023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2060"/>
                </a:solidFill>
              </a:rPr>
              <a:t>VI</a:t>
            </a:r>
            <a:r>
              <a:rPr lang="en-US" sz="4000" dirty="0" smtClean="0">
                <a:solidFill>
                  <a:srgbClr val="002060"/>
                </a:solidFill>
              </a:rPr>
              <a:t>. </a:t>
            </a:r>
            <a:r>
              <a:rPr lang="en-US" sz="4000" dirty="0">
                <a:solidFill>
                  <a:srgbClr val="002060"/>
                </a:solidFill>
              </a:rPr>
              <a:t>Deliberative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Various methodologies to reach consensus among groups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Citizen advisory committees/panels/community round tables/planning panels/planning juries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Delphi technique: </a:t>
            </a:r>
            <a:r>
              <a:rPr lang="en-US" sz="2800" dirty="0" smtClean="0"/>
              <a:t>panels of experts complete questionnaires, with circulation of results and re-assessment over a number of ‘rounds’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Nominal Group Technique (NGT): </a:t>
            </a:r>
            <a:r>
              <a:rPr lang="en-US" sz="2800" dirty="0" smtClean="0"/>
              <a:t>formalized focus group process with specified steps and voting (see Table 10.5)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Adaptive Environmental Assessment Management (AEAM): </a:t>
            </a:r>
            <a:r>
              <a:rPr lang="en-US" sz="2800" dirty="0" smtClean="0"/>
              <a:t>workshop process with interest groups, designed to reach consensus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Interest Based Negotiation (IBN):  </a:t>
            </a:r>
            <a:r>
              <a:rPr lang="en-US" sz="2800" dirty="0" smtClean="0"/>
              <a:t>has features of NGT and AEAM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52708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VII. Analytica</a:t>
            </a:r>
            <a:r>
              <a:rPr lang="en-US" sz="4000" dirty="0">
                <a:solidFill>
                  <a:srgbClr val="002060"/>
                </a:solidFill>
              </a:rPr>
              <a:t>l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i="1" dirty="0" smtClean="0"/>
              <a:t>Organizational</a:t>
            </a:r>
            <a:r>
              <a:rPr lang="en-US" sz="2800" dirty="0" smtClean="0"/>
              <a:t> response to public opposition to the organization’s plans/activities </a:t>
            </a:r>
          </a:p>
          <a:p>
            <a:r>
              <a:rPr lang="en-US" sz="2800" dirty="0" smtClean="0"/>
              <a:t>Involves indentifying, for each stakeholder group (see Table 10.6):</a:t>
            </a:r>
          </a:p>
          <a:p>
            <a:pPr lvl="1"/>
            <a:r>
              <a:rPr lang="en-US" sz="2400" dirty="0" smtClean="0"/>
              <a:t>interest</a:t>
            </a:r>
          </a:p>
          <a:p>
            <a:pPr lvl="1"/>
            <a:r>
              <a:rPr lang="en-US" sz="2400" dirty="0" smtClean="0"/>
              <a:t>attitude</a:t>
            </a:r>
          </a:p>
          <a:p>
            <a:pPr lvl="1"/>
            <a:r>
              <a:rPr lang="en-US" sz="2400" dirty="0" smtClean="0"/>
              <a:t>influence</a:t>
            </a:r>
          </a:p>
          <a:p>
            <a:pPr lvl="1"/>
            <a:r>
              <a:rPr lang="en-US" sz="2400" dirty="0" smtClean="0"/>
              <a:t>importance</a:t>
            </a:r>
          </a:p>
          <a:p>
            <a:r>
              <a:rPr lang="en-US" sz="2800" dirty="0" smtClean="0"/>
              <a:t>Preparing an importance–influence chart</a:t>
            </a:r>
          </a:p>
          <a:p>
            <a:r>
              <a:rPr lang="en-US" sz="2800" dirty="0" smtClean="0"/>
              <a:t>Developing a response strategy 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11938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solidFill>
                  <a:srgbClr val="002060"/>
                </a:solidFill>
              </a:rPr>
              <a:t>Nominal </a:t>
            </a:r>
            <a:r>
              <a:rPr lang="en-AU" sz="4000" dirty="0" smtClean="0">
                <a:solidFill>
                  <a:srgbClr val="002060"/>
                </a:solidFill>
              </a:rPr>
              <a:t>group technique</a:t>
            </a:r>
            <a:r>
              <a:rPr lang="en-AU" sz="4000" dirty="0">
                <a:solidFill>
                  <a:srgbClr val="002060"/>
                </a:solidFill>
              </a:rPr>
              <a:t>: </a:t>
            </a:r>
            <a:r>
              <a:rPr lang="en-AU" sz="4000" dirty="0" smtClean="0">
                <a:solidFill>
                  <a:srgbClr val="002060"/>
                </a:solidFill>
              </a:rPr>
              <a:t>steps </a:t>
            </a:r>
            <a:r>
              <a:rPr lang="en-AU" sz="2000" dirty="0" smtClean="0">
                <a:solidFill>
                  <a:srgbClr val="002060"/>
                </a:solidFill>
              </a:rPr>
              <a:t>(Table 10.5)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/>
          </a:bodyPr>
          <a:lstStyle/>
          <a:p>
            <a:r>
              <a:rPr lang="en-AU" sz="2400" dirty="0"/>
              <a:t>Specify </a:t>
            </a:r>
            <a:r>
              <a:rPr lang="en-AU" sz="2400" dirty="0" smtClean="0"/>
              <a:t>issue/problem/task</a:t>
            </a:r>
          </a:p>
          <a:p>
            <a:r>
              <a:rPr lang="en-AU" sz="2400" dirty="0"/>
              <a:t>Identify and assemble </a:t>
            </a:r>
            <a:r>
              <a:rPr lang="en-AU" sz="2400" dirty="0" smtClean="0"/>
              <a:t>group</a:t>
            </a:r>
          </a:p>
          <a:p>
            <a:r>
              <a:rPr lang="en-AU" sz="2400" dirty="0"/>
              <a:t>Present issue/problem/task to </a:t>
            </a:r>
            <a:r>
              <a:rPr lang="en-AU" sz="2400" dirty="0" smtClean="0"/>
              <a:t>group</a:t>
            </a:r>
          </a:p>
          <a:p>
            <a:r>
              <a:rPr lang="en-AU" sz="2400" dirty="0"/>
              <a:t>Silent generation of ideas in </a:t>
            </a:r>
            <a:r>
              <a:rPr lang="en-AU" sz="2400" dirty="0" smtClean="0"/>
              <a:t>writing</a:t>
            </a:r>
          </a:p>
          <a:p>
            <a:r>
              <a:rPr lang="en-AU" sz="2400" dirty="0"/>
              <a:t>Round-robin recording of </a:t>
            </a:r>
            <a:r>
              <a:rPr lang="en-AU" sz="2400" dirty="0" smtClean="0"/>
              <a:t>ideas</a:t>
            </a:r>
          </a:p>
          <a:p>
            <a:r>
              <a:rPr lang="en-AU" sz="2400" dirty="0"/>
              <a:t>Serial discussion for </a:t>
            </a:r>
            <a:r>
              <a:rPr lang="en-AU" sz="2400" dirty="0" smtClean="0"/>
              <a:t>clarification</a:t>
            </a:r>
          </a:p>
          <a:p>
            <a:r>
              <a:rPr lang="en-AU" sz="2400" dirty="0"/>
              <a:t>Preliminary vote on item </a:t>
            </a:r>
            <a:r>
              <a:rPr lang="en-AU" sz="2400" dirty="0" smtClean="0"/>
              <a:t>importance</a:t>
            </a:r>
          </a:p>
          <a:p>
            <a:r>
              <a:rPr lang="en-AU" sz="2400" dirty="0"/>
              <a:t>Discussion of the preliminary vote </a:t>
            </a:r>
            <a:endParaRPr lang="en-AU" sz="2400" dirty="0" smtClean="0"/>
          </a:p>
          <a:p>
            <a:r>
              <a:rPr lang="en-AU" sz="2400" dirty="0" smtClean="0"/>
              <a:t>Final vote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2106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Stakeholder analysis: steps </a:t>
            </a:r>
            <a:r>
              <a:rPr lang="en-AU" sz="2200" dirty="0" smtClean="0">
                <a:solidFill>
                  <a:srgbClr val="002060"/>
                </a:solidFill>
              </a:rPr>
              <a:t>(Table 10.6)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721" y="148478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Issue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Attitude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Influence 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Importance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Chart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Strategies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Participation Matrix</a:t>
            </a:r>
          </a:p>
          <a:p>
            <a:pPr marL="0" indent="0">
              <a:buNone/>
            </a:pPr>
            <a:r>
              <a:rPr lang="en-AU" sz="2400" dirty="0" smtClean="0"/>
              <a:t>				(From </a:t>
            </a:r>
            <a:r>
              <a:rPr lang="en-AU" sz="2400" dirty="0" err="1" smtClean="0"/>
              <a:t>Tague</a:t>
            </a:r>
            <a:r>
              <a:rPr lang="en-AU" sz="2400" dirty="0" smtClean="0"/>
              <a:t>, 2005)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7283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600" dirty="0" smtClean="0">
                <a:solidFill>
                  <a:srgbClr val="002060"/>
                </a:solidFill>
              </a:rPr>
              <a:t>Consultation-based methods of planning and decision-making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Issues approach</a:t>
            </a:r>
          </a:p>
          <a:p>
            <a:r>
              <a:rPr lang="en-US" sz="2800" dirty="0" smtClean="0"/>
              <a:t>Community development approach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2980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Issues approach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Seen as a realistic alternative to the costly ‘rational–comprehensive’ model of planning</a:t>
            </a:r>
          </a:p>
          <a:p>
            <a:r>
              <a:rPr lang="en-US" sz="2400" dirty="0" smtClean="0"/>
              <a:t>Identify ‘issues’  (e.g. overcrowding, problems of youth) – by ‘experts’ or some form of public consultation</a:t>
            </a:r>
          </a:p>
          <a:p>
            <a:r>
              <a:rPr lang="en-US" sz="2400" dirty="0" smtClean="0"/>
              <a:t>Seek public/stakeholder views on priority issues</a:t>
            </a:r>
          </a:p>
          <a:p>
            <a:r>
              <a:rPr lang="en-US" sz="2400" dirty="0" smtClean="0"/>
              <a:t>Base plan on identified priorities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1491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2577918" y="2342493"/>
            <a:ext cx="4104456" cy="396044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3347864" y="3140968"/>
            <a:ext cx="2448272" cy="237626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Community development approach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340768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Traditional approach: facilities/services organization at the centre: ‘top-down’</a:t>
            </a:r>
            <a:endParaRPr lang="en-A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3861048"/>
            <a:ext cx="108012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Facility manager and team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4162094" y="328498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Facility</a:t>
            </a:r>
            <a:endParaRPr lang="en-AU" sz="2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79912" y="263691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Community</a:t>
            </a:r>
            <a:endParaRPr lang="en-A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32406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Community development approach (cont’d)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26876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Community development approach: ‘bottom-up’</a:t>
            </a:r>
            <a:endParaRPr lang="en-AU" sz="2400" dirty="0"/>
          </a:p>
        </p:txBody>
      </p:sp>
      <p:sp>
        <p:nvSpPr>
          <p:cNvPr id="4" name="Oval 3"/>
          <p:cNvSpPr/>
          <p:nvPr/>
        </p:nvSpPr>
        <p:spPr>
          <a:xfrm>
            <a:off x="2843808" y="2636912"/>
            <a:ext cx="3384376" cy="32403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/>
          <p:cNvSpPr/>
          <p:nvPr/>
        </p:nvSpPr>
        <p:spPr>
          <a:xfrm>
            <a:off x="2699792" y="2492896"/>
            <a:ext cx="504056" cy="5040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3347864" y="4653136"/>
            <a:ext cx="504056" cy="5040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5436096" y="3645024"/>
            <a:ext cx="504056" cy="5040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4211960" y="5589240"/>
            <a:ext cx="504056" cy="5040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4211960" y="2492896"/>
            <a:ext cx="504056" cy="5040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3707904" y="3212976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Community</a:t>
            </a:r>
            <a:endParaRPr lang="en-A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851920" y="3789040"/>
            <a:ext cx="144016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Community development team</a:t>
            </a:r>
            <a:endParaRPr lang="en-AU" dirty="0"/>
          </a:p>
        </p:txBody>
      </p:sp>
      <p:sp>
        <p:nvSpPr>
          <p:cNvPr id="9" name="Oval 8"/>
          <p:cNvSpPr/>
          <p:nvPr/>
        </p:nvSpPr>
        <p:spPr>
          <a:xfrm>
            <a:off x="5076056" y="4869160"/>
            <a:ext cx="504056" cy="50405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/>
          <p:cNvSpPr txBox="1"/>
          <p:nvPr/>
        </p:nvSpPr>
        <p:spPr>
          <a:xfrm>
            <a:off x="2267744" y="602128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Facilities</a:t>
            </a:r>
            <a:endParaRPr lang="en-AU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275856" y="5949280"/>
            <a:ext cx="864096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2771800" y="5445224"/>
            <a:ext cx="936104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13181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21" y="260648"/>
            <a:ext cx="8229600" cy="1143000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362810" y="1996746"/>
            <a:ext cx="485726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Consultation characteristics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65507" y="2524625"/>
            <a:ext cx="485456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 Political/legal processes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60053" y="1443867"/>
            <a:ext cx="486001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Consultation in policy making/planning 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53844" y="3059918"/>
            <a:ext cx="48662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II Information provision/comment requests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64194" y="4061809"/>
            <a:ext cx="485587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IV Social research methods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65507" y="4581128"/>
            <a:ext cx="485456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V Activism 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77659" y="5117719"/>
            <a:ext cx="484241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VI Deliberative</a:t>
            </a:r>
            <a:endParaRPr lang="en-US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618636" y="4430983"/>
            <a:ext cx="332426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Critique of consultative methods 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65507" y="3543371"/>
            <a:ext cx="485456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III Meetings 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18636" y="3039148"/>
            <a:ext cx="329917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Summary of approaches</a:t>
            </a:r>
            <a:endParaRPr lang="en-US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18636" y="3595607"/>
            <a:ext cx="33376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Consultation-based methods of planning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67130" y="5616559"/>
            <a:ext cx="485294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VII Analytical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Critique of stakeholder consultation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Does stakeholder consultation reinforce or undermine/bypass the democratic process?</a:t>
            </a:r>
          </a:p>
          <a:p>
            <a:r>
              <a:rPr lang="en-US" sz="2800" dirty="0" smtClean="0"/>
              <a:t>Unequal power and expertise of stakeholder groups</a:t>
            </a:r>
          </a:p>
          <a:p>
            <a:r>
              <a:rPr lang="en-US" sz="2800" dirty="0" smtClean="0"/>
              <a:t>Representatives of:</a:t>
            </a:r>
          </a:p>
          <a:p>
            <a:pPr lvl="1"/>
            <a:r>
              <a:rPr lang="en-US" sz="2400" dirty="0" smtClean="0"/>
              <a:t>organized groups versus  unorganized stakeholders </a:t>
            </a:r>
          </a:p>
          <a:p>
            <a:pPr lvl="1"/>
            <a:r>
              <a:rPr lang="en-US" sz="2400" dirty="0" smtClean="0"/>
              <a:t>leaders of groups versus their members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65073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Representativeness of stakeholder groups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1115616" y="1484784"/>
            <a:ext cx="6408712" cy="4752528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" name="Straight Connector 4"/>
          <p:cNvCxnSpPr/>
          <p:nvPr/>
        </p:nvCxnSpPr>
        <p:spPr>
          <a:xfrm>
            <a:off x="1691680" y="5445224"/>
            <a:ext cx="51845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563888" y="2564904"/>
            <a:ext cx="15121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87824" y="3429000"/>
            <a:ext cx="25922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39752" y="4437112"/>
            <a:ext cx="38884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51920" y="206084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A. Chair</a:t>
            </a:r>
            <a:endParaRPr lang="en-A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491880" y="278092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B. Committee</a:t>
            </a:r>
            <a:endParaRPr lang="en-AU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419872" y="458112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D. Constituency (unaffiliated)</a:t>
            </a:r>
            <a:endParaRPr lang="en-A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987824" y="566124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E. Potential constituency </a:t>
            </a:r>
            <a:endParaRPr lang="en-A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419872" y="357301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C. Constituency (affiliated)</a:t>
            </a:r>
            <a:endParaRPr lang="en-A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868144" y="1484784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Lord and Elmendorf suggest  A/B may have different views from C (and even D and E)</a:t>
            </a:r>
            <a:endParaRPr lang="en-A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20268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Critique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Analysis of outcomes:</a:t>
            </a:r>
          </a:p>
          <a:p>
            <a:pPr lvl="1"/>
            <a:r>
              <a:rPr lang="en-US" sz="2400" dirty="0" smtClean="0"/>
              <a:t>How are the results of the consultation to be </a:t>
            </a:r>
            <a:r>
              <a:rPr lang="en-US" sz="2400" dirty="0" err="1" smtClean="0"/>
              <a:t>analysed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smtClean="0"/>
              <a:t>How are priorities actually decided?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05492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Consultation in the planning/policy-making process: old and new models of planning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403485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(a) Old model</a:t>
            </a:r>
            <a:endParaRPr lang="en-A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00192" y="1691517"/>
            <a:ext cx="1512168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Plan:</a:t>
            </a:r>
            <a:endParaRPr lang="en-US" sz="2400" dirty="0"/>
          </a:p>
          <a:p>
            <a:r>
              <a:rPr lang="en-US" sz="2400" dirty="0"/>
              <a:t>Required facilities/ services</a:t>
            </a:r>
            <a:endParaRPr lang="en-A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265193" y="3923763"/>
            <a:ext cx="208823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en-US" dirty="0"/>
              <a:t>Demand/need assessment/ forecast</a:t>
            </a:r>
            <a:endParaRPr lang="en-AU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353425" y="4643843"/>
            <a:ext cx="1008112" cy="36004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64088" y="2483605"/>
            <a:ext cx="936104" cy="1654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353425" y="4067779"/>
            <a:ext cx="1008112" cy="52815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36" idx="1"/>
          </p:cNvCxnSpPr>
          <p:nvPr/>
        </p:nvCxnSpPr>
        <p:spPr>
          <a:xfrm flipV="1">
            <a:off x="5353425" y="4564577"/>
            <a:ext cx="1008112" cy="7926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27584" y="2195573"/>
            <a:ext cx="151216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Present situation</a:t>
            </a:r>
            <a:endParaRPr lang="en-A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275856" y="1907541"/>
            <a:ext cx="208823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Demand/need assessment/ forecast</a:t>
            </a:r>
            <a:endParaRPr lang="en-AU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339752" y="2611072"/>
            <a:ext cx="936104" cy="1654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2905" y="3419707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(b) New model</a:t>
            </a:r>
            <a:endParaRPr lang="en-A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913265" y="5867979"/>
            <a:ext cx="136815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Issues</a:t>
            </a:r>
            <a:endParaRPr lang="en-A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16921" y="4067779"/>
            <a:ext cx="151216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en-US" dirty="0"/>
              <a:t>Present situation</a:t>
            </a:r>
            <a:endParaRPr lang="en-AU" dirty="0"/>
          </a:p>
        </p:txBody>
      </p:sp>
      <p:cxnSp>
        <p:nvCxnSpPr>
          <p:cNvPr id="29" name="Straight Arrow Connector 28"/>
          <p:cNvCxnSpPr>
            <a:stCxn id="27" idx="2"/>
          </p:cNvCxnSpPr>
          <p:nvPr/>
        </p:nvCxnSpPr>
        <p:spPr>
          <a:xfrm rot="16200000" flipH="1">
            <a:off x="2114518" y="4357263"/>
            <a:ext cx="1257235" cy="234026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81017" y="5291915"/>
            <a:ext cx="180020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Consultation</a:t>
            </a:r>
            <a:endParaRPr lang="en-AU" sz="24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3841257" y="5507939"/>
            <a:ext cx="720080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4634139" y="5507145"/>
            <a:ext cx="720080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61537" y="3779747"/>
            <a:ext cx="1440160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pPr algn="l"/>
            <a:r>
              <a:rPr lang="en-US" dirty="0" smtClean="0"/>
              <a:t>Plan:</a:t>
            </a:r>
            <a:endParaRPr lang="en-US" dirty="0"/>
          </a:p>
          <a:p>
            <a:pPr algn="l"/>
            <a:r>
              <a:rPr lang="en-US" dirty="0"/>
              <a:t>Required facilities/ services</a:t>
            </a:r>
            <a:endParaRPr lang="en-AU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364088" y="2555613"/>
            <a:ext cx="936104" cy="50405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364088" y="1907541"/>
            <a:ext cx="936104" cy="52815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329089" y="4483278"/>
            <a:ext cx="936104" cy="1654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6" idx="3"/>
          </p:cNvCxnSpPr>
          <p:nvPr/>
        </p:nvCxnSpPr>
        <p:spPr>
          <a:xfrm flipV="1">
            <a:off x="5281417" y="5219908"/>
            <a:ext cx="1080120" cy="87890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369649" y="608400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Fig. 10.1</a:t>
            </a:r>
            <a:endParaRPr lang="en-AU" dirty="0"/>
          </a:p>
        </p:txBody>
      </p:sp>
      <p:sp>
        <p:nvSpPr>
          <p:cNvPr id="28" name="TextBox 27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02002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22" grpId="0" animBg="1"/>
      <p:bldP spid="23" grpId="0" animBg="1"/>
      <p:bldP spid="25" grpId="0"/>
      <p:bldP spid="26" grpId="0" animBg="1"/>
      <p:bldP spid="27" grpId="0" animBg="1"/>
      <p:bldP spid="7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Consultation characteristics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Parties involved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Format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9767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1. Forms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Ladder of citizen participation – from tokenism to full citizen control</a:t>
            </a:r>
          </a:p>
          <a:p>
            <a:r>
              <a:rPr lang="en-US" dirty="0" smtClean="0"/>
              <a:t>Sherry </a:t>
            </a:r>
            <a:r>
              <a:rPr lang="en-US" dirty="0" err="1" smtClean="0"/>
              <a:t>Arnstein</a:t>
            </a:r>
            <a:r>
              <a:rPr lang="en-US" dirty="0" smtClean="0"/>
              <a:t> (1969)</a:t>
            </a:r>
          </a:p>
          <a:p>
            <a:r>
              <a:rPr lang="en-US" dirty="0" err="1" smtClean="0"/>
              <a:t>Zena</a:t>
            </a:r>
            <a:r>
              <a:rPr lang="en-US" dirty="0" smtClean="0"/>
              <a:t> </a:t>
            </a:r>
            <a:r>
              <a:rPr lang="en-US" dirty="0" err="1" smtClean="0"/>
              <a:t>Hoctor</a:t>
            </a:r>
            <a:r>
              <a:rPr lang="en-US" dirty="0" smtClean="0"/>
              <a:t> (2003)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71095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221825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2060"/>
                </a:solidFill>
              </a:rPr>
              <a:t>Ladder of citizen participation</a:t>
            </a:r>
            <a:endParaRPr lang="en-AU" sz="3600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60032" y="476672"/>
          <a:ext cx="3168352" cy="58928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168352"/>
              </a:tblGrid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1. Self-mobilization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2.</a:t>
                      </a:r>
                      <a:r>
                        <a:rPr lang="en-US" sz="2000" baseline="0" smtClean="0"/>
                        <a:t> Citizen control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3. Delegated power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4. Lobbying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5. Partnership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6. Interactive participation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7. Functional participation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8. Material</a:t>
                      </a:r>
                      <a:r>
                        <a:rPr lang="en-US" sz="2000" baseline="0" smtClean="0"/>
                        <a:t> incentives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9. Placation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10. Consultation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11. Informing/passive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12. Therapy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smtClean="0"/>
                        <a:t>13. Manipulation</a:t>
                      </a:r>
                      <a:endParaRPr lang="en-AU" sz="200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5576" y="605264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Table 10.1</a:t>
            </a:r>
            <a:endParaRPr lang="en-A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63346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2. Functions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G</a:t>
            </a:r>
            <a:r>
              <a:rPr lang="en-US" sz="2800" dirty="0" smtClean="0"/>
              <a:t>athering information for input into policy making/planning (at the beginning)</a:t>
            </a:r>
          </a:p>
          <a:p>
            <a:r>
              <a:rPr lang="en-US" sz="2800" dirty="0" smtClean="0"/>
              <a:t>Obtaining  feedback on specific proposals</a:t>
            </a:r>
          </a:p>
          <a:p>
            <a:r>
              <a:rPr lang="en-US" sz="2800" dirty="0" smtClean="0"/>
              <a:t>Integral part of decision-making process (all through the process)</a:t>
            </a:r>
          </a:p>
          <a:p>
            <a:r>
              <a:rPr lang="en-US" sz="2800" dirty="0" smtClean="0"/>
              <a:t>Importance of implementation:</a:t>
            </a:r>
          </a:p>
          <a:p>
            <a:pPr lvl="1"/>
            <a:r>
              <a:rPr lang="en-US" sz="2400" dirty="0" smtClean="0"/>
              <a:t>involves various voluntary/commercial organizations</a:t>
            </a:r>
          </a:p>
          <a:p>
            <a:pPr lvl="1"/>
            <a:r>
              <a:rPr lang="en-US" sz="2400" dirty="0" smtClean="0"/>
              <a:t>need for a sense of </a:t>
            </a:r>
            <a:r>
              <a:rPr lang="en-US" sz="2400" u="sng" dirty="0" smtClean="0"/>
              <a:t>ownership</a:t>
            </a:r>
            <a:r>
              <a:rPr lang="en-US" sz="2400" dirty="0" smtClean="0"/>
              <a:t> of the plan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88389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3. Timing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See Rational–Comprehensive model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9443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1883</Words>
  <Application>Microsoft Office PowerPoint</Application>
  <PresentationFormat>On-screen Show (4:3)</PresentationFormat>
  <Paragraphs>261</Paragraphs>
  <Slides>32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CHAPTER 10</vt:lpstr>
      <vt:lpstr>Outline</vt:lpstr>
      <vt:lpstr>Consultation in the planning/policy-making process: old and new models of planning</vt:lpstr>
      <vt:lpstr>Consultation characteristics</vt:lpstr>
      <vt:lpstr>1. Forms</vt:lpstr>
      <vt:lpstr>Ladder of citizen participation</vt:lpstr>
      <vt:lpstr>2. Functions</vt:lpstr>
      <vt:lpstr>3. Timing</vt:lpstr>
      <vt:lpstr>Rational–comprehensive model (Fig. 6.3)</vt:lpstr>
      <vt:lpstr>4. Parties involved  (Table 10.2)</vt:lpstr>
      <vt:lpstr>Parties involved (cont’d) </vt:lpstr>
      <vt:lpstr>5. Formats</vt:lpstr>
      <vt:lpstr>I. Political/legal processes (Table 10.3)</vt:lpstr>
      <vt:lpstr>Political/legal: voting</vt:lpstr>
      <vt:lpstr>Political/legal (cont’d) </vt:lpstr>
      <vt:lpstr>Political/legal: public inquiries/hearings: examples</vt:lpstr>
      <vt:lpstr>II. Information provision and requests  for comment</vt:lpstr>
      <vt:lpstr>III. Meetings</vt:lpstr>
      <vt:lpstr>IV. Social research methods</vt:lpstr>
      <vt:lpstr>V. Activism</vt:lpstr>
      <vt:lpstr>VI. Deliberative</vt:lpstr>
      <vt:lpstr>VII. Analytical</vt:lpstr>
      <vt:lpstr>Nominal group technique: steps (Table 10.5)</vt:lpstr>
      <vt:lpstr>Stakeholder analysis: steps (Table 10.6)</vt:lpstr>
      <vt:lpstr>Consultation-based methods of planning and decision-making</vt:lpstr>
      <vt:lpstr>Issues approach</vt:lpstr>
      <vt:lpstr>Community development approach</vt:lpstr>
      <vt:lpstr>Community development approach (cont’d)</vt:lpstr>
      <vt:lpstr>Critique of stakeholder consultation</vt:lpstr>
      <vt:lpstr>Representativeness of stakeholder groups</vt:lpstr>
      <vt:lpstr>Critique (cont’d)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24</cp:revision>
  <dcterms:created xsi:type="dcterms:W3CDTF">2016-11-30T23:45:22Z</dcterms:created>
  <dcterms:modified xsi:type="dcterms:W3CDTF">2017-04-19T11:36:32Z</dcterms:modified>
</cp:coreProperties>
</file>