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9.xml" ContentType="application/vnd.openxmlformats-officedocument.presentationml.notesSlide+xml"/>
  <Override PartName="/ppt/theme/themeOverride30.xml" ContentType="application/vnd.openxmlformats-officedocument.themeOverride+xml"/>
  <Override PartName="/ppt/notesSlides/notesSlide30.xml" ContentType="application/vnd.openxmlformats-officedocument.presentationml.notesSlide+xml"/>
  <Override PartName="/ppt/theme/themeOverride31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32.xml" ContentType="application/vnd.openxmlformats-officedocument.themeOverride+xml"/>
  <Override PartName="/ppt/notesSlides/notesSlide32.xml" ContentType="application/vnd.openxmlformats-officedocument.presentationml.notesSlide+xml"/>
  <Override PartName="/ppt/theme/themeOverride33.xml" ContentType="application/vnd.openxmlformats-officedocument.themeOverride+xml"/>
  <Override PartName="/ppt/notesSlides/notesSlide33.xml" ContentType="application/vnd.openxmlformats-officedocument.presentationml.notesSlide+xml"/>
  <Override PartName="/ppt/theme/themeOverride34.xml" ContentType="application/vnd.openxmlformats-officedocument.themeOverride+xml"/>
  <Override PartName="/ppt/notesSlides/notesSlide34.xml" ContentType="application/vnd.openxmlformats-officedocument.presentationml.notesSlide+xml"/>
  <Override PartName="/ppt/theme/themeOverride35.xml" ContentType="application/vnd.openxmlformats-officedocument.themeOverride+xml"/>
  <Override PartName="/ppt/notesSlides/notesSlide35.xml" ContentType="application/vnd.openxmlformats-officedocument.presentationml.notesSlide+xml"/>
  <Override PartName="/ppt/theme/themeOverride36.xml" ContentType="application/vnd.openxmlformats-officedocument.themeOverride+xml"/>
  <Override PartName="/ppt/notesSlides/notesSlide36.xml" ContentType="application/vnd.openxmlformats-officedocument.presentationml.notesSlide+xml"/>
  <Override PartName="/ppt/theme/themeOverride37.xml" ContentType="application/vnd.openxmlformats-officedocument.themeOverride+xml"/>
  <Override PartName="/ppt/notesSlides/notesSlide37.xml" ContentType="application/vnd.openxmlformats-officedocument.presentationml.notesSlide+xml"/>
  <Override PartName="/ppt/theme/themeOverride38.xml" ContentType="application/vnd.openxmlformats-officedocument.themeOverride+xml"/>
  <Override PartName="/ppt/notesSlides/notesSlide38.xml" ContentType="application/vnd.openxmlformats-officedocument.presentationml.notesSlide+xml"/>
  <Override PartName="/ppt/theme/themeOverride39.xml" ContentType="application/vnd.openxmlformats-officedocument.themeOverride+xml"/>
  <Override PartName="/ppt/notesSlides/notesSlide39.xml" ContentType="application/vnd.openxmlformats-officedocument.presentationml.notesSlide+xml"/>
  <Override PartName="/ppt/theme/themeOverride40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notesSlides/notesSlide41.xml" ContentType="application/vnd.openxmlformats-officedocument.presentationml.notesSlide+xml"/>
  <Override PartName="/ppt/theme/themeOverride51.xml" ContentType="application/vnd.openxmlformats-officedocument.themeOverride+xml"/>
  <Override PartName="/ppt/notesSlides/notesSlide42.xml" ContentType="application/vnd.openxmlformats-officedocument.presentationml.notesSlide+xml"/>
  <Override PartName="/ppt/theme/themeOverride52.xml" ContentType="application/vnd.openxmlformats-officedocument.themeOverr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7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1" r:id="rId20"/>
    <p:sldId id="282" r:id="rId21"/>
    <p:sldId id="283" r:id="rId22"/>
    <p:sldId id="284" r:id="rId23"/>
    <p:sldId id="285" r:id="rId24"/>
    <p:sldId id="286" r:id="rId25"/>
    <p:sldId id="288" r:id="rId26"/>
    <p:sldId id="289" r:id="rId27"/>
    <p:sldId id="290" r:id="rId28"/>
    <p:sldId id="291" r:id="rId29"/>
    <p:sldId id="292" r:id="rId30"/>
    <p:sldId id="304" r:id="rId31"/>
    <p:sldId id="293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5" r:id="rId41"/>
    <p:sldId id="307" r:id="rId42"/>
    <p:sldId id="309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278" r:id="rId54"/>
    <p:sldId id="279" r:id="rId55"/>
    <p:sldId id="28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3492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EF497D-95D6-42A4-BFCC-D9682C3E52A7}" type="slidenum">
              <a:rPr lang="en-AU"/>
              <a:pPr/>
              <a:t>18</a:t>
            </a:fld>
            <a:endParaRPr lang="en-AU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35</a:t>
            </a:fld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36</a:t>
            </a:fld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37</a:t>
            </a:fld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38</a:t>
            </a:fld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39</a:t>
            </a:fld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40</a:t>
            </a:fld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41</a:t>
            </a:fld>
            <a:endParaRPr lang="en-A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42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43</a:t>
            </a:fld>
            <a:endParaRPr lang="en-A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53</a:t>
            </a:fld>
            <a:endParaRPr lang="en-A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54</a:t>
            </a:fld>
            <a:endParaRPr lang="en-A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55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8CF7F-532F-4959-9280-FF115626CE10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isuresource.net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U-Plan: focus modules 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Benefits of leisure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Models of consumer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Target-setting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collection and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Forecasting 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Tourism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Activity profiles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Assets/resources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Spatial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Participation database</a:t>
            </a:r>
            <a:r>
              <a:rPr lang="en-AU" dirty="0"/>
              <a:t> </a:t>
            </a:r>
            <a:endParaRPr lang="en-AU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(N.B. mostly still in preparation) </a:t>
            </a:r>
            <a:endParaRPr lang="en-AU" sz="2400" dirty="0" smtClean="0"/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9802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12243"/>
            <a:ext cx="7056784" cy="56207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U-Plan spreadsheet format</a:t>
            </a:r>
            <a:endParaRPr lang="en-A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058584"/>
              </p:ext>
            </p:extLst>
          </p:nvPr>
        </p:nvGraphicFramePr>
        <p:xfrm>
          <a:off x="395536" y="1340768"/>
          <a:ext cx="8496944" cy="4931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52"/>
                <a:gridCol w="1831414"/>
                <a:gridCol w="669125"/>
                <a:gridCol w="711035"/>
                <a:gridCol w="601621"/>
                <a:gridCol w="150405"/>
                <a:gridCol w="675616"/>
                <a:gridCol w="527625"/>
                <a:gridCol w="120447"/>
                <a:gridCol w="556376"/>
                <a:gridCol w="163704"/>
                <a:gridCol w="720080"/>
                <a:gridCol w="648072"/>
                <a:gridCol w="648072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2114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1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Tasks</a:t>
                      </a:r>
                      <a:endParaRPr lang="en-AU" sz="16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600" b="1" dirty="0" smtClean="0"/>
                        <a:t>Facility type A</a:t>
                      </a:r>
                      <a:endParaRPr lang="en-AU" sz="16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600" b="1" dirty="0" smtClean="0"/>
                        <a:t>Facility type B </a:t>
                      </a:r>
                      <a:endParaRPr lang="en-AU" sz="16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Etc.</a:t>
                      </a:r>
                      <a:endParaRPr lang="en-AU" sz="16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AU" sz="16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14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2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 1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Act.2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Etc.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 1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 2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Etc.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3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Objectives/</a:t>
                      </a:r>
                      <a:endParaRPr lang="en-AU" sz="1600" dirty="0"/>
                    </a:p>
                    <a:p>
                      <a:r>
                        <a:rPr lang="en-US" sz="1600" dirty="0" smtClean="0"/>
                        <a:t>outcomes</a:t>
                      </a:r>
                      <a:endParaRPr lang="en-AU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module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Broad participation targets</a:t>
                      </a:r>
                      <a:endParaRPr lang="en-AU" sz="14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4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5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863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6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Etc.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7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/>
                        <a:t>Participation</a:t>
                      </a:r>
                      <a:endParaRPr lang="en-AU" sz="1600" dirty="0"/>
                    </a:p>
                    <a:p>
                      <a:r>
                        <a:rPr lang="en-US" sz="1600" dirty="0" smtClean="0"/>
                        <a:t>Module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8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9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Etc.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10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/>
                        <a:t>Supply module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400" dirty="0" smtClean="0"/>
                        <a:t>Facility requirements</a:t>
                      </a:r>
                      <a:endParaRPr lang="en-AU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11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12</a:t>
                      </a:r>
                      <a:endParaRPr lang="en-AU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Etc.</a:t>
                      </a:r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774317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Cell contents determined by tasks</a:t>
            </a:r>
            <a:endParaRPr lang="en-A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2464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27584" y="908720"/>
            <a:ext cx="7344816" cy="5328592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1907704" y="1844824"/>
            <a:ext cx="513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Objectives/outcomes  module</a:t>
            </a:r>
            <a:endParaRPr lang="en-AU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356992"/>
            <a:ext cx="52565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 Mission</a:t>
            </a:r>
          </a:p>
          <a:p>
            <a:pPr marL="182563" indent="-182563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 Decision-making structure</a:t>
            </a:r>
          </a:p>
          <a:p>
            <a:pPr marL="182563" indent="-182563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 Budget</a:t>
            </a:r>
          </a:p>
          <a:p>
            <a:pPr marL="182563" indent="-182563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 Targe</a:t>
            </a:r>
            <a:r>
              <a:rPr lang="en-US" sz="2800" b="1" dirty="0" smtClean="0">
                <a:solidFill>
                  <a:schemeClr val="bg1"/>
                </a:solidFill>
              </a:rPr>
              <a:t>t</a:t>
            </a:r>
            <a:r>
              <a:rPr lang="en-US" sz="3200" b="1" dirty="0" smtClean="0">
                <a:solidFill>
                  <a:schemeClr val="bg1"/>
                </a:solidFill>
              </a:rPr>
              <a:t>-setting</a:t>
            </a:r>
            <a:endParaRPr lang="en-A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22035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Task 1. Mission/goals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If U-Plan is to be used, the mission/goals of the organization must be aligned with the U-Plan approach.</a:t>
            </a:r>
          </a:p>
          <a:p>
            <a:r>
              <a:rPr lang="en-US" sz="2800" dirty="0" smtClean="0"/>
              <a:t>In particular: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enefits of leisure/sport/tourism attributed primarily to </a:t>
            </a:r>
            <a:r>
              <a:rPr lang="en-US" sz="2400" i="1" dirty="0" smtClean="0"/>
              <a:t>participation</a:t>
            </a:r>
            <a:r>
              <a:rPr lang="en-US" sz="2400" dirty="0" smtClean="0"/>
              <a:t> in leisure/sport/tourism</a:t>
            </a:r>
            <a:endParaRPr lang="en-US" sz="2400" i="1" dirty="0" smtClean="0"/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lanning process is based on </a:t>
            </a:r>
            <a:r>
              <a:rPr lang="en-US" sz="2400" i="1" dirty="0" smtClean="0"/>
              <a:t>participation targets</a:t>
            </a:r>
            <a:endParaRPr lang="en-AU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9946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Mission – benefits – participation </a:t>
            </a:r>
            <a:r>
              <a:rPr lang="en-US" sz="2200" dirty="0" smtClean="0"/>
              <a:t>(Fig. 9.3)</a:t>
            </a:r>
            <a:endParaRPr lang="en-A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988840"/>
            <a:ext cx="2736304" cy="29546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Mission/goals</a:t>
            </a:r>
          </a:p>
          <a:p>
            <a:endParaRPr lang="en-US" sz="2400" dirty="0" smtClean="0"/>
          </a:p>
          <a:p>
            <a:r>
              <a:rPr lang="en-US" sz="2400" dirty="0" smtClean="0"/>
              <a:t>Well-being:</a:t>
            </a:r>
          </a:p>
          <a:p>
            <a:r>
              <a:rPr lang="en-US" sz="2400" dirty="0" smtClean="0"/>
              <a:t>     economic/ social</a:t>
            </a:r>
          </a:p>
          <a:p>
            <a:r>
              <a:rPr lang="en-US" sz="2400" dirty="0" smtClean="0"/>
              <a:t>Quality of life</a:t>
            </a:r>
          </a:p>
          <a:p>
            <a:r>
              <a:rPr lang="en-US" sz="2400" dirty="0" smtClean="0"/>
              <a:t>Sustainability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tc.</a:t>
            </a:r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1916832"/>
            <a:ext cx="2664296" cy="2893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/>
            </a:lvl1pPr>
          </a:lstStyle>
          <a:p>
            <a:r>
              <a:rPr lang="en-US" dirty="0"/>
              <a:t>Benefits of leisure </a:t>
            </a:r>
            <a:r>
              <a:rPr lang="en-US" dirty="0" smtClean="0"/>
              <a:t>participation:</a:t>
            </a:r>
            <a:endParaRPr lang="en-US" dirty="0"/>
          </a:p>
          <a:p>
            <a:endParaRPr lang="en-US" sz="1400" dirty="0"/>
          </a:p>
          <a:p>
            <a:r>
              <a:rPr lang="en-US" b="0" dirty="0"/>
              <a:t>Physical/mental health</a:t>
            </a:r>
          </a:p>
          <a:p>
            <a:r>
              <a:rPr lang="en-US" b="0" dirty="0"/>
              <a:t>Social cohesion</a:t>
            </a:r>
          </a:p>
          <a:p>
            <a:r>
              <a:rPr lang="en-US" b="0" dirty="0"/>
              <a:t>Jobs (tourism)</a:t>
            </a:r>
          </a:p>
          <a:p>
            <a:r>
              <a:rPr lang="en-US" b="0" dirty="0"/>
              <a:t>etc.</a:t>
            </a:r>
            <a:endParaRPr lang="en-AU" b="0" dirty="0"/>
          </a:p>
        </p:txBody>
      </p:sp>
      <p:sp>
        <p:nvSpPr>
          <p:cNvPr id="7" name="TextBox 6"/>
          <p:cNvSpPr txBox="1"/>
          <p:nvPr/>
        </p:nvSpPr>
        <p:spPr>
          <a:xfrm>
            <a:off x="7020272" y="2780928"/>
            <a:ext cx="1907704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/>
            </a:lvl1pPr>
          </a:lstStyle>
          <a:p>
            <a:r>
              <a:rPr lang="en-US" dirty="0"/>
              <a:t>Participation in leisure activities</a:t>
            </a:r>
            <a:endParaRPr lang="en-AU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87824" y="3717032"/>
            <a:ext cx="72008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300192" y="3356992"/>
            <a:ext cx="72008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87824" y="2924944"/>
            <a:ext cx="72008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4048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Task 2. Decision-making structure </a:t>
            </a:r>
            <a:r>
              <a:rPr lang="en-US" sz="2000" dirty="0" smtClean="0">
                <a:solidFill>
                  <a:srgbClr val="002060"/>
                </a:solidFill>
              </a:rPr>
              <a:t>(Table 9.3)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659358"/>
              </p:ext>
            </p:extLst>
          </p:nvPr>
        </p:nvGraphicFramePr>
        <p:xfrm>
          <a:off x="395536" y="1196752"/>
          <a:ext cx="82296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Component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 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Decision powers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A. Elected/appointed responsible body</a:t>
                      </a:r>
                      <a:endParaRPr lang="en-AU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Elected council</a:t>
                      </a:r>
                      <a:endParaRPr lang="en-AU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Ultimately, all decisions</a:t>
                      </a:r>
                      <a:endParaRPr lang="en-AU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093329"/>
              </p:ext>
            </p:extLst>
          </p:nvPr>
        </p:nvGraphicFramePr>
        <p:xfrm>
          <a:off x="395536" y="2420888"/>
          <a:ext cx="82296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B. Committees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Committees of council, steering committees,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</a:rPr>
                        <a:t> advisory committees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Delegated decisions and advice/ recommendations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8510"/>
              </p:ext>
            </p:extLst>
          </p:nvPr>
        </p:nvGraphicFramePr>
        <p:xfrm>
          <a:off x="395536" y="3429000"/>
          <a:ext cx="8229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C. Appointed officers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CEO, Director of Leisure &amp; Tourism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Delegated decisions &amp; Advice/ recommend’s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104803"/>
              </p:ext>
            </p:extLst>
          </p:nvPr>
        </p:nvGraphicFramePr>
        <p:xfrm>
          <a:off x="395536" y="4149080"/>
          <a:ext cx="822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D. Consultants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Leisure planning consultants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Advice/ recommend’s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7785"/>
              </p:ext>
            </p:extLst>
          </p:nvPr>
        </p:nvGraphicFramePr>
        <p:xfrm>
          <a:off x="395536" y="4581128"/>
          <a:ext cx="8229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E. Stakeholder groups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Chamber of commerce; sports associations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Advice/ </a:t>
                      </a:r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</a:rPr>
                        <a:t>recommend’s</a:t>
                      </a:r>
                      <a:endParaRPr lang="en-AU" sz="2000" b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36664"/>
              </p:ext>
            </p:extLst>
          </p:nvPr>
        </p:nvGraphicFramePr>
        <p:xfrm>
          <a:off x="395536" y="5301208"/>
          <a:ext cx="8229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F. Residents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Voters; survey respondents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Opinions (and electoral power)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64963"/>
              </p:ext>
            </p:extLst>
          </p:nvPr>
        </p:nvGraphicFramePr>
        <p:xfrm>
          <a:off x="395536" y="6021288"/>
          <a:ext cx="822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6129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G. Facility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</a:rPr>
                        <a:t> etc.</a:t>
                      </a:r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 users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Park visitors,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</a:rPr>
                        <a:t> library users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Opinions (via surveys)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1216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Task 3. Considering budget constraints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Typically an iterative process</a:t>
            </a:r>
          </a:p>
          <a:p>
            <a:r>
              <a:rPr lang="en-US" sz="2800" dirty="0" smtClean="0"/>
              <a:t>Multi-purpose agency: leisure/sport/tourism competes for resources with other sectors</a:t>
            </a:r>
          </a:p>
          <a:p>
            <a:r>
              <a:rPr lang="en-US" sz="2800" dirty="0" smtClean="0"/>
              <a:t>Need for flexibility</a:t>
            </a:r>
          </a:p>
          <a:p>
            <a:r>
              <a:rPr lang="en-US" sz="2800" dirty="0" smtClean="0"/>
              <a:t>Development of alternative scenarios</a:t>
            </a:r>
          </a:p>
          <a:p>
            <a:r>
              <a:rPr lang="en-US" sz="2800" dirty="0" smtClean="0"/>
              <a:t>Subject to political environment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2040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Task 4. Setting/reviewing broad targets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Set participation targets for broad categories, e.g. ‘sport and physical recreation’, ‘cultural activities’</a:t>
            </a:r>
          </a:p>
          <a:p>
            <a:r>
              <a:rPr lang="en-US" sz="3000" dirty="0" smtClean="0"/>
              <a:t>Detailed individual activities considered later</a:t>
            </a:r>
          </a:p>
          <a:p>
            <a:r>
              <a:rPr lang="en-US" sz="3000" dirty="0" smtClean="0"/>
              <a:t>N.B. tourism discussed later</a:t>
            </a:r>
          </a:p>
          <a:p>
            <a:r>
              <a:rPr lang="en-US" sz="3000" dirty="0" smtClean="0"/>
              <a:t>On what basis should targets be set?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ocial and spatial equity</a:t>
            </a:r>
          </a:p>
          <a:p>
            <a:pPr lvl="1"/>
            <a:r>
              <a:rPr lang="en-US" sz="2400" dirty="0"/>
              <a:t>l</a:t>
            </a:r>
            <a:r>
              <a:rPr lang="en-US" sz="2400" dirty="0" smtClean="0"/>
              <a:t>ocal growth activities</a:t>
            </a:r>
          </a:p>
          <a:p>
            <a:pPr lvl="1"/>
            <a:r>
              <a:rPr lang="en-US" sz="2400" dirty="0" smtClean="0"/>
              <a:t>comparison: set high target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ourism – see late discussion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32458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12" name="Oval 88"/>
          <p:cNvSpPr>
            <a:spLocks noChangeArrowheads="1"/>
          </p:cNvSpPr>
          <p:nvPr/>
        </p:nvSpPr>
        <p:spPr bwMode="auto">
          <a:xfrm>
            <a:off x="7164313" y="618654"/>
            <a:ext cx="1439863" cy="7921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7272338" cy="504825"/>
          </a:xfrm>
        </p:spPr>
        <p:txBody>
          <a:bodyPr/>
          <a:lstStyle/>
          <a:p>
            <a:pPr algn="l"/>
            <a:r>
              <a:rPr lang="en-AU" sz="2400" dirty="0" smtClean="0">
                <a:solidFill>
                  <a:srgbClr val="002060"/>
                </a:solidFill>
              </a:rPr>
              <a:t>Broad target-setting decision-making strategy </a:t>
            </a:r>
            <a:r>
              <a:rPr lang="en-AU" sz="2000" dirty="0" smtClean="0">
                <a:solidFill>
                  <a:srgbClr val="002060"/>
                </a:solidFill>
              </a:rPr>
              <a:t>(Fig. 9.4)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612701" y="1626716"/>
            <a:ext cx="287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/>
              <a:t>N</a:t>
            </a: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1260401" y="1483841"/>
            <a:ext cx="2232025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AutoNum type="arabicPeriod"/>
            </a:pPr>
            <a:r>
              <a:rPr lang="en-AU" sz="1800" b="1" dirty="0" smtClean="0"/>
              <a:t> Social equity    </a:t>
            </a:r>
            <a:r>
              <a:rPr lang="en-AU" sz="1600" dirty="0" smtClean="0"/>
              <a:t>Participation </a:t>
            </a:r>
            <a:r>
              <a:rPr lang="en-AU" sz="1600" dirty="0"/>
              <a:t>rate low for some groups?</a:t>
            </a:r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4213151" y="1555279"/>
            <a:ext cx="1727200" cy="5847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 dirty="0"/>
              <a:t>Target </a:t>
            </a:r>
            <a:r>
              <a:rPr lang="en-AU" sz="1600" b="1" dirty="0"/>
              <a:t>low </a:t>
            </a:r>
            <a:r>
              <a:rPr lang="en-AU" sz="1600" b="1" dirty="0" smtClean="0"/>
              <a:t>part-</a:t>
            </a:r>
            <a:r>
              <a:rPr lang="en-AU" sz="1600" b="1" dirty="0" err="1" smtClean="0"/>
              <a:t>icipation</a:t>
            </a:r>
            <a:r>
              <a:rPr lang="en-AU" sz="1600" b="1" dirty="0" smtClean="0"/>
              <a:t> </a:t>
            </a:r>
            <a:r>
              <a:rPr lang="en-AU" sz="1600" b="1" dirty="0"/>
              <a:t>groups</a:t>
            </a: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3491235" y="3645024"/>
            <a:ext cx="360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/>
              <a:t>Y</a:t>
            </a:r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3565451" y="1628304"/>
            <a:ext cx="360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/>
              <a:t>Y</a:t>
            </a:r>
          </a:p>
        </p:txBody>
      </p:sp>
      <p:sp>
        <p:nvSpPr>
          <p:cNvPr id="77850" name="Text Box 26"/>
          <p:cNvSpPr txBox="1">
            <a:spLocks noChangeArrowheads="1"/>
          </p:cNvSpPr>
          <p:nvPr/>
        </p:nvSpPr>
        <p:spPr bwMode="auto">
          <a:xfrm>
            <a:off x="1260401" y="2636366"/>
            <a:ext cx="2232025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800" b="1" dirty="0"/>
              <a:t>2. Spatial equity </a:t>
            </a:r>
            <a:r>
              <a:rPr lang="en-AU" sz="1600" dirty="0" smtClean="0"/>
              <a:t>Participation </a:t>
            </a:r>
            <a:r>
              <a:rPr lang="en-AU" sz="1600" dirty="0"/>
              <a:t>rate low in some zones?</a:t>
            </a:r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4213151" y="2779241"/>
            <a:ext cx="1727200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 dirty="0"/>
              <a:t>Target </a:t>
            </a:r>
            <a:r>
              <a:rPr lang="en-AU" sz="1600" b="1" dirty="0"/>
              <a:t>low </a:t>
            </a:r>
            <a:r>
              <a:rPr lang="en-AU" sz="1600" b="1" dirty="0" smtClean="0"/>
              <a:t>part-</a:t>
            </a:r>
          </a:p>
          <a:p>
            <a:pPr>
              <a:spcBef>
                <a:spcPct val="50000"/>
              </a:spcBef>
            </a:pPr>
            <a:r>
              <a:rPr lang="en-AU" sz="1600" b="1" dirty="0" err="1" smtClean="0"/>
              <a:t>icipation</a:t>
            </a:r>
            <a:r>
              <a:rPr lang="en-AU" sz="1600" b="1" dirty="0" smtClean="0"/>
              <a:t> </a:t>
            </a:r>
            <a:r>
              <a:rPr lang="en-AU" sz="1600" b="1" dirty="0"/>
              <a:t>zones</a:t>
            </a:r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>
            <a:off x="3492426" y="1915641"/>
            <a:ext cx="7207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59" name="Text Box 35"/>
          <p:cNvSpPr txBox="1">
            <a:spLocks noChangeArrowheads="1"/>
          </p:cNvSpPr>
          <p:nvPr/>
        </p:nvSpPr>
        <p:spPr bwMode="auto">
          <a:xfrm>
            <a:off x="685081" y="3645247"/>
            <a:ext cx="5048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/>
              <a:t>N</a:t>
            </a:r>
          </a:p>
        </p:txBody>
      </p:sp>
      <p:sp>
        <p:nvSpPr>
          <p:cNvPr id="77867" name="Line 43"/>
          <p:cNvSpPr>
            <a:spLocks noChangeShapeType="1"/>
          </p:cNvSpPr>
          <p:nvPr/>
        </p:nvSpPr>
        <p:spPr bwMode="auto">
          <a:xfrm>
            <a:off x="2339901" y="1125066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69" name="Text Box 45"/>
          <p:cNvSpPr txBox="1">
            <a:spLocks noChangeArrowheads="1"/>
          </p:cNvSpPr>
          <p:nvPr/>
        </p:nvSpPr>
        <p:spPr bwMode="auto">
          <a:xfrm>
            <a:off x="7308776" y="3858741"/>
            <a:ext cx="1223664" cy="646331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 smtClean="0"/>
              <a:t>7</a:t>
            </a:r>
            <a:r>
              <a:rPr lang="en-AU" sz="1800" b="1" dirty="0" smtClean="0"/>
              <a:t>. Broad                targets</a:t>
            </a:r>
            <a:endParaRPr lang="en-AU" sz="1800" dirty="0"/>
          </a:p>
        </p:txBody>
      </p:sp>
      <p:sp>
        <p:nvSpPr>
          <p:cNvPr id="77872" name="Text Box 48"/>
          <p:cNvSpPr txBox="1">
            <a:spLocks noChangeArrowheads="1"/>
          </p:cNvSpPr>
          <p:nvPr/>
        </p:nvSpPr>
        <p:spPr bwMode="auto">
          <a:xfrm>
            <a:off x="755576" y="764704"/>
            <a:ext cx="5832475" cy="3762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800" b="1" dirty="0"/>
              <a:t>Conduct resident participation survey (broad </a:t>
            </a:r>
            <a:r>
              <a:rPr lang="en-AU" sz="1800" b="1" dirty="0" smtClean="0"/>
              <a:t>groups</a:t>
            </a:r>
            <a:r>
              <a:rPr lang="en-AU" sz="1800" b="1" dirty="0"/>
              <a:t>)</a:t>
            </a:r>
          </a:p>
        </p:txBody>
      </p:sp>
      <p:sp>
        <p:nvSpPr>
          <p:cNvPr id="77873" name="Text Box 49"/>
          <p:cNvSpPr txBox="1">
            <a:spLocks noChangeArrowheads="1"/>
          </p:cNvSpPr>
          <p:nvPr/>
        </p:nvSpPr>
        <p:spPr bwMode="auto">
          <a:xfrm>
            <a:off x="3419649" y="4581004"/>
            <a:ext cx="43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/>
              <a:t>Y</a:t>
            </a:r>
          </a:p>
        </p:txBody>
      </p:sp>
      <p:sp>
        <p:nvSpPr>
          <p:cNvPr id="77874" name="Text Box 50"/>
          <p:cNvSpPr txBox="1">
            <a:spLocks noChangeArrowheads="1"/>
          </p:cNvSpPr>
          <p:nvPr/>
        </p:nvSpPr>
        <p:spPr bwMode="auto">
          <a:xfrm>
            <a:off x="1187624" y="4365104"/>
            <a:ext cx="2232025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800" b="1" dirty="0"/>
              <a:t>4. </a:t>
            </a:r>
            <a:r>
              <a:rPr lang="en-AU" sz="1800" b="1" dirty="0" smtClean="0"/>
              <a:t>External rate   </a:t>
            </a:r>
            <a:r>
              <a:rPr lang="en-AU" sz="1600" dirty="0" smtClean="0"/>
              <a:t>Local participation </a:t>
            </a:r>
            <a:r>
              <a:rPr lang="en-AU" sz="1600" dirty="0"/>
              <a:t>rate </a:t>
            </a:r>
            <a:r>
              <a:rPr lang="en-AU" sz="1600" dirty="0" smtClean="0"/>
              <a:t>below external </a:t>
            </a:r>
            <a:r>
              <a:rPr lang="en-AU" sz="1600" dirty="0"/>
              <a:t>rate?</a:t>
            </a:r>
          </a:p>
        </p:txBody>
      </p:sp>
      <p:sp>
        <p:nvSpPr>
          <p:cNvPr id="77875" name="Line 51"/>
          <p:cNvSpPr>
            <a:spLocks noChangeShapeType="1"/>
          </p:cNvSpPr>
          <p:nvPr/>
        </p:nvSpPr>
        <p:spPr bwMode="auto">
          <a:xfrm>
            <a:off x="3419649" y="4869929"/>
            <a:ext cx="7207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76" name="Text Box 52"/>
          <p:cNvSpPr txBox="1">
            <a:spLocks noChangeArrowheads="1"/>
          </p:cNvSpPr>
          <p:nvPr/>
        </p:nvSpPr>
        <p:spPr bwMode="auto">
          <a:xfrm>
            <a:off x="4140374" y="4582591"/>
            <a:ext cx="1871662" cy="590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 dirty="0"/>
              <a:t>Target </a:t>
            </a:r>
            <a:r>
              <a:rPr lang="en-AU" sz="1600" b="1" dirty="0"/>
              <a:t>regional/ state rate</a:t>
            </a:r>
          </a:p>
        </p:txBody>
      </p:sp>
      <p:sp>
        <p:nvSpPr>
          <p:cNvPr id="77881" name="Line 57"/>
          <p:cNvSpPr>
            <a:spLocks noChangeShapeType="1"/>
          </p:cNvSpPr>
          <p:nvPr/>
        </p:nvSpPr>
        <p:spPr bwMode="auto">
          <a:xfrm>
            <a:off x="539551" y="3933056"/>
            <a:ext cx="721667" cy="22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83" name="Line 59"/>
          <p:cNvSpPr>
            <a:spLocks noChangeShapeType="1"/>
          </p:cNvSpPr>
          <p:nvPr/>
        </p:nvSpPr>
        <p:spPr bwMode="auto">
          <a:xfrm>
            <a:off x="539676" y="1914054"/>
            <a:ext cx="7207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84" name="Line 60"/>
          <p:cNvSpPr>
            <a:spLocks noChangeShapeType="1"/>
          </p:cNvSpPr>
          <p:nvPr/>
        </p:nvSpPr>
        <p:spPr bwMode="auto">
          <a:xfrm>
            <a:off x="539552" y="4725144"/>
            <a:ext cx="64871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85" name="Line 61"/>
          <p:cNvSpPr>
            <a:spLocks noChangeShapeType="1"/>
          </p:cNvSpPr>
          <p:nvPr/>
        </p:nvSpPr>
        <p:spPr bwMode="auto">
          <a:xfrm flipH="1">
            <a:off x="539552" y="1914054"/>
            <a:ext cx="124" cy="281109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86" name="Line 62"/>
          <p:cNvSpPr>
            <a:spLocks noChangeShapeType="1"/>
          </p:cNvSpPr>
          <p:nvPr/>
        </p:nvSpPr>
        <p:spPr bwMode="auto">
          <a:xfrm>
            <a:off x="6661076" y="1844204"/>
            <a:ext cx="792162" cy="20145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87" name="Line 63"/>
          <p:cNvSpPr>
            <a:spLocks noChangeShapeType="1"/>
          </p:cNvSpPr>
          <p:nvPr/>
        </p:nvSpPr>
        <p:spPr bwMode="auto">
          <a:xfrm flipV="1">
            <a:off x="5940152" y="1844204"/>
            <a:ext cx="720924" cy="62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89" name="Line 65"/>
          <p:cNvSpPr>
            <a:spLocks noChangeShapeType="1"/>
          </p:cNvSpPr>
          <p:nvPr/>
        </p:nvSpPr>
        <p:spPr bwMode="auto">
          <a:xfrm flipV="1">
            <a:off x="6156176" y="4509120"/>
            <a:ext cx="1512168" cy="201622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93" name="Text Box 69"/>
          <p:cNvSpPr txBox="1">
            <a:spLocks noChangeArrowheads="1"/>
          </p:cNvSpPr>
          <p:nvPr/>
        </p:nvSpPr>
        <p:spPr bwMode="auto">
          <a:xfrm>
            <a:off x="7165801" y="692919"/>
            <a:ext cx="151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b="1" dirty="0">
                <a:solidFill>
                  <a:schemeClr val="bg1"/>
                </a:solidFill>
              </a:rPr>
              <a:t>Participation</a:t>
            </a:r>
            <a:r>
              <a:rPr lang="en-AU" sz="1600" b="1" dirty="0">
                <a:solidFill>
                  <a:schemeClr val="bg1"/>
                </a:solidFill>
              </a:rPr>
              <a:t> </a:t>
            </a:r>
            <a:r>
              <a:rPr lang="en-AU" b="1" dirty="0">
                <a:solidFill>
                  <a:schemeClr val="bg1"/>
                </a:solidFill>
              </a:rPr>
              <a:t>m</a:t>
            </a:r>
            <a:r>
              <a:rPr lang="en-AU" b="1" dirty="0" smtClean="0">
                <a:solidFill>
                  <a:schemeClr val="bg1"/>
                </a:solidFill>
              </a:rPr>
              <a:t>odule</a:t>
            </a: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77894" name="Line 70"/>
          <p:cNvSpPr>
            <a:spLocks noChangeShapeType="1"/>
          </p:cNvSpPr>
          <p:nvPr/>
        </p:nvSpPr>
        <p:spPr bwMode="auto">
          <a:xfrm flipH="1">
            <a:off x="6588051" y="979016"/>
            <a:ext cx="576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95" name="Line 71"/>
          <p:cNvSpPr>
            <a:spLocks noChangeShapeType="1"/>
          </p:cNvSpPr>
          <p:nvPr/>
        </p:nvSpPr>
        <p:spPr bwMode="auto">
          <a:xfrm flipV="1">
            <a:off x="7956476" y="1410816"/>
            <a:ext cx="0" cy="24479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899" name="Text Box 75"/>
          <p:cNvSpPr txBox="1">
            <a:spLocks noChangeArrowheads="1"/>
          </p:cNvSpPr>
          <p:nvPr/>
        </p:nvSpPr>
        <p:spPr bwMode="auto">
          <a:xfrm>
            <a:off x="1260401" y="3715866"/>
            <a:ext cx="22320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800" b="1" dirty="0"/>
              <a:t>3. </a:t>
            </a:r>
            <a:r>
              <a:rPr lang="en-AU" b="1" dirty="0" smtClean="0"/>
              <a:t>G</a:t>
            </a:r>
            <a:r>
              <a:rPr lang="en-AU" sz="1800" b="1" dirty="0" smtClean="0"/>
              <a:t>rowth </a:t>
            </a:r>
            <a:r>
              <a:rPr lang="en-AU" sz="1800" b="1" dirty="0"/>
              <a:t>activities?</a:t>
            </a:r>
          </a:p>
        </p:txBody>
      </p:sp>
      <p:sp>
        <p:nvSpPr>
          <p:cNvPr id="77900" name="Text Box 76"/>
          <p:cNvSpPr txBox="1">
            <a:spLocks noChangeArrowheads="1"/>
          </p:cNvSpPr>
          <p:nvPr/>
        </p:nvSpPr>
        <p:spPr bwMode="auto">
          <a:xfrm>
            <a:off x="612701" y="2850679"/>
            <a:ext cx="5048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/>
              <a:t>N</a:t>
            </a:r>
          </a:p>
        </p:txBody>
      </p:sp>
      <p:sp>
        <p:nvSpPr>
          <p:cNvPr id="77901" name="Line 77"/>
          <p:cNvSpPr>
            <a:spLocks noChangeShapeType="1"/>
          </p:cNvSpPr>
          <p:nvPr/>
        </p:nvSpPr>
        <p:spPr bwMode="auto">
          <a:xfrm>
            <a:off x="539676" y="3138016"/>
            <a:ext cx="7207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902" name="Text Box 78"/>
          <p:cNvSpPr txBox="1">
            <a:spLocks noChangeArrowheads="1"/>
          </p:cNvSpPr>
          <p:nvPr/>
        </p:nvSpPr>
        <p:spPr bwMode="auto">
          <a:xfrm>
            <a:off x="4211960" y="3645024"/>
            <a:ext cx="1728787" cy="590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/>
              <a:t>Target </a:t>
            </a:r>
            <a:r>
              <a:rPr lang="en-AU" sz="1600" b="1"/>
              <a:t>high growth</a:t>
            </a:r>
            <a:r>
              <a:rPr lang="en-AU" sz="1600"/>
              <a:t> activities</a:t>
            </a:r>
          </a:p>
        </p:txBody>
      </p:sp>
      <p:sp>
        <p:nvSpPr>
          <p:cNvPr id="77903" name="Line 79"/>
          <p:cNvSpPr>
            <a:spLocks noChangeShapeType="1"/>
          </p:cNvSpPr>
          <p:nvPr/>
        </p:nvSpPr>
        <p:spPr bwMode="auto">
          <a:xfrm>
            <a:off x="3491235" y="3933949"/>
            <a:ext cx="7207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904" name="Text Box 80"/>
          <p:cNvSpPr txBox="1">
            <a:spLocks noChangeArrowheads="1"/>
          </p:cNvSpPr>
          <p:nvPr/>
        </p:nvSpPr>
        <p:spPr bwMode="auto">
          <a:xfrm>
            <a:off x="3492426" y="2852266"/>
            <a:ext cx="360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/>
              <a:t>Y</a:t>
            </a:r>
          </a:p>
        </p:txBody>
      </p:sp>
      <p:sp>
        <p:nvSpPr>
          <p:cNvPr id="77907" name="Line 83"/>
          <p:cNvSpPr>
            <a:spLocks noChangeShapeType="1"/>
          </p:cNvSpPr>
          <p:nvPr/>
        </p:nvSpPr>
        <p:spPr bwMode="auto">
          <a:xfrm>
            <a:off x="3492426" y="3139604"/>
            <a:ext cx="7207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910" name="Line 86"/>
          <p:cNvSpPr>
            <a:spLocks noChangeShapeType="1"/>
          </p:cNvSpPr>
          <p:nvPr/>
        </p:nvSpPr>
        <p:spPr bwMode="auto">
          <a:xfrm>
            <a:off x="5940152" y="3933056"/>
            <a:ext cx="1368151" cy="21602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7913" name="Line 89"/>
          <p:cNvSpPr>
            <a:spLocks noChangeShapeType="1"/>
          </p:cNvSpPr>
          <p:nvPr/>
        </p:nvSpPr>
        <p:spPr bwMode="auto">
          <a:xfrm>
            <a:off x="2339901" y="2347441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7" name="TextBox 46"/>
          <p:cNvSpPr txBox="1"/>
          <p:nvPr/>
        </p:nvSpPr>
        <p:spPr>
          <a:xfrm>
            <a:off x="1187624" y="5445224"/>
            <a:ext cx="2304257" cy="646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5. High target</a:t>
            </a:r>
          </a:p>
          <a:p>
            <a:r>
              <a:rPr lang="en-US" dirty="0" smtClean="0"/>
              <a:t>Select high target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1187624" y="6309320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6. Tourism significant?</a:t>
            </a:r>
            <a:endParaRPr lang="en-A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139952" y="5445224"/>
            <a:ext cx="1872208" cy="58477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Adopt </a:t>
            </a:r>
            <a:r>
              <a:rPr lang="en-US" sz="1600" b="1" dirty="0" smtClean="0"/>
              <a:t>high target rate</a:t>
            </a:r>
            <a:endParaRPr lang="en-AU" sz="1600" b="1" dirty="0"/>
          </a:p>
        </p:txBody>
      </p:sp>
      <p:cxnSp>
        <p:nvCxnSpPr>
          <p:cNvPr id="57" name="Straight Arrow Connector 56"/>
          <p:cNvCxnSpPr>
            <a:stCxn id="48" idx="3"/>
            <a:endCxn id="61" idx="1"/>
          </p:cNvCxnSpPr>
          <p:nvPr/>
        </p:nvCxnSpPr>
        <p:spPr>
          <a:xfrm flipV="1">
            <a:off x="3491880" y="6478597"/>
            <a:ext cx="648072" cy="1538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7876" idx="3"/>
          </p:cNvCxnSpPr>
          <p:nvPr/>
        </p:nvCxnSpPr>
        <p:spPr>
          <a:xfrm flipV="1">
            <a:off x="6012036" y="4365104"/>
            <a:ext cx="1368276" cy="51276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39952" y="6309320"/>
            <a:ext cx="2016224" cy="33855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Set </a:t>
            </a:r>
            <a:r>
              <a:rPr lang="en-US" sz="1600" b="1" dirty="0" smtClean="0"/>
              <a:t>tourism</a:t>
            </a:r>
            <a:r>
              <a:rPr lang="en-US" sz="1600" dirty="0" smtClean="0"/>
              <a:t> target</a:t>
            </a:r>
            <a:endParaRPr lang="en-AU" sz="1600" dirty="0"/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3491880" y="5733256"/>
            <a:ext cx="648071" cy="11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6012160" y="4509120"/>
            <a:ext cx="1440160" cy="122413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cxnSp>
        <p:nvCxnSpPr>
          <p:cNvPr id="67" name="Straight Arrow Connector 66"/>
          <p:cNvCxnSpPr/>
          <p:nvPr/>
        </p:nvCxnSpPr>
        <p:spPr>
          <a:xfrm rot="5400000">
            <a:off x="2015716" y="5337212"/>
            <a:ext cx="21602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67744" y="51571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AU" dirty="0"/>
          </a:p>
        </p:txBody>
      </p:sp>
      <p:cxnSp>
        <p:nvCxnSpPr>
          <p:cNvPr id="70" name="Straight Arrow Connector 69"/>
          <p:cNvCxnSpPr>
            <a:stCxn id="77852" idx="3"/>
          </p:cNvCxnSpPr>
          <p:nvPr/>
        </p:nvCxnSpPr>
        <p:spPr>
          <a:xfrm>
            <a:off x="5940351" y="3133184"/>
            <a:ext cx="1367953" cy="72786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707904" y="61653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AU" b="1" dirty="0"/>
          </a:p>
        </p:txBody>
      </p:sp>
      <p:cxnSp>
        <p:nvCxnSpPr>
          <p:cNvPr id="79" name="Straight Arrow Connector 78"/>
          <p:cNvCxnSpPr>
            <a:stCxn id="48" idx="1"/>
            <a:endCxn id="82" idx="3"/>
          </p:cNvCxnSpPr>
          <p:nvPr/>
        </p:nvCxnSpPr>
        <p:spPr>
          <a:xfrm flipH="1" flipV="1">
            <a:off x="924283" y="6478597"/>
            <a:ext cx="263341" cy="1538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12701" y="6293931"/>
            <a:ext cx="31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6947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12" grpId="0" animBg="1"/>
      <p:bldP spid="77836" grpId="0"/>
      <p:bldP spid="77844" grpId="0" animBg="1"/>
      <p:bldP spid="77846" grpId="0" animBg="1"/>
      <p:bldP spid="77848" grpId="0"/>
      <p:bldP spid="77849" grpId="0"/>
      <p:bldP spid="77850" grpId="0" animBg="1"/>
      <p:bldP spid="77852" grpId="0" animBg="1"/>
      <p:bldP spid="77853" grpId="0" animBg="1"/>
      <p:bldP spid="77859" grpId="0"/>
      <p:bldP spid="77867" grpId="0" animBg="1"/>
      <p:bldP spid="77869" grpId="0" animBg="1"/>
      <p:bldP spid="77872" grpId="0" animBg="1"/>
      <p:bldP spid="77873" grpId="0"/>
      <p:bldP spid="77874" grpId="0" animBg="1"/>
      <p:bldP spid="77875" grpId="0" animBg="1"/>
      <p:bldP spid="77876" grpId="0" animBg="1"/>
      <p:bldP spid="77881" grpId="0" animBg="1"/>
      <p:bldP spid="77883" grpId="0" animBg="1"/>
      <p:bldP spid="77884" grpId="0" animBg="1"/>
      <p:bldP spid="77885" grpId="0" animBg="1"/>
      <p:bldP spid="77886" grpId="0" animBg="1"/>
      <p:bldP spid="77887" grpId="0" animBg="1"/>
      <p:bldP spid="77889" grpId="0" animBg="1"/>
      <p:bldP spid="77893" grpId="0"/>
      <p:bldP spid="77894" grpId="0" animBg="1"/>
      <p:bldP spid="77895" grpId="0" animBg="1"/>
      <p:bldP spid="77899" grpId="0" animBg="1"/>
      <p:bldP spid="77900" grpId="0"/>
      <p:bldP spid="77901" grpId="0" animBg="1"/>
      <p:bldP spid="77902" grpId="0" animBg="1"/>
      <p:bldP spid="77903" grpId="0" animBg="1"/>
      <p:bldP spid="77904" grpId="0"/>
      <p:bldP spid="77907" grpId="0" animBg="1"/>
      <p:bldP spid="77910" grpId="0" animBg="1"/>
      <p:bldP spid="77913" grpId="0" animBg="1"/>
      <p:bldP spid="47" grpId="0" animBg="1"/>
      <p:bldP spid="48" grpId="0" animBg="1"/>
      <p:bldP spid="55" grpId="0" animBg="1"/>
      <p:bldP spid="61" grpId="0" animBg="1"/>
      <p:bldP spid="65" grpId="0" animBg="1"/>
      <p:bldP spid="68" grpId="0"/>
      <p:bldP spid="77" grpId="0"/>
      <p:bldP spid="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44825"/>
            <a:ext cx="8280920" cy="175562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 7 in Fig 9.4: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Collation of participation targets: Example (Fig 9.5)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7193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9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A Participation-based Approach to Planning for Leisure, Sport and </a:t>
            </a:r>
            <a:r>
              <a:rPr lang="en-US" sz="4000" dirty="0" smtClean="0"/>
              <a:t>Tourism </a:t>
            </a:r>
            <a:endParaRPr lang="en-US" sz="4000" dirty="0"/>
          </a:p>
          <a:p>
            <a:pPr marL="0" indent="0" algn="ctr">
              <a:buNone/>
            </a:pPr>
            <a:r>
              <a:rPr lang="en-US" dirty="0" smtClean="0"/>
              <a:t> 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292606"/>
              </p:ext>
            </p:extLst>
          </p:nvPr>
        </p:nvGraphicFramePr>
        <p:xfrm>
          <a:off x="251520" y="188640"/>
          <a:ext cx="82296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664296"/>
                <a:gridCol w="1944216"/>
                <a:gridCol w="3045024"/>
              </a:tblGrid>
              <a:tr h="288000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Participation rates</a:t>
                      </a:r>
                    </a:p>
                    <a:p>
                      <a:pPr algn="l"/>
                      <a:r>
                        <a:rPr lang="en-US" sz="1800" dirty="0" smtClean="0"/>
                        <a:t> in area X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in year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Target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Area X average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77.9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 Social equity – age and gender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Male 15-24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89.2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Male 25-34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84.2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Male 35-44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85.1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Male 45-54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72.6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Increase by 5% to 77.9%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Male 55-64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73.6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Increase by 4.3% to 77.9%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Male</a:t>
                      </a:r>
                      <a:r>
                        <a:rPr lang="en-US" sz="1800" baseline="0" dirty="0" smtClean="0"/>
                        <a:t> 65+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69.5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Increase by 8.4% to 77.9%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Female 15-24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74.3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Increase</a:t>
                      </a:r>
                      <a:r>
                        <a:rPr lang="en-US" sz="1800" baseline="0" dirty="0" smtClean="0"/>
                        <a:t> by 3.6% to 77.9%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Female</a:t>
                      </a:r>
                      <a:r>
                        <a:rPr lang="en-US" sz="1800" baseline="0" dirty="0" smtClean="0"/>
                        <a:t> 25-34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81.9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Female 35-44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79.6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Female 45-54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77.6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Female</a:t>
                      </a:r>
                      <a:r>
                        <a:rPr lang="en-US" sz="1800" baseline="0" dirty="0" smtClean="0"/>
                        <a:t> 55-64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78.0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Female 65+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66.2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Increase by 11.7% to 77.9%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74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27584" y="476672"/>
            <a:ext cx="7416824" cy="5832648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2267744" y="1196752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Participation module</a:t>
            </a:r>
            <a:endParaRPr lang="en-AU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776" y="1916832"/>
            <a:ext cx="5040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5</a:t>
            </a:r>
            <a:r>
              <a:rPr lang="en-US" sz="2800" b="1" dirty="0" smtClean="0">
                <a:solidFill>
                  <a:schemeClr val="bg1"/>
                </a:solidFill>
              </a:rPr>
              <a:t>. Demographic data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6. Resident participation survey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7. Facility user survey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8. Tourist survey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9. Simulate status quo (</a:t>
            </a:r>
            <a:r>
              <a:rPr lang="en-US" sz="2800" b="1" dirty="0" err="1" smtClean="0">
                <a:solidFill>
                  <a:schemeClr val="bg1"/>
                </a:solidFill>
              </a:rPr>
              <a:t>part’n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10. Examine passive change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11. Activity scan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12. Activity selection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13. Activity targets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2925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12178" y="3724610"/>
            <a:ext cx="38164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Simulate changed situation</a:t>
            </a:r>
            <a:endParaRPr lang="en-AU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Participation module process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340768"/>
            <a:ext cx="3312368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Data collection</a:t>
            </a:r>
          </a:p>
          <a:p>
            <a:r>
              <a:rPr lang="en-US" sz="2400" dirty="0" smtClean="0"/>
              <a:t>5. Survey: residents</a:t>
            </a:r>
          </a:p>
          <a:p>
            <a:r>
              <a:rPr lang="en-US" sz="2400" dirty="0" smtClean="0"/>
              <a:t>6. Survey: facility users</a:t>
            </a:r>
          </a:p>
          <a:p>
            <a:r>
              <a:rPr lang="en-US" sz="2400" dirty="0" smtClean="0"/>
              <a:t>7. Survey: tourists</a:t>
            </a:r>
          </a:p>
          <a:p>
            <a:r>
              <a:rPr lang="en-US" sz="2400" dirty="0" smtClean="0"/>
              <a:t>8. Demographic data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3717032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9. Simulate status quo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82182" y="4716735"/>
            <a:ext cx="3744416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10. Examine passive change</a:t>
            </a:r>
          </a:p>
          <a:p>
            <a:r>
              <a:rPr lang="en-US" sz="2400" dirty="0" smtClean="0"/>
              <a:t>11. Activity scan</a:t>
            </a:r>
          </a:p>
          <a:p>
            <a:r>
              <a:rPr lang="en-US" sz="2400" dirty="0" smtClean="0"/>
              <a:t>12. Activity selection</a:t>
            </a:r>
          </a:p>
          <a:p>
            <a:r>
              <a:rPr lang="en-US" sz="2400" dirty="0" smtClean="0"/>
              <a:t>13. Set activity targets</a:t>
            </a:r>
            <a:endParaRPr lang="en-AU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3237487" y="4042471"/>
            <a:ext cx="581288" cy="7920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79712" y="3279760"/>
            <a:ext cx="576064" cy="43727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5" idx="3"/>
          </p:cNvCxnSpPr>
          <p:nvPr/>
        </p:nvCxnSpPr>
        <p:spPr>
          <a:xfrm flipV="1">
            <a:off x="7226598" y="4186275"/>
            <a:ext cx="576858" cy="131529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4765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67544" y="935233"/>
            <a:ext cx="4897829" cy="56886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Participation module: framework </a:t>
            </a:r>
            <a:r>
              <a:rPr lang="en-US" sz="2200" dirty="0" smtClean="0">
                <a:solidFill>
                  <a:srgbClr val="002060"/>
                </a:solidFill>
              </a:rPr>
              <a:t>(Fig. 9.6)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3976" y="1152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Area X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2465765" y="1152128"/>
            <a:ext cx="23222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A. Resident population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303748" y="2477889"/>
            <a:ext cx="302433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. Participation </a:t>
            </a:r>
          </a:p>
          <a:p>
            <a:pPr algn="ctr"/>
            <a:r>
              <a:rPr lang="en-US" dirty="0" smtClean="0"/>
              <a:t>(volume of weekly activity)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7155" y="1887597"/>
            <a:ext cx="1152128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Unsatisfied wants, need etc.</a:t>
            </a:r>
            <a:endParaRPr lang="en-A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67744" y="3456384"/>
            <a:ext cx="3024336" cy="646331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D. Resident activity </a:t>
            </a:r>
          </a:p>
          <a:p>
            <a:pPr algn="ctr"/>
            <a:r>
              <a:rPr lang="en-US" dirty="0" smtClean="0"/>
              <a:t>within area X </a:t>
            </a:r>
            <a:endParaRPr lang="en-AU" dirty="0"/>
          </a:p>
        </p:txBody>
      </p:sp>
      <p:sp>
        <p:nvSpPr>
          <p:cNvPr id="14" name="Rounded Rectangle 13"/>
          <p:cNvSpPr/>
          <p:nvPr/>
        </p:nvSpPr>
        <p:spPr>
          <a:xfrm>
            <a:off x="6376032" y="2016224"/>
            <a:ext cx="2372431" cy="446449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/>
          <p:cNvSpPr txBox="1"/>
          <p:nvPr/>
        </p:nvSpPr>
        <p:spPr>
          <a:xfrm>
            <a:off x="6828098" y="228884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Rest of the world</a:t>
            </a:r>
            <a:endParaRPr lang="en-AU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623483" y="2208788"/>
            <a:ext cx="3412" cy="269101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63919" y="3124220"/>
            <a:ext cx="194421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d. Area X residents’ participation in rest of world</a:t>
            </a:r>
            <a:endParaRPr lang="en-A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315304" y="4539247"/>
            <a:ext cx="1224136" cy="646331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E. Resident activity</a:t>
            </a:r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3563888" y="4536504"/>
            <a:ext cx="1224136" cy="646331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F. Visitor activity</a:t>
            </a:r>
            <a:endParaRPr lang="en-AU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4557995"/>
            <a:ext cx="1354344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 Area X residents’ participation in homes/ gardens</a:t>
            </a:r>
            <a:endParaRPr lang="en-AU" sz="1600" dirty="0"/>
          </a:p>
        </p:txBody>
      </p:sp>
      <p:cxnSp>
        <p:nvCxnSpPr>
          <p:cNvPr id="27" name="Straight Connector 26"/>
          <p:cNvCxnSpPr>
            <a:endCxn id="25" idx="0"/>
          </p:cNvCxnSpPr>
          <p:nvPr/>
        </p:nvCxnSpPr>
        <p:spPr>
          <a:xfrm flipH="1">
            <a:off x="1360740" y="4125947"/>
            <a:ext cx="2189344" cy="432048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4" idx="0"/>
          </p:cNvCxnSpPr>
          <p:nvPr/>
        </p:nvCxnSpPr>
        <p:spPr>
          <a:xfrm>
            <a:off x="3602984" y="4115981"/>
            <a:ext cx="572972" cy="420523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19772" y="5471214"/>
            <a:ext cx="208823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G. Total </a:t>
            </a:r>
            <a:r>
              <a:rPr lang="en-US" dirty="0" smtClean="0"/>
              <a:t>activity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2483768" y="6086907"/>
            <a:ext cx="21602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Z</a:t>
            </a:r>
            <a:r>
              <a:rPr lang="en-US" dirty="0" smtClean="0"/>
              <a:t>. Outcomes</a:t>
            </a:r>
            <a:endParaRPr lang="en-AU" dirty="0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1949283" y="1521460"/>
            <a:ext cx="1691330" cy="383238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563919" y="4436612"/>
            <a:ext cx="196851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Visitors: Tourists + </a:t>
            </a:r>
            <a:r>
              <a:rPr lang="en-US" dirty="0" err="1"/>
              <a:t>n</a:t>
            </a:r>
            <a:r>
              <a:rPr lang="en-US" dirty="0" err="1" smtClean="0"/>
              <a:t>eighbours</a:t>
            </a:r>
            <a:r>
              <a:rPr lang="en-US" dirty="0" smtClean="0"/>
              <a:t> and  commuters</a:t>
            </a:r>
            <a:endParaRPr lang="en-AU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4752020" y="4755132"/>
            <a:ext cx="1811899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17" idx="1"/>
          </p:cNvCxnSpPr>
          <p:nvPr/>
        </p:nvCxnSpPr>
        <p:spPr>
          <a:xfrm>
            <a:off x="3616309" y="3124220"/>
            <a:ext cx="2947610" cy="4154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15304" y="1872208"/>
            <a:ext cx="29767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B. Participants         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3538053" y="5187371"/>
            <a:ext cx="34567" cy="283843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460522" y="1696834"/>
            <a:ext cx="350748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951820" y="4115981"/>
            <a:ext cx="587620" cy="420523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3" idx="0"/>
          </p:cNvCxnSpPr>
          <p:nvPr/>
        </p:nvCxnSpPr>
        <p:spPr>
          <a:xfrm flipH="1">
            <a:off x="3563888" y="5814556"/>
            <a:ext cx="14881" cy="272351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3423081" y="3299594"/>
            <a:ext cx="350748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243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3" grpId="0" animBg="1"/>
      <p:bldP spid="17" grpId="0" animBg="1"/>
      <p:bldP spid="23" grpId="0" animBg="1"/>
      <p:bldP spid="24" grpId="0" animBg="1"/>
      <p:bldP spid="25" grpId="0" animBg="1"/>
      <p:bldP spid="42" grpId="0" animBg="1"/>
      <p:bldP spid="43" grpId="0" animBg="1"/>
      <p:bldP spid="50" grpId="0" animBg="1"/>
      <p:bldP spid="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408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Participation module data items </a:t>
            </a:r>
            <a:r>
              <a:rPr lang="en-US" sz="2000" dirty="0" smtClean="0">
                <a:solidFill>
                  <a:srgbClr val="002060"/>
                </a:solidFill>
              </a:rPr>
              <a:t>(Fig. 9.6, Table 9.4)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320070"/>
              </p:ext>
            </p:extLst>
          </p:nvPr>
        </p:nvGraphicFramePr>
        <p:xfrm>
          <a:off x="251520" y="980728"/>
          <a:ext cx="8784976" cy="543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9249"/>
                <a:gridCol w="2562285"/>
                <a:gridCol w="1756995"/>
                <a:gridCol w="2226247"/>
                <a:gridCol w="1800200"/>
              </a:tblGrid>
              <a:tr h="432000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Data source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Units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Soccer example</a:t>
                      </a:r>
                      <a:endParaRPr lang="en-AU" sz="1800" dirty="0"/>
                    </a:p>
                  </a:txBody>
                  <a:tcPr/>
                </a:tc>
              </a:tr>
              <a:tr h="3790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 population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Census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Persons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50,000</a:t>
                      </a:r>
                      <a:endParaRPr lang="en-AU" sz="18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Participation</a:t>
                      </a:r>
                      <a:r>
                        <a:rPr lang="en-US" sz="1800" baseline="0" dirty="0" smtClean="0"/>
                        <a:t> rate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survey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5.5</a:t>
                      </a:r>
                      <a:endParaRPr lang="en-AU" sz="1800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Participants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 x a/100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Persons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2750</a:t>
                      </a:r>
                      <a:endParaRPr lang="en-AU" sz="1800" dirty="0"/>
                    </a:p>
                  </a:txBody>
                  <a:tcPr/>
                </a:tc>
              </a:tr>
              <a:tr h="3486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survey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Times</a:t>
                      </a:r>
                      <a:r>
                        <a:rPr lang="en-US" sz="1800" baseline="0" dirty="0" smtClean="0"/>
                        <a:t> p.a.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61.3</a:t>
                      </a:r>
                      <a:endParaRPr lang="en-AU" sz="1800" dirty="0"/>
                    </a:p>
                  </a:txBody>
                  <a:tcPr/>
                </a:tc>
              </a:tr>
              <a:tr h="270872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Length of season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survey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Weeks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26</a:t>
                      </a:r>
                      <a:endParaRPr lang="en-AU" sz="1800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Volume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B x b/c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Person/sessions/</a:t>
                      </a:r>
                      <a:r>
                        <a:rPr lang="en-US" sz="1800" dirty="0" err="1" smtClean="0"/>
                        <a:t>wk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6484</a:t>
                      </a:r>
                      <a:endParaRPr lang="en-AU" sz="1800" dirty="0"/>
                    </a:p>
                  </a:txBody>
                  <a:tcPr/>
                </a:tc>
              </a:tr>
              <a:tr h="32616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</a:t>
                      </a:r>
                      <a:r>
                        <a:rPr lang="en-US" sz="1800" baseline="0" dirty="0" smtClean="0"/>
                        <a:t> outside </a:t>
                      </a:r>
                      <a:r>
                        <a:rPr lang="en-US" sz="1800" dirty="0" smtClean="0"/>
                        <a:t> area</a:t>
                      </a:r>
                      <a:r>
                        <a:rPr lang="en-US" sz="1800" baseline="0" dirty="0" smtClean="0"/>
                        <a:t> X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survey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5</a:t>
                      </a:r>
                      <a:endParaRPr lang="en-AU" sz="1800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 </a:t>
                      </a:r>
                      <a:r>
                        <a:rPr lang="en-US" sz="1800" dirty="0" err="1" smtClean="0"/>
                        <a:t>part’n</a:t>
                      </a:r>
                      <a:r>
                        <a:rPr lang="en-US" sz="1800" dirty="0" smtClean="0"/>
                        <a:t> in area X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C – C x d/100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Person/sessions/</a:t>
                      </a:r>
                      <a:r>
                        <a:rPr lang="en-US" sz="1800" dirty="0" err="1" smtClean="0"/>
                        <a:t>wk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6160</a:t>
                      </a:r>
                      <a:endParaRPr lang="en-AU" sz="1800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% in homes/gardens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survey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%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Resident activity in area X facilities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/>
                        <a:t>D – D x e/100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Person/sessions/</a:t>
                      </a:r>
                      <a:r>
                        <a:rPr lang="en-US" sz="1800" dirty="0" err="1" smtClean="0"/>
                        <a:t>wk</a:t>
                      </a:r>
                      <a:endParaRPr lang="en-A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6160</a:t>
                      </a:r>
                      <a:endParaRPr lang="en-AU" sz="1800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Visitors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/>
                        <a:t>User</a:t>
                      </a:r>
                      <a:r>
                        <a:rPr lang="en-AU" sz="1800" baseline="0" dirty="0" smtClean="0"/>
                        <a:t> surveys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Person/sessions/</a:t>
                      </a:r>
                      <a:r>
                        <a:rPr lang="en-US" sz="1800" dirty="0" err="1" smtClean="0"/>
                        <a:t>wk</a:t>
                      </a:r>
                      <a:endParaRPr lang="en-A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200</a:t>
                      </a:r>
                      <a:endParaRPr lang="en-AU" sz="1800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G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Total activity 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/>
                        <a:t>E + F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Person/sessions/</a:t>
                      </a:r>
                      <a:r>
                        <a:rPr lang="en-US" sz="1800" dirty="0" err="1" smtClean="0"/>
                        <a:t>wk</a:t>
                      </a:r>
                      <a:endParaRPr lang="en-A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6360</a:t>
                      </a:r>
                      <a:endParaRPr lang="en-A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3617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Task 5. Collation of demographic data</a:t>
            </a:r>
            <a:endParaRPr lang="en-AU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Resident population  (from census)</a:t>
            </a:r>
          </a:p>
          <a:p>
            <a:r>
              <a:rPr lang="en-US" sz="2800" dirty="0" smtClean="0"/>
              <a:t>Population divided by priority social groups (related to social and spatial equity) (census)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opulation forecasts over the planning period  (local/regional planning </a:t>
            </a:r>
            <a:r>
              <a:rPr lang="en-US" sz="2800" dirty="0" err="1" smtClean="0"/>
              <a:t>deptartment</a:t>
            </a:r>
            <a:r>
              <a:rPr lang="en-US" sz="2800" dirty="0" smtClean="0"/>
              <a:t>)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3798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85010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Task 6. Survey: residents’ leisure participation</a:t>
            </a:r>
            <a:endParaRPr lang="en-AU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5"/>
            <a:ext cx="8229600" cy="504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To gather data items (Table 9.4)</a:t>
            </a:r>
            <a:endParaRPr lang="en-AU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91247"/>
              </p:ext>
            </p:extLst>
          </p:nvPr>
        </p:nvGraphicFramePr>
        <p:xfrm>
          <a:off x="1331640" y="1844824"/>
          <a:ext cx="6480720" cy="286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7082"/>
                <a:gridCol w="5353638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2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AU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Participation</a:t>
                      </a:r>
                      <a:r>
                        <a:rPr lang="en-US" sz="2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rate in leisure activities for each activity</a:t>
                      </a:r>
                      <a:endParaRPr lang="en-AU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B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For each activity: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b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Frequency,</a:t>
                      </a:r>
                      <a:r>
                        <a:rPr lang="en-US" sz="2000" baseline="0" dirty="0" smtClean="0"/>
                        <a:t> times p.a.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c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Season length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2000" smtClean="0"/>
                        <a:t>d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% of activity outside area</a:t>
                      </a:r>
                      <a:r>
                        <a:rPr lang="en-US" sz="2000" baseline="0" dirty="0" smtClean="0"/>
                        <a:t> X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A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AU" sz="2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of activity in home/garden</a:t>
                      </a:r>
                      <a:endParaRPr lang="en-AU" sz="2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34996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Task 7. Surveys: facility/service users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To collect items as in Table </a:t>
            </a:r>
            <a:r>
              <a:rPr lang="en-US" sz="2800" dirty="0"/>
              <a:t>9</a:t>
            </a:r>
            <a:r>
              <a:rPr lang="en-US" sz="2800" dirty="0" smtClean="0"/>
              <a:t>.4</a:t>
            </a:r>
            <a:endParaRPr lang="en-AU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79836"/>
              </p:ext>
            </p:extLst>
          </p:nvPr>
        </p:nvGraphicFramePr>
        <p:xfrm>
          <a:off x="755576" y="2636912"/>
          <a:ext cx="756084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28"/>
                <a:gridCol w="6017812"/>
              </a:tblGrid>
              <a:tr h="360000">
                <a:tc>
                  <a:txBody>
                    <a:bodyPr/>
                    <a:lstStyle/>
                    <a:p>
                      <a:r>
                        <a:rPr lang="en-AU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Visitor use of facilities:  tourists,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neighbours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, commuters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9118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Task 8. Survey: tourists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Conducted only if tourism is significant</a:t>
            </a:r>
          </a:p>
          <a:p>
            <a:r>
              <a:rPr lang="en-US" sz="2800" dirty="0" smtClean="0"/>
              <a:t>To collect part of item F, tourist numbers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2130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Task 9. Simulation of status quo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405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collected (as in Table 9.4 and Tasks 5–8) transferred to a spreadsheet (next slide)</a:t>
            </a:r>
          </a:p>
          <a:p>
            <a:r>
              <a:rPr lang="en-US" sz="2400" dirty="0" smtClean="0"/>
              <a:t>Excel spreadsheet available on book website (www.****)</a:t>
            </a:r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62068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228483" y="1545705"/>
            <a:ext cx="37197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28484" y="2080847"/>
            <a:ext cx="37197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 smtClean="0"/>
              <a:t>1. Objectives/outcomes </a:t>
            </a:r>
            <a:r>
              <a:rPr lang="en-AU" dirty="0"/>
              <a:t>module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228482" y="2671282"/>
            <a:ext cx="37197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 smtClean="0"/>
              <a:t>2. Participation  </a:t>
            </a:r>
            <a:r>
              <a:rPr lang="en-AU" dirty="0"/>
              <a:t>module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228482" y="4221088"/>
            <a:ext cx="37197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Greenfield sites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250899" y="3218492"/>
            <a:ext cx="369736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 smtClean="0"/>
              <a:t>3. Supply module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20738" y="4725144"/>
            <a:ext cx="372752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The U-Plan system and tourism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28483" y="3717032"/>
            <a:ext cx="37197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Who decides?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94421"/>
              </p:ext>
            </p:extLst>
          </p:nvPr>
        </p:nvGraphicFramePr>
        <p:xfrm>
          <a:off x="287523" y="980728"/>
          <a:ext cx="8208913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222"/>
                <a:gridCol w="471898"/>
                <a:gridCol w="3096344"/>
                <a:gridCol w="1152128"/>
                <a:gridCol w="936104"/>
                <a:gridCol w="1003612"/>
                <a:gridCol w="940605"/>
              </a:tblGrid>
              <a:tr h="149736">
                <a:tc>
                  <a:txBody>
                    <a:bodyPr/>
                    <a:lstStyle/>
                    <a:p>
                      <a:endParaRPr lang="en-AU" sz="18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B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4652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From Table 9.4: items in bold calculated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by spreadsheet</a:t>
                      </a:r>
                      <a:endParaRPr lang="en-AU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Outdoor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soccer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 population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Participation rate 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5.5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Participants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 p.a.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61.3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Season length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(weeks)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Participation,</a:t>
                      </a:r>
                      <a:r>
                        <a:rPr lang="en-US" sz="1800" baseline="0" dirty="0" smtClean="0"/>
                        <a:t> v</a:t>
                      </a:r>
                      <a:r>
                        <a:rPr lang="en-US" sz="1800" dirty="0" smtClean="0"/>
                        <a:t>olume/week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6484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outside area X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activity </a:t>
                      </a:r>
                      <a:r>
                        <a:rPr lang="en-US" sz="1800" dirty="0" smtClean="0"/>
                        <a:t>in area X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6159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in home/garden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Res.</a:t>
                      </a:r>
                      <a:r>
                        <a:rPr lang="en-AU" sz="1800" baseline="0" dirty="0" smtClean="0"/>
                        <a:t> activity in area X facilities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6159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Visitor activity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G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Total</a:t>
                      </a:r>
                      <a:r>
                        <a:rPr lang="en-AU" sz="1800" baseline="0" dirty="0" smtClean="0"/>
                        <a:t> activity in area X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6359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562074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Participation: status quo spreadsheet: s</a:t>
            </a:r>
            <a:r>
              <a:rPr lang="en-GB" sz="3200" dirty="0" smtClean="0">
                <a:solidFill>
                  <a:srgbClr val="002060"/>
                </a:solidFill>
              </a:rPr>
              <a:t>occer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32323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903003"/>
              </p:ext>
            </p:extLst>
          </p:nvPr>
        </p:nvGraphicFramePr>
        <p:xfrm>
          <a:off x="323528" y="1052736"/>
          <a:ext cx="8424936" cy="5220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228"/>
                <a:gridCol w="484316"/>
                <a:gridCol w="3177826"/>
                <a:gridCol w="1182447"/>
                <a:gridCol w="960738"/>
                <a:gridCol w="1030023"/>
                <a:gridCol w="965358"/>
              </a:tblGrid>
              <a:tr h="149736">
                <a:tc>
                  <a:txBody>
                    <a:bodyPr/>
                    <a:lstStyle/>
                    <a:p>
                      <a:endParaRPr lang="en-AU" sz="18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B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4652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Items from Table 9.4</a:t>
                      </a:r>
                      <a:endParaRPr lang="en-AU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Outdoor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soccer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Aerobics/ fitness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Swimming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Netball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 population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Participation rate %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5.5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17.7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12.9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3.9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Participants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8850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6450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 p.a.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61.3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66.1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58.3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Season length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(weeks)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Participation,</a:t>
                      </a:r>
                      <a:r>
                        <a:rPr lang="en-US" sz="1800" baseline="0" dirty="0" smtClean="0"/>
                        <a:t> v</a:t>
                      </a:r>
                      <a:r>
                        <a:rPr lang="en-US" sz="1800" dirty="0" smtClean="0"/>
                        <a:t>olume/week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6484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23364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8527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4373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outside area X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r>
                        <a:rPr lang="en-US" sz="1800" baseline="0" dirty="0" smtClean="0"/>
                        <a:t> activity </a:t>
                      </a:r>
                      <a:r>
                        <a:rPr lang="en-US" sz="1800" dirty="0" smtClean="0"/>
                        <a:t>in area X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6160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23364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7504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3935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in home/garden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Res.</a:t>
                      </a:r>
                      <a:r>
                        <a:rPr lang="en-AU" sz="1800" baseline="0" dirty="0" smtClean="0"/>
                        <a:t> activity in area X facilities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6160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21028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7128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3935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Visitor activity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750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32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AU" sz="18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G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Total</a:t>
                      </a:r>
                      <a:r>
                        <a:rPr lang="en-AU" sz="1800" baseline="0" dirty="0" smtClean="0"/>
                        <a:t> activity in area X facilities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6360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21778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7428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3935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63408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Participation: status quo spreadsheet: 4 activities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8650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Participation status quo with age/gender breakdown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Fig. 9.8 divides population into 14 age/gender groups, with corresponding participation rates</a:t>
            </a:r>
          </a:p>
          <a:p>
            <a:r>
              <a:rPr lang="en-US" sz="2800" dirty="0" smtClean="0"/>
              <a:t>Relates to social equity exercise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92630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Task 10. Examination of passive change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Active versus passive change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Passive change </a:t>
            </a:r>
            <a:r>
              <a:rPr lang="en-US" sz="2800" dirty="0" smtClean="0"/>
              <a:t>= change likely to take place regardless of the activities of the planning agency  = an </a:t>
            </a:r>
            <a:r>
              <a:rPr lang="en-US" sz="2800" i="1" dirty="0" smtClean="0">
                <a:solidFill>
                  <a:srgbClr val="0070C0"/>
                </a:solidFill>
              </a:rPr>
              <a:t>input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into the planning process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Active change </a:t>
            </a:r>
            <a:r>
              <a:rPr lang="en-US" sz="2800" dirty="0" smtClean="0"/>
              <a:t>caused  by the planning agency’s policy measures = the </a:t>
            </a:r>
            <a:r>
              <a:rPr lang="en-US" sz="2800" i="1" dirty="0" smtClean="0">
                <a:solidFill>
                  <a:srgbClr val="0070C0"/>
                </a:solidFill>
              </a:rPr>
              <a:t>output</a:t>
            </a:r>
            <a:r>
              <a:rPr lang="en-US" sz="2800" dirty="0" smtClean="0"/>
              <a:t> of the planning process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40194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Passive change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dirty="0" smtClean="0"/>
              <a:t>Forecasting: see Chapter 13</a:t>
            </a:r>
          </a:p>
          <a:p>
            <a:r>
              <a:rPr lang="en-US" dirty="0" smtClean="0"/>
              <a:t>Main concern: demographic change </a:t>
            </a:r>
          </a:p>
          <a:p>
            <a:pPr lvl="1"/>
            <a:r>
              <a:rPr lang="en-US" dirty="0" smtClean="0"/>
              <a:t>details typically available from local/regional planning authority</a:t>
            </a:r>
          </a:p>
          <a:p>
            <a:r>
              <a:rPr lang="en-US" dirty="0" smtClean="0"/>
              <a:t>Effect of demographic change: see Fig. 9.8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3354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Task 11. Activity scan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achieve </a:t>
            </a:r>
            <a:r>
              <a:rPr lang="en-US" sz="2800" i="1" dirty="0" smtClean="0"/>
              <a:t>overall</a:t>
            </a:r>
            <a:r>
              <a:rPr lang="en-US" sz="2800" dirty="0" smtClean="0"/>
              <a:t> participation targets: identify likely individual activity/social groups: combinations.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Activity scan </a:t>
            </a:r>
            <a:r>
              <a:rPr lang="en-US" sz="2800" dirty="0" smtClean="0"/>
              <a:t>examines data on individual activity participation patterns. </a:t>
            </a:r>
          </a:p>
          <a:p>
            <a:r>
              <a:rPr lang="en-US" sz="2800" dirty="0" smtClean="0"/>
              <a:t>In the example, examination of trends and existing patterns (Fig. 9.8) suggests the following for the  target groups (identified in Fig. 9.5):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2519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Activity scan summary </a:t>
            </a:r>
            <a:r>
              <a:rPr lang="en-US" sz="2000" dirty="0" smtClean="0">
                <a:solidFill>
                  <a:srgbClr val="002060"/>
                </a:solidFill>
              </a:rPr>
              <a:t>(Table 9.5)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438259"/>
              </p:ext>
            </p:extLst>
          </p:nvPr>
        </p:nvGraphicFramePr>
        <p:xfrm>
          <a:off x="323528" y="1340768"/>
          <a:ext cx="8496944" cy="2987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2208"/>
                <a:gridCol w="1728192"/>
                <a:gridCol w="1152128"/>
                <a:gridCol w="1152128"/>
                <a:gridCol w="1152128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Activity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Trends: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Potential</a:t>
                      </a:r>
                      <a:r>
                        <a:rPr lang="en-US" sz="2000" baseline="0" dirty="0" smtClean="0"/>
                        <a:t> for: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Market attitudes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Males </a:t>
                      </a:r>
                    </a:p>
                    <a:p>
                      <a:pPr algn="ctr"/>
                      <a:r>
                        <a:rPr lang="en-US" sz="2000" dirty="0" smtClean="0"/>
                        <a:t>45+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Females</a:t>
                      </a:r>
                      <a:r>
                        <a:rPr lang="en-US" sz="2000" baseline="0" dirty="0" smtClean="0"/>
                        <a:t> 16–24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Females</a:t>
                      </a:r>
                      <a:r>
                        <a:rPr lang="en-US" sz="2000" baseline="0" dirty="0" smtClean="0"/>
                        <a:t> 65+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Outdoor soccer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Growing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-</a:t>
                      </a:r>
                      <a:endParaRPr lang="en-AU" sz="20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Aerobic/fitness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Growing</a:t>
                      </a:r>
                      <a:endParaRPr lang="en-A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Swimming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Declining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Netball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Growing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78954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Task 12. Activity selection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Select individual activities to achieve overall targets, e.g. in Fig. 9.9: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older men</a:t>
            </a:r>
            <a:r>
              <a:rPr lang="en-US" sz="2400" dirty="0" smtClean="0"/>
              <a:t>: golf, aerobics/fitness* + swimming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y</a:t>
            </a:r>
            <a:r>
              <a:rPr lang="en-US" sz="2400" dirty="0" smtClean="0">
                <a:solidFill>
                  <a:srgbClr val="0070C0"/>
                </a:solidFill>
              </a:rPr>
              <a:t>oung women</a:t>
            </a:r>
            <a:r>
              <a:rPr lang="en-US" sz="2400" dirty="0" smtClean="0"/>
              <a:t>: netball + swimming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o</a:t>
            </a:r>
            <a:r>
              <a:rPr lang="en-US" sz="2400" dirty="0" smtClean="0">
                <a:solidFill>
                  <a:srgbClr val="0070C0"/>
                </a:solidFill>
              </a:rPr>
              <a:t>lder women</a:t>
            </a:r>
            <a:r>
              <a:rPr lang="en-US" sz="2400" dirty="0" smtClean="0"/>
              <a:t>: aerobics/fitness*  (+ swimming)</a:t>
            </a:r>
          </a:p>
          <a:p>
            <a:r>
              <a:rPr lang="en-US" sz="2400" dirty="0" smtClean="0"/>
              <a:t>* N.B. aerobics/fitness: actual </a:t>
            </a:r>
            <a:r>
              <a:rPr lang="en-US" sz="2400" dirty="0" err="1" smtClean="0"/>
              <a:t>programmes</a:t>
            </a:r>
            <a:r>
              <a:rPr lang="en-US" sz="2400" dirty="0" smtClean="0"/>
              <a:t> likely to differ for men and women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70046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Task 13. Set activity targets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726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the selected activities/groups, set % participation targets – see Fig. 9.7</a:t>
            </a:r>
          </a:p>
          <a:p>
            <a:r>
              <a:rPr lang="en-US" sz="2400" dirty="0" smtClean="0"/>
              <a:t>e.g. for males 45–54:</a:t>
            </a:r>
          </a:p>
          <a:p>
            <a:pPr lvl="1"/>
            <a:r>
              <a:rPr lang="en-US" sz="2000" dirty="0" smtClean="0"/>
              <a:t>aerobics/fitness: to increase from 14.1% </a:t>
            </a:r>
            <a:r>
              <a:rPr lang="en-US" sz="2000" dirty="0" smtClean="0">
                <a:sym typeface="Wingdings"/>
              </a:rPr>
              <a:t></a:t>
            </a:r>
            <a:r>
              <a:rPr lang="en-US" sz="2000" dirty="0" smtClean="0"/>
              <a:t> 17.4% (+3.3%)</a:t>
            </a:r>
          </a:p>
          <a:p>
            <a:pPr lvl="1"/>
            <a:r>
              <a:rPr lang="en-US" sz="2000" dirty="0" smtClean="0"/>
              <a:t>swimming: 12.5% </a:t>
            </a:r>
            <a:r>
              <a:rPr lang="en-US" sz="2000" dirty="0" smtClean="0">
                <a:sym typeface="Wingdings"/>
              </a:rPr>
              <a:t></a:t>
            </a:r>
            <a:r>
              <a:rPr lang="en-US" sz="2000" dirty="0" smtClean="0"/>
              <a:t> 14.5% (+2.0%)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verall increase: +5.3% (see Fig. 9.9)</a:t>
            </a:r>
          </a:p>
          <a:p>
            <a:r>
              <a:rPr lang="en-US" sz="2400" dirty="0" smtClean="0"/>
              <a:t>All proposed changes = increases of:</a:t>
            </a:r>
          </a:p>
          <a:p>
            <a:pPr lvl="1"/>
            <a:r>
              <a:rPr lang="en-AU" sz="2000" dirty="0" smtClean="0"/>
              <a:t>soccer: + 200 person-sessions per week</a:t>
            </a:r>
            <a:endParaRPr lang="en-US" sz="2000" dirty="0" smtClean="0"/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erobics/fitness: + 750 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wimming +300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etball +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203465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6488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Task 13. Set activity targets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N.B. in the Fig 9.7 spreadsheet, the planner inserts new activity/group targets (shaded items) and the spreadsheet does the calculations.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1833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707904" y="1052736"/>
            <a:ext cx="3384376" cy="2592288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683568" y="3212976"/>
            <a:ext cx="2952328" cy="2088232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U-Plan participation-based planning system </a:t>
            </a:r>
            <a:r>
              <a:rPr lang="en-US" sz="2200" dirty="0" smtClean="0">
                <a:solidFill>
                  <a:srgbClr val="002060"/>
                </a:solidFill>
              </a:rPr>
              <a:t>(Fig. 10.1) 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355976" y="4221088"/>
            <a:ext cx="3024336" cy="216024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755576" y="3645024"/>
            <a:ext cx="2736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1. Objectives/ outcomes  module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1700808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2. Participation module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4941168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3. Supply module</a:t>
            </a:r>
            <a:endParaRPr lang="en-AU" sz="2800" b="1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3491880" y="4581128"/>
            <a:ext cx="936104" cy="50405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3" idx="0"/>
          </p:cNvCxnSpPr>
          <p:nvPr/>
        </p:nvCxnSpPr>
        <p:spPr>
          <a:xfrm>
            <a:off x="5724128" y="3558914"/>
            <a:ext cx="144016" cy="66217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3203848" y="3068960"/>
            <a:ext cx="792088" cy="50405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086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3" grpId="0" animBg="1"/>
      <p:bldP spid="4" grpId="0"/>
      <p:bldP spid="7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87624" y="836712"/>
            <a:ext cx="6408712" cy="504056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2843808" y="141277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Supply module</a:t>
            </a:r>
            <a:endParaRPr lang="en-AU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2348880"/>
            <a:ext cx="489654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14. Inventory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15. Simulate status quo (supply)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16. Facility/service audit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17. Facility/service requirements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18. Facility/service specifications</a:t>
            </a:r>
          </a:p>
          <a:p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078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72808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Supply module framework </a:t>
            </a:r>
            <a:r>
              <a:rPr lang="en-US" sz="2200" dirty="0" smtClean="0">
                <a:solidFill>
                  <a:srgbClr val="002060"/>
                </a:solidFill>
              </a:rPr>
              <a:t>(Fig. 9.10) 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9610" y="4703849"/>
            <a:ext cx="331077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J. Deficit (I – c)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4788022" y="3346993"/>
            <a:ext cx="3312366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I. </a:t>
            </a:r>
            <a:r>
              <a:rPr lang="en-US" dirty="0"/>
              <a:t>Facilities required </a:t>
            </a:r>
            <a:r>
              <a:rPr lang="en-US" dirty="0" smtClean="0"/>
              <a:t>(H/b)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4788021" y="2410889"/>
            <a:ext cx="3312367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H. </a:t>
            </a:r>
            <a:r>
              <a:rPr lang="en-US" dirty="0"/>
              <a:t>Sessions demanded </a:t>
            </a:r>
            <a:r>
              <a:rPr lang="en-US" dirty="0" smtClean="0"/>
              <a:t>(G/a)</a:t>
            </a:r>
            <a:r>
              <a:rPr lang="en-US" dirty="0">
                <a:sym typeface="WP IconicSymbolsA"/>
              </a:rPr>
              <a:t>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444268" y="2410889"/>
            <a:ext cx="36339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. Group size (persons)</a:t>
            </a:r>
            <a:endParaRPr lang="en-A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2" y="1474785"/>
            <a:ext cx="3312366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G</a:t>
            </a:r>
            <a:r>
              <a:rPr lang="en-US" sz="2000" dirty="0" smtClean="0"/>
              <a:t>. Total activity in area X</a:t>
            </a:r>
            <a:endParaRPr lang="en-A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44268" y="3378931"/>
            <a:ext cx="36003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b</a:t>
            </a:r>
            <a:r>
              <a:rPr lang="en-US" sz="2000" dirty="0" smtClean="0"/>
              <a:t>. Facility capacity (sessions/wk)</a:t>
            </a:r>
            <a:endParaRPr lang="en-A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10706" y="4074277"/>
            <a:ext cx="36339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. Existing supply (Task 14) </a:t>
            </a:r>
            <a:endParaRPr lang="en-A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44268" y="1535089"/>
            <a:ext cx="362367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 participation module</a:t>
            </a:r>
            <a:endParaRPr lang="en-AU" sz="2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98602" y="2842937"/>
            <a:ext cx="1588" cy="5359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98602" y="3731727"/>
            <a:ext cx="794" cy="9567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6032193" y="2142892"/>
            <a:ext cx="5359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067942" y="2626913"/>
            <a:ext cx="720080" cy="98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044666" y="4210100"/>
            <a:ext cx="2253936" cy="252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67942" y="1674840"/>
            <a:ext cx="720080" cy="98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067942" y="3635025"/>
            <a:ext cx="720080" cy="98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683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 animBg="1"/>
      <p:bldP spid="1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Supply module: data items </a:t>
            </a:r>
            <a:r>
              <a:rPr lang="en-US" sz="2000" dirty="0" smtClean="0">
                <a:solidFill>
                  <a:srgbClr val="002060"/>
                </a:solidFill>
              </a:rPr>
              <a:t>(Table 9.6)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391194"/>
              </p:ext>
            </p:extLst>
          </p:nvPr>
        </p:nvGraphicFramePr>
        <p:xfrm>
          <a:off x="251520" y="1124744"/>
          <a:ext cx="8373614" cy="4084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078"/>
                <a:gridCol w="2448272"/>
                <a:gridCol w="1855818"/>
                <a:gridCol w="1674723"/>
                <a:gridCol w="16747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Item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Data source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Units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Soccer</a:t>
                      </a:r>
                      <a:r>
                        <a:rPr lang="en-US" sz="2000" baseline="0" dirty="0" smtClean="0"/>
                        <a:t> example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G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participation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Participation  Module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Person-sessions/wk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6501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Group size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Observation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Persons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H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Sessions demanded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G/a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Sessions/wk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217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b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Facility</a:t>
                      </a:r>
                      <a:r>
                        <a:rPr lang="en-US" sz="2000" baseline="0" dirty="0" smtClean="0"/>
                        <a:t> capacity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Management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Sessions/wk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facilities  required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H/b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 facilities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18.1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c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 supply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Inventory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facilities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J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Deficit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I-c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facilities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1.1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33715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Task 14. Compile inventory of facilities/services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440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Multi-purpose facilities used to group activities (Fig. 9.7), e.g.</a:t>
            </a:r>
          </a:p>
          <a:p>
            <a:r>
              <a:rPr lang="en-US" sz="2400" dirty="0" smtClean="0"/>
              <a:t>Urban parks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events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j</a:t>
            </a:r>
            <a:r>
              <a:rPr lang="en-US" sz="2000" dirty="0" smtClean="0"/>
              <a:t>ogging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picnic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</a:t>
            </a:r>
            <a:r>
              <a:rPr lang="en-US" sz="2000" dirty="0" smtClean="0"/>
              <a:t>alking</a:t>
            </a:r>
          </a:p>
          <a:p>
            <a:r>
              <a:rPr lang="en-US" sz="2400" dirty="0" smtClean="0"/>
              <a:t>Trails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</a:t>
            </a:r>
            <a:r>
              <a:rPr lang="en-US" sz="2000" dirty="0" smtClean="0"/>
              <a:t>alking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</a:t>
            </a:r>
            <a:r>
              <a:rPr lang="en-US" sz="2000" dirty="0" smtClean="0"/>
              <a:t>ycling</a:t>
            </a:r>
          </a:p>
          <a:p>
            <a:pPr marL="0" indent="0">
              <a:buNone/>
            </a:pPr>
            <a:r>
              <a:rPr lang="en-US" sz="2400" dirty="0" smtClean="0"/>
              <a:t>Collect data on: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category of facility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ownership/management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location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activities accommodated</a:t>
            </a:r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programmes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land area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capacity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usage</a:t>
            </a:r>
          </a:p>
          <a:p>
            <a:pPr lvl="1"/>
            <a:endParaRPr lang="en-US" sz="2000" dirty="0" smtClean="0"/>
          </a:p>
          <a:p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6413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408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Task 15. Supply module: simulate status quo I</a:t>
            </a:r>
            <a:endParaRPr lang="en-AU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72902"/>
              </p:ext>
            </p:extLst>
          </p:nvPr>
        </p:nvGraphicFramePr>
        <p:xfrm>
          <a:off x="251520" y="1124744"/>
          <a:ext cx="8496943" cy="4230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916"/>
                <a:gridCol w="1956348"/>
                <a:gridCol w="1008112"/>
                <a:gridCol w="935299"/>
                <a:gridCol w="1152933"/>
                <a:gridCol w="935701"/>
                <a:gridCol w="1044317"/>
                <a:gridCol w="1044317"/>
              </a:tblGrid>
              <a:tr h="37084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Outdoor soccer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Indoor soccer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Aerobics/fitness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Swim-</a:t>
                      </a:r>
                      <a:r>
                        <a:rPr lang="en-US" sz="1800" dirty="0" err="1" smtClean="0"/>
                        <a:t>ming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800" dirty="0" smtClean="0"/>
                        <a:t>Golf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800" dirty="0" smtClean="0"/>
                        <a:t>Netball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51204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Volume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6501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1530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11,690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6389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2000" dirty="0" smtClean="0"/>
                        <a:t>3181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2000" dirty="0" smtClean="0"/>
                        <a:t>4395</a:t>
                      </a:r>
                      <a:endParaRPr lang="en-AU" sz="20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Group size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16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Sessions /week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217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109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584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3181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275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Facility</a:t>
                      </a:r>
                      <a:r>
                        <a:rPr lang="en-US" sz="2000" baseline="0" dirty="0" smtClean="0"/>
                        <a:t> capacity/ week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25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Facility quantum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18.1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1.6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0.9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3.2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11.0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 supply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11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Surplus/deficit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-0.1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-0.3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-0.2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0.0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Facility</a:t>
                      </a:r>
                      <a:r>
                        <a:rPr lang="en-US" sz="2000" baseline="0" dirty="0" smtClean="0"/>
                        <a:t> quantum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11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45508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408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Task 15. Supply module: simulate status quo II</a:t>
            </a:r>
            <a:endParaRPr lang="en-AU" sz="3200" dirty="0">
              <a:solidFill>
                <a:srgbClr val="7030A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71552"/>
              </p:ext>
            </p:extLst>
          </p:nvPr>
        </p:nvGraphicFramePr>
        <p:xfrm>
          <a:off x="251520" y="1124744"/>
          <a:ext cx="8496943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872208"/>
                <a:gridCol w="1008112"/>
                <a:gridCol w="935299"/>
                <a:gridCol w="1152933"/>
                <a:gridCol w="935701"/>
                <a:gridCol w="1044317"/>
                <a:gridCol w="1044317"/>
              </a:tblGrid>
              <a:tr h="37084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Outdoor soccer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Indoor soccer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Aerobics/fitness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Swim- </a:t>
                      </a:r>
                      <a:r>
                        <a:rPr lang="en-US" sz="1800" dirty="0" err="1" smtClean="0"/>
                        <a:t>ming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800" dirty="0" smtClean="0"/>
                        <a:t>Golf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800" dirty="0" smtClean="0"/>
                        <a:t>Netball</a:t>
                      </a:r>
                      <a:endParaRPr lang="en-AU" sz="1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Facil</a:t>
                      </a:r>
                      <a:r>
                        <a:rPr lang="en-US" sz="2000" dirty="0" smtClean="0"/>
                        <a:t>. </a:t>
                      </a:r>
                      <a:r>
                        <a:rPr lang="en-US" sz="2000" baseline="0" dirty="0" smtClean="0"/>
                        <a:t>quantum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11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Land per</a:t>
                      </a:r>
                      <a:r>
                        <a:rPr lang="en-US" sz="2000" baseline="0" dirty="0" smtClean="0"/>
                        <a:t> facility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0.9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60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0.2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Land required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16.2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1.6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180.0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2.2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Land price ‘000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800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800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Constr’n</a:t>
                      </a:r>
                      <a:r>
                        <a:rPr lang="en-US" sz="2000" dirty="0" smtClean="0"/>
                        <a:t> ‘000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5000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100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cost ‘000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16,560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5280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51,000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2850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Op. costs ‘000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500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Cost recovery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1500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5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Capital </a:t>
                      </a:r>
                      <a:r>
                        <a:rPr lang="en-US" sz="2000" dirty="0" err="1" smtClean="0"/>
                        <a:t>ch</a:t>
                      </a:r>
                      <a:r>
                        <a:rPr lang="en-US" sz="2000" dirty="0" smtClean="0"/>
                        <a:t>.</a:t>
                      </a:r>
                      <a:r>
                        <a:rPr lang="en-US" sz="2000" baseline="0" dirty="0" smtClean="0"/>
                        <a:t> ‘000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500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80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AA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Annual</a:t>
                      </a:r>
                      <a:r>
                        <a:rPr lang="en-US" sz="2000" baseline="0" dirty="0" smtClean="0"/>
                        <a:t> net cost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2610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740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1440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1040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7500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1045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AB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 cost per person-session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15.44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18.60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2.46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3.26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52.39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2000" dirty="0" smtClean="0"/>
                        <a:t>9.15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45681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Task 17. Project facility/service requirements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participation figures – e.g. for the year 2020 – inserted into the spreadsheet to create new facility/service requirements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047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533492"/>
                </a:solidFill>
              </a:rPr>
              <a:t>Task 18. Facility/service specifications</a:t>
            </a:r>
            <a:endParaRPr lang="en-AU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individual facility size/location, etc.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2975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Tourism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‘Facilities’ could be extended to include accommodation, transport and other infrastructure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26423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system as a whole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Participation and Supply Module spreadsheets can be combined </a:t>
            </a:r>
            <a:r>
              <a:rPr lang="en-US" smtClean="0"/>
              <a:t>into </a:t>
            </a:r>
            <a:r>
              <a:rPr lang="en-US" smtClean="0"/>
              <a:t>one.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6965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403648" y="1484784"/>
            <a:ext cx="5832648" cy="4536504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2132856"/>
            <a:ext cx="39411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Objectives/ outcomes  module</a:t>
            </a:r>
            <a:endParaRPr lang="en-AU" sz="32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1. Objectives/outcomes module: 4 tasks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3212976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Mission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Decision-making structure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Budget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Target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3886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Who decides?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Key decisions involving the responsible elected or appointed body + any public participation concentrated in Objectives/outcomes module, including:</a:t>
            </a:r>
          </a:p>
          <a:p>
            <a:pPr lvl="1"/>
            <a:r>
              <a:rPr lang="en-US" dirty="0" smtClean="0"/>
              <a:t>whether to adopt U-Plan</a:t>
            </a:r>
          </a:p>
          <a:p>
            <a:pPr lvl="1"/>
            <a:r>
              <a:rPr lang="en-US" dirty="0" smtClean="0"/>
              <a:t>budgetary parameters</a:t>
            </a:r>
          </a:p>
          <a:p>
            <a:pPr lvl="1"/>
            <a:r>
              <a:rPr lang="en-AU" dirty="0" smtClean="0"/>
              <a:t>issues to do with ‘social equity’ and ‘spatial equity’: identification of groups, zones and setting targets </a:t>
            </a:r>
          </a:p>
          <a:p>
            <a:pPr lvl="1"/>
            <a:r>
              <a:rPr lang="en-AU" dirty="0" smtClean="0"/>
              <a:t>whether to adopt an external rate as a target</a:t>
            </a:r>
          </a:p>
          <a:p>
            <a:pPr lvl="1"/>
            <a:r>
              <a:rPr lang="en-AU" dirty="0" smtClean="0"/>
              <a:t>whether to adopt a ‘high target’</a:t>
            </a:r>
          </a:p>
          <a:p>
            <a:pPr lvl="1"/>
            <a:r>
              <a:rPr lang="en-AU" dirty="0" smtClean="0"/>
              <a:t>whether to view tourism as a major component</a:t>
            </a:r>
          </a:p>
          <a:p>
            <a:r>
              <a:rPr lang="en-US" dirty="0" smtClean="0"/>
              <a:t>Participation and supply modules mostly technical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66143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Greenfield sites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for areas with no existing population</a:t>
            </a:r>
          </a:p>
          <a:p>
            <a:r>
              <a:rPr lang="en-US" dirty="0" smtClean="0"/>
              <a:t>Typically, the expected demographic characteristics are known, approximately</a:t>
            </a:r>
          </a:p>
          <a:p>
            <a:r>
              <a:rPr lang="en-US" dirty="0" smtClean="0"/>
              <a:t>Assume the population will have the same participation rates as population of existing similar areas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8824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On-line resources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U-Plan is in the process of evolving</a:t>
            </a:r>
          </a:p>
          <a:p>
            <a:r>
              <a:rPr lang="en-US" dirty="0"/>
              <a:t>W</a:t>
            </a:r>
            <a:r>
              <a:rPr lang="en-US" dirty="0" smtClean="0"/>
              <a:t>ebsite is at same location as the book website: </a:t>
            </a:r>
            <a:r>
              <a:rPr lang="en-US" dirty="0" smtClean="0">
                <a:hlinkClick r:id="rId3"/>
              </a:rPr>
              <a:t>www.leisuresource.net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09329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6940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Tourism targets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Benefits primarily from jobs/incomes</a:t>
            </a:r>
          </a:p>
          <a:p>
            <a:r>
              <a:rPr lang="en-US" sz="2400" dirty="0" smtClean="0"/>
              <a:t>Costs/</a:t>
            </a:r>
            <a:r>
              <a:rPr lang="en-US" sz="2400" dirty="0" err="1" smtClean="0"/>
              <a:t>dis</a:t>
            </a:r>
            <a:r>
              <a:rPr lang="en-US" sz="2400" dirty="0" smtClean="0"/>
              <a:t>-benefits extend beyond costs of provision of leisure facilities</a:t>
            </a:r>
          </a:p>
          <a:p>
            <a:r>
              <a:rPr lang="en-US" sz="2400" dirty="0" smtClean="0"/>
              <a:t>Participation level (no. of tourists) not a suitable substitute for benefits</a:t>
            </a:r>
          </a:p>
          <a:p>
            <a:r>
              <a:rPr lang="en-US" sz="2400" dirty="0" smtClean="0"/>
              <a:t>Targets set, not on basis of equity but on basis of jobs/incomes generated</a:t>
            </a:r>
          </a:p>
          <a:p>
            <a:r>
              <a:rPr lang="en-US" sz="2400" dirty="0" smtClean="0"/>
              <a:t>Ideally set in the context of a local economic/ jobs creation strategy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87071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6864" cy="49006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002060"/>
                </a:solidFill>
              </a:rPr>
              <a:t>Tourism objectives/outcomes </a:t>
            </a:r>
            <a:r>
              <a:rPr lang="en-US" sz="2200" dirty="0" smtClean="0">
                <a:solidFill>
                  <a:srgbClr val="002060"/>
                </a:solidFill>
              </a:rPr>
              <a:t>(Fig. 9.13)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052736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Constraints/opportunities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31312" y="3676962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 smtClean="0"/>
              <a:t>Forecast/audit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4031312" y="2884874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Audit (Ch. </a:t>
            </a:r>
            <a:r>
              <a:rPr lang="en-US" dirty="0" smtClean="0"/>
              <a:t>12)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4031312" y="4932456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Public consultation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4031312" y="4305908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Audit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4031312" y="5580528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 smtClean="0"/>
              <a:t>Forecast/audit</a:t>
            </a:r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4031312" y="2164794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Forecast (Ch. </a:t>
            </a:r>
            <a:r>
              <a:rPr lang="en-US" dirty="0" smtClean="0"/>
              <a:t>13)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4031312" y="1516722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Adopt quantum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4175328" y="108467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Action</a:t>
            </a:r>
            <a:endParaRPr lang="en-A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3573017"/>
            <a:ext cx="32757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4. Market potential/ constraints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251520" y="2708921"/>
            <a:ext cx="32757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3. Attraction potential/</a:t>
            </a:r>
          </a:p>
          <a:p>
            <a:r>
              <a:rPr lang="en-US" dirty="0"/>
              <a:t> </a:t>
            </a:r>
            <a:r>
              <a:rPr lang="en-US" dirty="0" smtClean="0"/>
              <a:t>   constraints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4828510"/>
            <a:ext cx="32757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6. </a:t>
            </a:r>
            <a:r>
              <a:rPr lang="en-US" dirty="0" smtClean="0"/>
              <a:t>Community  </a:t>
            </a:r>
            <a:r>
              <a:rPr lang="en-US" dirty="0"/>
              <a:t>views/culture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4273970"/>
            <a:ext cx="32757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5. Environmental </a:t>
            </a:r>
            <a:r>
              <a:rPr lang="en-US" dirty="0" smtClean="0"/>
              <a:t>constraints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5404574"/>
            <a:ext cx="32757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7. </a:t>
            </a:r>
            <a:r>
              <a:rPr lang="en-US" dirty="0" smtClean="0"/>
              <a:t>Community </a:t>
            </a:r>
            <a:r>
              <a:rPr lang="en-US" dirty="0"/>
              <a:t>views</a:t>
            </a:r>
            <a:r>
              <a:rPr lang="en-US" dirty="0" smtClean="0"/>
              <a:t>/</a:t>
            </a:r>
          </a:p>
          <a:p>
            <a:r>
              <a:rPr lang="en-US" dirty="0"/>
              <a:t> </a:t>
            </a:r>
            <a:r>
              <a:rPr lang="en-US" dirty="0" smtClean="0"/>
              <a:t>    constraints:  </a:t>
            </a:r>
            <a:r>
              <a:rPr lang="en-US" dirty="0"/>
              <a:t>economic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251520" y="2132856"/>
            <a:ext cx="32757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2. Uncontrolled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251520" y="1484784"/>
            <a:ext cx="32757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1. Imposed quantum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6911632" y="3244914"/>
            <a:ext cx="1872208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8. Constraints/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opportunities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analysis </a:t>
            </a:r>
            <a:endParaRPr lang="en-AU" sz="20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527256" y="2380818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527256" y="3100898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27256" y="3892986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27256" y="4521932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27256" y="5076472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27256" y="5724544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27256" y="1701388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6119544" y="2308810"/>
            <a:ext cx="936104" cy="93610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119544" y="3748970"/>
            <a:ext cx="792088" cy="7200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5923845" y="1897087"/>
            <a:ext cx="1543526" cy="115212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3"/>
          </p:cNvCxnSpPr>
          <p:nvPr/>
        </p:nvCxnSpPr>
        <p:spPr>
          <a:xfrm flipV="1">
            <a:off x="6119544" y="4251286"/>
            <a:ext cx="792088" cy="86583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119544" y="3028890"/>
            <a:ext cx="792088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119544" y="4260577"/>
            <a:ext cx="1080120" cy="172064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9" idx="3"/>
          </p:cNvCxnSpPr>
          <p:nvPr/>
        </p:nvCxnSpPr>
        <p:spPr>
          <a:xfrm flipV="1">
            <a:off x="6119544" y="4046294"/>
            <a:ext cx="792088" cy="44428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2813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1080406" y="5560421"/>
            <a:ext cx="3528392" cy="820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060"/>
                </a:solidFill>
              </a:rPr>
              <a:t>Tourism objectives/outcomes </a:t>
            </a:r>
            <a:r>
              <a:rPr lang="en-US" sz="2000" dirty="0" smtClean="0">
                <a:solidFill>
                  <a:srgbClr val="002060"/>
                </a:solidFill>
              </a:rPr>
              <a:t>(Fig. 9.13) (</a:t>
            </a:r>
            <a:r>
              <a:rPr lang="en-US" sz="3200" dirty="0" smtClean="0">
                <a:solidFill>
                  <a:srgbClr val="002060"/>
                </a:solidFill>
              </a:rPr>
              <a:t>cont’d)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15269" y="5678098"/>
            <a:ext cx="2592288" cy="64633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15. General  economic/ jobs strategy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988840"/>
            <a:ext cx="43204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9. Existing numbers/types of tourist 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3429000"/>
            <a:ext cx="43204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11.  Spend/person/day </a:t>
            </a:r>
            <a:endParaRPr lang="en-A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196752"/>
            <a:ext cx="43204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8. Constraints/ opportunities analysis 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4869160"/>
            <a:ext cx="43204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13.  Multiplier analysis (Ch. 14) </a:t>
            </a:r>
            <a:endParaRPr lang="en-A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71600" y="2708920"/>
            <a:ext cx="43204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10.  Future increase in numbers/types </a:t>
            </a:r>
            <a:endParaRPr lang="en-A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6430" y="5760476"/>
            <a:ext cx="32403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14. Increase in income/jobs </a:t>
            </a:r>
            <a:endParaRPr lang="en-A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71600" y="4149080"/>
            <a:ext cx="43204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12.  Total spend </a:t>
            </a:r>
            <a:endParaRPr lang="en-AU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2699792" y="2564904"/>
            <a:ext cx="43284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699792" y="3284984"/>
            <a:ext cx="43284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2627784" y="4005064"/>
            <a:ext cx="43284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2627784" y="4725144"/>
            <a:ext cx="43284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664185" y="5408823"/>
            <a:ext cx="360040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2699792" y="1844824"/>
            <a:ext cx="43284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1"/>
            <a:endCxn id="13" idx="6"/>
          </p:cNvCxnSpPr>
          <p:nvPr/>
        </p:nvCxnSpPr>
        <p:spPr>
          <a:xfrm flipH="1" flipV="1">
            <a:off x="4608798" y="5970875"/>
            <a:ext cx="1606471" cy="3038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9756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99592" y="1196752"/>
            <a:ext cx="6768752" cy="5184576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2267744" y="170080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Participation module</a:t>
            </a:r>
            <a:endParaRPr lang="en-AU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2302565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5. Demographic data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6. Resident participation survey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7. Facility user survey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8. Tourist survey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9. Simulate status quo (participation)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10. Examine passive change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11. Activity scan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12. Activity selection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13. Activity targets</a:t>
            </a: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2. Participation module: 9 tasks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10581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3. Supply module: 5 tasks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331640" y="1484784"/>
            <a:ext cx="5832648" cy="432048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2699792" y="184482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Supply module</a:t>
            </a:r>
            <a:endParaRPr lang="en-AU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2492896"/>
            <a:ext cx="489654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14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</a:rPr>
              <a:t>Inventory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15. Simulate status quo (supply)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16. Facility/service audit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17. Facility/service requirements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18. Facility/service specifications</a:t>
            </a:r>
          </a:p>
          <a:p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166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707904" y="908720"/>
            <a:ext cx="3456384" cy="2736304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683568" y="3212976"/>
            <a:ext cx="2952328" cy="2088232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060"/>
                </a:solidFill>
              </a:rPr>
              <a:t>U-Plan system: 18 tasks 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119932" y="4236415"/>
            <a:ext cx="3836444" cy="2232248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971600" y="328498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Objectives/ outcomes  module</a:t>
            </a:r>
            <a:endParaRPr lang="en-AU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119675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Participation module</a:t>
            </a:r>
            <a:endParaRPr lang="en-AU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28044" y="4308423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Supply module</a:t>
            </a:r>
            <a:endParaRPr lang="en-AU" sz="2000" b="1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419872" y="4708533"/>
            <a:ext cx="828092" cy="376651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80112" y="3645024"/>
            <a:ext cx="288032" cy="663399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3203848" y="3068960"/>
            <a:ext cx="792088" cy="50405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15616" y="3933056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AutoNum type="arabicPeriod"/>
            </a:pPr>
            <a:r>
              <a:rPr lang="en-US" sz="1600" b="1" dirty="0" smtClean="0">
                <a:solidFill>
                  <a:schemeClr val="bg1"/>
                </a:solidFill>
              </a:rPr>
              <a:t>Mission</a:t>
            </a:r>
          </a:p>
          <a:p>
            <a:pPr marL="182563" indent="-182563">
              <a:buAutoNum type="arabicPeriod"/>
            </a:pPr>
            <a:r>
              <a:rPr lang="en-US" sz="1600" b="1" dirty="0" smtClean="0">
                <a:solidFill>
                  <a:schemeClr val="bg1"/>
                </a:solidFill>
              </a:rPr>
              <a:t>Decision-making structure</a:t>
            </a:r>
          </a:p>
          <a:p>
            <a:pPr marL="182563" indent="-182563">
              <a:buAutoNum type="arabicPeriod"/>
            </a:pPr>
            <a:r>
              <a:rPr lang="en-US" sz="1600" b="1" dirty="0" smtClean="0">
                <a:solidFill>
                  <a:schemeClr val="bg1"/>
                </a:solidFill>
              </a:rPr>
              <a:t>Budget</a:t>
            </a:r>
          </a:p>
          <a:p>
            <a:pPr marL="182563" indent="-182563">
              <a:buAutoNum type="arabicPeriod"/>
            </a:pPr>
            <a:r>
              <a:rPr lang="en-US" sz="1600" b="1" dirty="0" smtClean="0">
                <a:solidFill>
                  <a:schemeClr val="bg1"/>
                </a:solidFill>
              </a:rPr>
              <a:t>Target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4008" y="1596862"/>
            <a:ext cx="30243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5. </a:t>
            </a:r>
            <a:r>
              <a:rPr lang="en-US" sz="1400" b="1" dirty="0" smtClean="0">
                <a:solidFill>
                  <a:schemeClr val="bg1"/>
                </a:solidFill>
              </a:rPr>
              <a:t>Demographic data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6. Resident participation survey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7. Facility user survey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8. Tourist survey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9. Simulate status quo (p)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10. Examine passive change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11. Activity scan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12. Activity selection 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13. Activity targets</a:t>
            </a:r>
          </a:p>
          <a:p>
            <a:endParaRPr lang="en-AU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79972" y="4596455"/>
            <a:ext cx="33123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14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en-US" b="1" dirty="0" smtClean="0">
                <a:solidFill>
                  <a:schemeClr val="bg1"/>
                </a:solidFill>
              </a:rPr>
              <a:t> Inventory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15. </a:t>
            </a:r>
            <a:r>
              <a:rPr lang="en-US" sz="1600" b="1" dirty="0" smtClean="0">
                <a:solidFill>
                  <a:schemeClr val="bg1"/>
                </a:solidFill>
              </a:rPr>
              <a:t>Simulate</a:t>
            </a:r>
            <a:r>
              <a:rPr lang="en-US" b="1" dirty="0" smtClean="0">
                <a:solidFill>
                  <a:schemeClr val="bg1"/>
                </a:solidFill>
              </a:rPr>
              <a:t> status quo (supply)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16. Facility/service audit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17. Facility/service requirements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18. Facility/service specifications</a:t>
            </a:r>
          </a:p>
          <a:p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828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U-Plan: other features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Focus on participation </a:t>
            </a:r>
            <a:r>
              <a:rPr lang="en-US" dirty="0" smtClean="0"/>
              <a:t>as proxy for benefits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Planning area</a:t>
            </a:r>
            <a:r>
              <a:rPr lang="en-US" dirty="0" smtClean="0"/>
              <a:t>, may be: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egion/state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ocal council area (main focus)</a:t>
            </a:r>
          </a:p>
          <a:p>
            <a:pPr lvl="1"/>
            <a:r>
              <a:rPr lang="en-US" dirty="0" smtClean="0"/>
              <a:t>planning zones within an area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Who decides? </a:t>
            </a:r>
            <a:r>
              <a:rPr lang="en-US" dirty="0" smtClean="0"/>
              <a:t>Political/technical, etc., roles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Planning period</a:t>
            </a:r>
            <a:r>
              <a:rPr lang="en-US" dirty="0" smtClean="0"/>
              <a:t>: assumed up to 10 years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Spreadsheet</a:t>
            </a:r>
            <a:r>
              <a:rPr lang="en-US" dirty="0" smtClean="0"/>
              <a:t> format (see below)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Activity-facility/service links </a:t>
            </a:r>
            <a:r>
              <a:rPr lang="en-US" dirty="0" smtClean="0"/>
              <a:t>(see spreadsheet)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Programmes</a:t>
            </a:r>
            <a:r>
              <a:rPr lang="en-US" dirty="0" smtClean="0">
                <a:solidFill>
                  <a:srgbClr val="0070C0"/>
                </a:solidFill>
              </a:rPr>
              <a:t>/services</a:t>
            </a:r>
            <a:r>
              <a:rPr lang="en-US" dirty="0" smtClean="0"/>
              <a:t> mainly linked to facilities, including streets (running, cycling, festivals)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Focus modules</a:t>
            </a:r>
            <a:r>
              <a:rPr lang="en-US" dirty="0" smtClean="0"/>
              <a:t>: 10 additional specialist guides:</a:t>
            </a:r>
            <a:endParaRPr lang="en-AU" dirty="0" smtClean="0"/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6511242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395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4062</Words>
  <Application>Microsoft Office PowerPoint</Application>
  <PresentationFormat>On-screen Show (4:3)</PresentationFormat>
  <Paragraphs>1044</Paragraphs>
  <Slides>55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PowerPoint Presentation</vt:lpstr>
      <vt:lpstr>CHAPTER 9</vt:lpstr>
      <vt:lpstr>Outline</vt:lpstr>
      <vt:lpstr>U-Plan participation-based planning system (Fig. 10.1) </vt:lpstr>
      <vt:lpstr>1. Objectives/outcomes module: 4 tasks</vt:lpstr>
      <vt:lpstr>2. Participation module: 9 tasks</vt:lpstr>
      <vt:lpstr>3. Supply module: 5 tasks</vt:lpstr>
      <vt:lpstr>U-Plan system: 18 tasks </vt:lpstr>
      <vt:lpstr>U-Plan: other features</vt:lpstr>
      <vt:lpstr>U-Plan: focus modules </vt:lpstr>
      <vt:lpstr>U-Plan spreadsheet format</vt:lpstr>
      <vt:lpstr>PowerPoint Presentation</vt:lpstr>
      <vt:lpstr>Task 1. Mission/goals</vt:lpstr>
      <vt:lpstr>Mission – benefits – participation (Fig. 9.3)</vt:lpstr>
      <vt:lpstr>Task 2. Decision-making structure (Table 9.3)</vt:lpstr>
      <vt:lpstr>Task 3. Considering budget constraints</vt:lpstr>
      <vt:lpstr>Task 4. Setting/reviewing broad targets</vt:lpstr>
      <vt:lpstr>Broad target-setting decision-making strategy (Fig. 9.4)</vt:lpstr>
      <vt:lpstr>Step 7 in Fig 9.4:  Collation of participation targets: Example (Fig 9.5)</vt:lpstr>
      <vt:lpstr>PowerPoint Presentation</vt:lpstr>
      <vt:lpstr>PowerPoint Presentation</vt:lpstr>
      <vt:lpstr>Participation module process</vt:lpstr>
      <vt:lpstr>Participation module: framework (Fig. 9.6)</vt:lpstr>
      <vt:lpstr>Participation module data items (Fig. 9.6, Table 9.4)</vt:lpstr>
      <vt:lpstr>Task 5. Collation of demographic data</vt:lpstr>
      <vt:lpstr>Task 6. Survey: residents’ leisure participation</vt:lpstr>
      <vt:lpstr>Task 7. Surveys: facility/service users</vt:lpstr>
      <vt:lpstr>Task 8. Survey: tourists</vt:lpstr>
      <vt:lpstr>Task 9. Simulation of status quo</vt:lpstr>
      <vt:lpstr>Participation: status quo spreadsheet: soccer </vt:lpstr>
      <vt:lpstr>Participation: status quo spreadsheet: 4 activities </vt:lpstr>
      <vt:lpstr>Participation status quo with age/gender breakdown</vt:lpstr>
      <vt:lpstr>Task 10. Examination of passive change</vt:lpstr>
      <vt:lpstr>Passive change</vt:lpstr>
      <vt:lpstr>Task 11. Activity scan</vt:lpstr>
      <vt:lpstr>Activity scan summary (Table 9.5)</vt:lpstr>
      <vt:lpstr>Task 12. Activity selection</vt:lpstr>
      <vt:lpstr>Task 13. Set activity targets</vt:lpstr>
      <vt:lpstr>Task 13. Set activity targets (cont’d)</vt:lpstr>
      <vt:lpstr>PowerPoint Presentation</vt:lpstr>
      <vt:lpstr>Supply module framework (Fig. 9.10) </vt:lpstr>
      <vt:lpstr>Supply module: data items (Table 9.6)</vt:lpstr>
      <vt:lpstr>Task 14. Compile inventory of facilities/services</vt:lpstr>
      <vt:lpstr>Task 15. Supply module: simulate status quo I</vt:lpstr>
      <vt:lpstr>Task 15. Supply module: simulate status quo II</vt:lpstr>
      <vt:lpstr>Task 17. Project facility/service requirements</vt:lpstr>
      <vt:lpstr>Task 18. Facility/service specifications</vt:lpstr>
      <vt:lpstr>Tourism</vt:lpstr>
      <vt:lpstr>The system as a whole</vt:lpstr>
      <vt:lpstr>Who decides?</vt:lpstr>
      <vt:lpstr>Greenfield sites</vt:lpstr>
      <vt:lpstr>On-line resources</vt:lpstr>
      <vt:lpstr>Tourism targets</vt:lpstr>
      <vt:lpstr>Tourism objectives/outcomes (Fig. 9.13)</vt:lpstr>
      <vt:lpstr>Tourism objectives/outcomes (Fig. 9.13) (cont’d)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54</cp:revision>
  <cp:lastPrinted>2017-01-29T03:44:37Z</cp:lastPrinted>
  <dcterms:created xsi:type="dcterms:W3CDTF">2016-11-30T23:45:22Z</dcterms:created>
  <dcterms:modified xsi:type="dcterms:W3CDTF">2017-04-24T13:48:32Z</dcterms:modified>
</cp:coreProperties>
</file>