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0"/>
  </p:notesMasterIdLst>
  <p:sldIdLst>
    <p:sldId id="257" r:id="rId2"/>
    <p:sldId id="258" r:id="rId3"/>
    <p:sldId id="260" r:id="rId4"/>
    <p:sldId id="263" r:id="rId5"/>
    <p:sldId id="264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3492"/>
    <a:srgbClr val="E58301"/>
    <a:srgbClr val="253200"/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AU" sz="3200" dirty="0" smtClean="0">
                <a:solidFill>
                  <a:srgbClr val="533492"/>
                </a:solidFill>
              </a:rPr>
              <a:t>3. Resource-based planning: 4 </a:t>
            </a:r>
            <a:r>
              <a:rPr lang="en-AU" sz="3200" dirty="0">
                <a:solidFill>
                  <a:srgbClr val="533492"/>
                </a:solidFill>
              </a:rPr>
              <a:t>types  </a:t>
            </a:r>
            <a:r>
              <a:rPr lang="en-AU" sz="2200" dirty="0" smtClean="0">
                <a:solidFill>
                  <a:srgbClr val="533492"/>
                </a:solidFill>
              </a:rPr>
              <a:t>(Table 8.2)</a:t>
            </a:r>
            <a:endParaRPr lang="en-AU" sz="2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Residual</a:t>
            </a:r>
            <a:r>
              <a:rPr lang="en-AU" dirty="0" smtClean="0"/>
              <a:t>	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and allocated to leisure when not usable for other purposes (e.g. flood plains)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Opportunistic</a:t>
            </a:r>
          </a:p>
          <a:p>
            <a:pPr lvl="1"/>
            <a:r>
              <a:rPr lang="en-US" dirty="0" smtClean="0"/>
              <a:t>existing resources adapted for leisure purposes (e.g. obsolete docklands, historic buildings)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Conservation</a:t>
            </a:r>
          </a:p>
          <a:p>
            <a:pPr lvl="1"/>
            <a:r>
              <a:rPr lang="en-US" dirty="0" smtClean="0"/>
              <a:t>use of natural/heritage resources for leisure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Environmental spectrum</a:t>
            </a:r>
          </a:p>
          <a:p>
            <a:pPr lvl="1"/>
            <a:r>
              <a:rPr lang="en-US" dirty="0" smtClean="0"/>
              <a:t>e.g. Recreation Opportunity Spectrum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9384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Environmental spectrum approach: Recreation Opportunity Spectrum (ROS) – </a:t>
            </a:r>
            <a:r>
              <a:rPr lang="en-US" sz="2200" dirty="0" smtClean="0">
                <a:solidFill>
                  <a:srgbClr val="533492"/>
                </a:solidFill>
              </a:rPr>
              <a:t>Clarke &amp; Stankey (Table 8.3)</a:t>
            </a:r>
            <a:endParaRPr lang="en-AU" sz="2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Spectrum of settings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odern (e.g. developed campsite)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emi-modern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emi-primitive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rimitive (e.g. untouched wilderness)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Management/on-site activities: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ccess (roads etc.)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on-recreation resource uses (e.g. forestry)</a:t>
            </a:r>
          </a:p>
          <a:p>
            <a:pPr lvl="1"/>
            <a:r>
              <a:rPr lang="en-US" dirty="0" smtClean="0"/>
              <a:t>management site modification (e.g. parking)</a:t>
            </a:r>
          </a:p>
          <a:p>
            <a:pPr lvl="1"/>
            <a:r>
              <a:rPr lang="en-US" dirty="0" smtClean="0"/>
              <a:t>social interaction (contact with other users)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isitor impact (e.g. litter, erosion)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egimentation (overt visitor control)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2746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Recreation Opportunity Spectrum (ROS) (</a:t>
            </a:r>
            <a:r>
              <a:rPr lang="en-US" sz="2800" dirty="0" smtClean="0">
                <a:solidFill>
                  <a:srgbClr val="533492"/>
                </a:solidFill>
              </a:rPr>
              <a:t>cont’d)</a:t>
            </a:r>
            <a:endParaRPr lang="en-AU" sz="2800" dirty="0">
              <a:solidFill>
                <a:srgbClr val="53349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058182"/>
              </p:ext>
            </p:extLst>
          </p:nvPr>
        </p:nvGraphicFramePr>
        <p:xfrm>
          <a:off x="395536" y="1340768"/>
          <a:ext cx="8229600" cy="1402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/>
                <a:gridCol w="1728192"/>
                <a:gridCol w="1450504"/>
                <a:gridCol w="1316752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Management/</a:t>
                      </a:r>
                    </a:p>
                    <a:p>
                      <a:r>
                        <a:rPr lang="en-AU" dirty="0" smtClean="0"/>
                        <a:t>activities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32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 Modern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32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Semi-modern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32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Semi-primitive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32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 Primitive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32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lvl="1" indent="0" algn="l"/>
                      <a:r>
                        <a:rPr lang="en-US" sz="2000" b="1" dirty="0" smtClean="0"/>
                        <a:t>Access </a:t>
                      </a:r>
                      <a:endParaRPr lang="en-A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Easy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Moderately difficult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Difficult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Very difficult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3086"/>
              </p:ext>
            </p:extLst>
          </p:nvPr>
        </p:nvGraphicFramePr>
        <p:xfrm>
          <a:off x="395536" y="2708920"/>
          <a:ext cx="8229600" cy="70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/>
                <a:gridCol w="1728192"/>
                <a:gridCol w="1450504"/>
                <a:gridCol w="1316752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Non-recreation resource uses 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Compatible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on large scale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Depends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Depends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Not compatible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93792"/>
              </p:ext>
            </p:extLst>
          </p:nvPr>
        </p:nvGraphicFramePr>
        <p:xfrm>
          <a:off x="395536" y="3429000"/>
          <a:ext cx="8229600" cy="70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/>
                <a:gridCol w="1728192"/>
                <a:gridCol w="1450504"/>
                <a:gridCol w="1316752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Management site modification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Very extensive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Moderately extensive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Minimal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700012"/>
              </p:ext>
            </p:extLst>
          </p:nvPr>
        </p:nvGraphicFramePr>
        <p:xfrm>
          <a:off x="395536" y="4149080"/>
          <a:ext cx="8229600" cy="70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/>
                <a:gridCol w="1728192"/>
                <a:gridCol w="1450504"/>
                <a:gridCol w="1316752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Social interaction </a:t>
                      </a:r>
                      <a:endParaRPr lang="en-A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Frequent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Moderately frequent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Infrequent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208"/>
              </p:ext>
            </p:extLst>
          </p:nvPr>
        </p:nvGraphicFramePr>
        <p:xfrm>
          <a:off x="395536" y="4869160"/>
          <a:ext cx="8229600" cy="39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/>
                <a:gridCol w="1728192"/>
                <a:gridCol w="1450504"/>
                <a:gridCol w="1316752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Visitor impact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Moderate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Minimal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60783"/>
              </p:ext>
            </p:extLst>
          </p:nvPr>
        </p:nvGraphicFramePr>
        <p:xfrm>
          <a:off x="395536" y="5301208"/>
          <a:ext cx="8229600" cy="39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/>
                <a:gridCol w="1728192"/>
                <a:gridCol w="1450504"/>
                <a:gridCol w="1316752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Regimentation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Strict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Moderate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Minimal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73371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3. Resource-based planning: evaluation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Mission implications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esidual: depends on method used to determine supply quantum</a:t>
            </a:r>
          </a:p>
          <a:p>
            <a:pPr lvl="1"/>
            <a:r>
              <a:rPr lang="en-US" dirty="0" smtClean="0"/>
              <a:t>opportunistic: often economic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onservation: mainly conservation goals</a:t>
            </a:r>
          </a:p>
          <a:p>
            <a:pPr lvl="1"/>
            <a:r>
              <a:rPr lang="en-US" dirty="0" smtClean="0"/>
              <a:t>spectrum: conservation + demand + participation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Consumer motivation model</a:t>
            </a:r>
          </a:p>
          <a:p>
            <a:pPr lvl="1"/>
            <a:r>
              <a:rPr lang="en-US" dirty="0" smtClean="0"/>
              <a:t>residual: no discernible model</a:t>
            </a:r>
          </a:p>
          <a:p>
            <a:pPr lvl="1"/>
            <a:r>
              <a:rPr lang="en-US" dirty="0" smtClean="0"/>
              <a:t>opportunistic: demand-based feasibility studies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onservation: model unidentified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pectrum: similar to opportunities model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Operational model</a:t>
            </a:r>
          </a:p>
          <a:p>
            <a:pPr lvl="1"/>
            <a:r>
              <a:rPr lang="en-US" dirty="0" smtClean="0"/>
              <a:t>determined by the nature of the resource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Tourism implications</a:t>
            </a:r>
          </a:p>
          <a:p>
            <a:pPr lvl="1"/>
            <a:r>
              <a:rPr lang="en-US" dirty="0" smtClean="0"/>
              <a:t>opportunistic and conservation versions highly relevant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Limitations</a:t>
            </a:r>
          </a:p>
          <a:p>
            <a:pPr lvl="1"/>
            <a:r>
              <a:rPr lang="en-US" dirty="0" smtClean="0"/>
              <a:t>limited reference to the leisure </a:t>
            </a:r>
            <a:r>
              <a:rPr lang="en-US" i="1" dirty="0" smtClean="0"/>
              <a:t>user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Conclusion</a:t>
            </a:r>
          </a:p>
          <a:p>
            <a:pPr lvl="1"/>
            <a:r>
              <a:rPr lang="en-US" dirty="0" smtClean="0"/>
              <a:t>a component of planning rather than a planning approach in its own right</a:t>
            </a:r>
            <a:endParaRPr lang="en-A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6825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flipV="1">
            <a:off x="2411760" y="4117142"/>
            <a:ext cx="6552728" cy="1008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ounded Rectangle 19"/>
          <p:cNvSpPr/>
          <p:nvPr/>
        </p:nvSpPr>
        <p:spPr>
          <a:xfrm flipV="1">
            <a:off x="827584" y="1668870"/>
            <a:ext cx="8064896" cy="13681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ounded Rectangle 18"/>
          <p:cNvSpPr/>
          <p:nvPr/>
        </p:nvSpPr>
        <p:spPr>
          <a:xfrm flipV="1">
            <a:off x="179512" y="5269270"/>
            <a:ext cx="8784976" cy="1008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20080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4. Meeting demand </a:t>
            </a:r>
            <a:r>
              <a:rPr lang="en-AU" sz="2400" dirty="0" smtClean="0">
                <a:solidFill>
                  <a:srgbClr val="533492"/>
                </a:solidFill>
              </a:rPr>
              <a:t>(see Ch. 3) (Fig. 8.3)</a:t>
            </a:r>
            <a:endParaRPr lang="en-AU" sz="2400" dirty="0">
              <a:solidFill>
                <a:srgbClr val="53349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0232" y="1020798"/>
            <a:ext cx="2232248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Future population</a:t>
            </a:r>
            <a:endParaRPr lang="en-AU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75656" y="1740878"/>
            <a:ext cx="244827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</a:t>
            </a:r>
            <a:r>
              <a:rPr lang="en-US" dirty="0" smtClean="0"/>
              <a:t> </a:t>
            </a:r>
            <a:r>
              <a:rPr lang="en-US" sz="2000" dirty="0" smtClean="0"/>
              <a:t>total demand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5413286"/>
            <a:ext cx="216024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Increase in met demand: current</a:t>
            </a:r>
            <a:endParaRPr lang="en-A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75656" y="1020798"/>
            <a:ext cx="2376264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 population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164288" y="2244934"/>
            <a:ext cx="151216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Demand</a:t>
            </a:r>
            <a:r>
              <a:rPr lang="en-US" dirty="0" smtClean="0"/>
              <a:t> </a:t>
            </a:r>
            <a:r>
              <a:rPr lang="en-US" sz="2000" dirty="0" smtClean="0"/>
              <a:t>implications</a:t>
            </a:r>
            <a:endParaRPr lang="en-A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2460958"/>
            <a:ext cx="1584176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Met demand</a:t>
            </a:r>
            <a:endParaRPr lang="en-AU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131840" y="2460958"/>
            <a:ext cx="216024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Unmet  demand</a:t>
            </a:r>
            <a:endParaRPr lang="en-AU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580112" y="3253046"/>
            <a:ext cx="129614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Supply  inventory</a:t>
            </a:r>
            <a:endParaRPr lang="en-AU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4333166"/>
            <a:ext cx="252028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Meet increases in facility requirements</a:t>
            </a:r>
            <a:endParaRPr lang="en-A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7164288" y="3253046"/>
            <a:ext cx="151216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Facility</a:t>
            </a:r>
            <a:r>
              <a:rPr lang="en-US" dirty="0" smtClean="0"/>
              <a:t> </a:t>
            </a:r>
            <a:r>
              <a:rPr lang="en-US" sz="2000" dirty="0" smtClean="0"/>
              <a:t>implications</a:t>
            </a:r>
            <a:endParaRPr lang="en-A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860032" y="188489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Supply</a:t>
            </a:r>
            <a:r>
              <a:rPr lang="en-US" dirty="0" smtClean="0"/>
              <a:t> </a:t>
            </a:r>
            <a:r>
              <a:rPr lang="en-US" sz="2000" dirty="0" smtClean="0"/>
              <a:t>conditions</a:t>
            </a:r>
            <a:endParaRPr lang="en-A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131840" y="3253046"/>
            <a:ext cx="216024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Facility implications</a:t>
            </a:r>
            <a:endParaRPr lang="en-AU" sz="2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6660232" y="5413286"/>
            <a:ext cx="216024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Increase in met demand: future</a:t>
            </a:r>
            <a:endParaRPr lang="en-AU" sz="2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403648" y="5413286"/>
            <a:ext cx="151216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Original met demand </a:t>
            </a:r>
            <a:endParaRPr lang="en-AU" sz="20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3131840" y="4333166"/>
            <a:ext cx="216024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Meet  current facility deficiencies</a:t>
            </a:r>
            <a:endParaRPr lang="en-AU" sz="2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79512" y="555730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Outcomes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2483768" y="447718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Plan</a:t>
            </a:r>
            <a:endParaRPr lang="en-AU" sz="2000" dirty="0"/>
          </a:p>
        </p:txBody>
      </p:sp>
      <p:cxnSp>
        <p:nvCxnSpPr>
          <p:cNvPr id="30" name="Straight Arrow Connector 29"/>
          <p:cNvCxnSpPr>
            <a:stCxn id="6" idx="2"/>
          </p:cNvCxnSpPr>
          <p:nvPr/>
        </p:nvCxnSpPr>
        <p:spPr>
          <a:xfrm rot="5400000">
            <a:off x="2449797" y="1598895"/>
            <a:ext cx="391978" cy="360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574762" y="4225154"/>
            <a:ext cx="2377058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3851920" y="5269270"/>
            <a:ext cx="43204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7633134" y="4152352"/>
            <a:ext cx="3600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633134" y="5232472"/>
            <a:ext cx="3600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7633134" y="3072232"/>
            <a:ext cx="3600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3960726" y="3072232"/>
            <a:ext cx="3600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3960726" y="4152352"/>
            <a:ext cx="3600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7309098" y="1812092"/>
            <a:ext cx="8640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5492135" y="3701063"/>
            <a:ext cx="31997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6200000" flipH="1">
            <a:off x="6464243" y="3737067"/>
            <a:ext cx="319970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2107759" y="1868925"/>
            <a:ext cx="31997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6200000" flipH="1">
            <a:off x="2935851" y="1904929"/>
            <a:ext cx="319970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19850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19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 animBg="1"/>
      <p:bldP spid="16" grpId="0" animBg="1"/>
      <p:bldP spid="17" grpId="0" animBg="1"/>
      <p:bldP spid="18" grpId="0" animBg="1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Meeting demand approach: evaluation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32" y="1124744"/>
            <a:ext cx="8712968" cy="547260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Mission implications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im: to meet current unmet demand + future demand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Consumer motivation model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emand model related to consumer characteristics + supply conditions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Operational model</a:t>
            </a:r>
          </a:p>
          <a:p>
            <a:pPr lvl="1"/>
            <a:r>
              <a:rPr lang="en-US" dirty="0" smtClean="0"/>
              <a:t>what: private sector: market processes; public sector – see benefits</a:t>
            </a:r>
          </a:p>
          <a:p>
            <a:pPr lvl="1"/>
            <a:r>
              <a:rPr lang="en-US" dirty="0" smtClean="0"/>
              <a:t>how much: private sector – market processes; public sector –  modelling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Tourism implications</a:t>
            </a:r>
          </a:p>
          <a:p>
            <a:pPr lvl="1"/>
            <a:r>
              <a:rPr lang="en-US" dirty="0" smtClean="0"/>
              <a:t>applies to tourism; often involves economic benefit approach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Limitations</a:t>
            </a:r>
          </a:p>
          <a:p>
            <a:pPr lvl="1"/>
            <a:r>
              <a:rPr lang="en-US" dirty="0" smtClean="0"/>
              <a:t>need for budget limit or cost-benefit analysis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omplex/expensive data collection and analysis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onfusion over demand concept  by non-economists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Conclusion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omplexity of demand modelling and cost-benefit analysis limits application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0984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835696" y="3665143"/>
            <a:ext cx="5184576" cy="11521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ounded Rectangle 6"/>
          <p:cNvSpPr/>
          <p:nvPr/>
        </p:nvSpPr>
        <p:spPr>
          <a:xfrm>
            <a:off x="1835696" y="5105303"/>
            <a:ext cx="5184576" cy="11521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1381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5. Meeting the requirements/requests of stakeholder groups </a:t>
            </a:r>
            <a:r>
              <a:rPr lang="en-US" sz="2800" dirty="0" smtClean="0">
                <a:solidFill>
                  <a:srgbClr val="533492"/>
                </a:solidFill>
              </a:rPr>
              <a:t>(see Ch. 10) </a:t>
            </a:r>
            <a:r>
              <a:rPr lang="en-US" sz="2400" dirty="0" smtClean="0">
                <a:solidFill>
                  <a:srgbClr val="533492"/>
                </a:solidFill>
              </a:rPr>
              <a:t>(Fig. 8.4)</a:t>
            </a:r>
            <a:endParaRPr lang="en-AU" sz="2400" dirty="0">
              <a:solidFill>
                <a:srgbClr val="53349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2368999"/>
            <a:ext cx="295232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Evaluate stakeholder views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3809159"/>
            <a:ext cx="295232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Provide facilities as requested/evaluated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5249319"/>
            <a:ext cx="295232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Stakeholder satisfaction</a:t>
            </a:r>
            <a:endParaRPr lang="en-A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79912" y="1360887"/>
            <a:ext cx="2952328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Consult stakeholders</a:t>
            </a:r>
            <a:endParaRPr lang="en-A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3953175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Plan</a:t>
            </a:r>
            <a:endParaRPr lang="en-A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195736" y="5465343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Outcomes</a:t>
            </a:r>
            <a:endParaRPr lang="en-AU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4947642" y="3433517"/>
            <a:ext cx="546447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4947642" y="4945685"/>
            <a:ext cx="546447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982853" y="2095775"/>
            <a:ext cx="546447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56384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3" grpId="0" animBg="1"/>
      <p:bldP spid="4" grpId="0" animBg="1"/>
      <p:bldP spid="5" grpId="0" animBg="1"/>
      <p:bldP spid="6" grpId="0" animBg="1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3200" dirty="0" smtClean="0">
                <a:solidFill>
                  <a:srgbClr val="533492"/>
                </a:solidFill>
              </a:rPr>
              <a:t>Stakeholder consultation approach: evaluation</a:t>
            </a:r>
            <a:endParaRPr lang="en-AU" sz="3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0038A8"/>
                </a:solidFill>
              </a:rPr>
              <a:t>Mission implications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rovision made in response to stakeholder requirements</a:t>
            </a:r>
          </a:p>
          <a:p>
            <a:r>
              <a:rPr lang="en-US" b="1" dirty="0" smtClean="0">
                <a:solidFill>
                  <a:srgbClr val="0038A8"/>
                </a:solidFill>
              </a:rPr>
              <a:t>Consumer motivation model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takeholder information assumed to reflect consumer requirements/intentions</a:t>
            </a:r>
          </a:p>
          <a:p>
            <a:r>
              <a:rPr lang="en-US" b="1" dirty="0" smtClean="0">
                <a:solidFill>
                  <a:srgbClr val="0038A8"/>
                </a:solidFill>
              </a:rPr>
              <a:t>Operational model</a:t>
            </a:r>
          </a:p>
          <a:p>
            <a:pPr lvl="1"/>
            <a:r>
              <a:rPr lang="en-US" dirty="0" smtClean="0"/>
              <a:t>what: determined by advice of stakeholders</a:t>
            </a:r>
          </a:p>
          <a:p>
            <a:pPr lvl="1"/>
            <a:r>
              <a:rPr lang="en-US" dirty="0" smtClean="0"/>
              <a:t>how much: determined by advice of stakeholders</a:t>
            </a:r>
          </a:p>
          <a:p>
            <a:r>
              <a:rPr lang="en-US" b="1" dirty="0" smtClean="0">
                <a:solidFill>
                  <a:srgbClr val="0038A8"/>
                </a:solidFill>
              </a:rPr>
              <a:t>Tourism implications</a:t>
            </a:r>
          </a:p>
          <a:p>
            <a:pPr lvl="1"/>
            <a:r>
              <a:rPr lang="en-US" dirty="0" smtClean="0"/>
              <a:t>consultation generally concerned with environmental impacts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takeholders include tourism industry </a:t>
            </a:r>
          </a:p>
          <a:p>
            <a:r>
              <a:rPr lang="en-US" b="1" dirty="0" smtClean="0">
                <a:solidFill>
                  <a:srgbClr val="0038A8"/>
                </a:solidFill>
              </a:rPr>
              <a:t>Limitations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of representativeness of stakeholder representatives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to evaluate, especially conflicting views</a:t>
            </a:r>
          </a:p>
          <a:p>
            <a:r>
              <a:rPr lang="en-US" b="1" dirty="0" smtClean="0">
                <a:solidFill>
                  <a:srgbClr val="0038A8"/>
                </a:solidFill>
              </a:rPr>
              <a:t>Conclusion</a:t>
            </a:r>
          </a:p>
          <a:p>
            <a:pPr lvl="1"/>
            <a:r>
              <a:rPr lang="en-US" dirty="0" smtClean="0"/>
              <a:t>OK for qualitative inputs, political involvement – evaluation problem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24112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2051720" y="4437112"/>
            <a:ext cx="4680520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ounded Rectangle 9"/>
          <p:cNvSpPr/>
          <p:nvPr/>
        </p:nvSpPr>
        <p:spPr>
          <a:xfrm>
            <a:off x="2051720" y="5517232"/>
            <a:ext cx="4680520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6. Meeting unmet needs </a:t>
            </a:r>
            <a:r>
              <a:rPr lang="en-US" sz="2400" dirty="0" smtClean="0">
                <a:solidFill>
                  <a:srgbClr val="533492"/>
                </a:solidFill>
              </a:rPr>
              <a:t>(Fig. 8.5)</a:t>
            </a:r>
            <a:endParaRPr lang="en-AU" sz="2400" dirty="0">
              <a:solidFill>
                <a:srgbClr val="53349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060848"/>
            <a:ext cx="223224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Inventory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2060848"/>
            <a:ext cx="230425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Community profile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419872" y="2852936"/>
            <a:ext cx="201622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Analysis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3645024"/>
            <a:ext cx="201622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Issues/priorities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419872" y="4581128"/>
            <a:ext cx="201622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Facilities required</a:t>
            </a:r>
            <a:endParaRPr lang="en-A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5733256"/>
            <a:ext cx="201622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Needs</a:t>
            </a:r>
            <a:r>
              <a:rPr lang="en-US" dirty="0" smtClean="0"/>
              <a:t> </a:t>
            </a:r>
            <a:r>
              <a:rPr lang="en-US" sz="2000" dirty="0" smtClean="0"/>
              <a:t>met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2060848"/>
            <a:ext cx="201622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Needs</a:t>
            </a:r>
            <a:r>
              <a:rPr lang="en-US" dirty="0" smtClean="0"/>
              <a:t> </a:t>
            </a:r>
            <a:r>
              <a:rPr lang="en-US" sz="2000" dirty="0" smtClean="0"/>
              <a:t>survey</a:t>
            </a:r>
            <a:endParaRPr lang="en-A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39752" y="458112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Plan</a:t>
            </a:r>
            <a:endParaRPr lang="en-A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123728" y="566124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Outcome</a:t>
            </a:r>
            <a:endParaRPr lang="en-AU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4232789" y="3480179"/>
            <a:ext cx="39197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</p:cNvCxnSpPr>
          <p:nvPr/>
        </p:nvCxnSpPr>
        <p:spPr>
          <a:xfrm rot="5400000">
            <a:off x="4051975" y="5357247"/>
            <a:ext cx="7520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4231995" y="2656947"/>
            <a:ext cx="39197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176750" y="4328306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87824" y="2492896"/>
            <a:ext cx="64807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5220072" y="2492896"/>
            <a:ext cx="72008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3568" y="126876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Need: see Chapter 3</a:t>
            </a:r>
            <a:endParaRPr lang="en-AU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89022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Needs-based planning:  evaluation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4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Mission implications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nce identified: all needs to be met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Consumer motivation model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ssumed unmet needs can be discovered via survey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eople will use facilities provided to meet needs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Operational model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hat: determined by identified need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much: grossing up needs identified in survey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Tourism implications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appropriate for tourism in the sense ‘need’ used here, but see Ch. 3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Limitations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of distinguishing needs from wants in surveys (see Ch. 3)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of distinguishing needs-driven users from wants-driven users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of  community consensus on what is a ‘need’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of judging which ‘needs’ to meet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Conclusion</a:t>
            </a:r>
          </a:p>
          <a:p>
            <a:pPr lvl="1"/>
            <a:r>
              <a:rPr lang="en-US" dirty="0" smtClean="0"/>
              <a:t>Above limitations  make the approach  difficult/impossible to implement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0796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8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smtClean="0">
                <a:latin typeface="+mj-lt"/>
                <a:cs typeface="Arial"/>
              </a:rPr>
              <a:t>Evaluating Approaches to Planning for Leisure, </a:t>
            </a:r>
            <a:r>
              <a:rPr lang="en-GB" sz="4000">
                <a:latin typeface="+mj-lt"/>
                <a:cs typeface="Arial"/>
              </a:rPr>
              <a:t>S</a:t>
            </a:r>
            <a:r>
              <a:rPr lang="en-GB" sz="4000" smtClean="0">
                <a:latin typeface="+mj-lt"/>
                <a:cs typeface="Arial"/>
              </a:rPr>
              <a:t>port and Tourism</a:t>
            </a:r>
            <a:endParaRPr lang="en-GB" sz="4000" dirty="0">
              <a:latin typeface="+mj-lt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&amp; Tourism, Politics, Policy and Planning, E4,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7. </a:t>
            </a:r>
            <a:r>
              <a:rPr lang="en-AU" sz="4000" dirty="0" smtClean="0">
                <a:solidFill>
                  <a:srgbClr val="533492"/>
                </a:solidFill>
              </a:rPr>
              <a:t>Providing benefits</a:t>
            </a:r>
            <a:r>
              <a:rPr lang="en-AU" sz="3600" dirty="0" smtClean="0">
                <a:solidFill>
                  <a:srgbClr val="533492"/>
                </a:solidFill>
              </a:rPr>
              <a:t> </a:t>
            </a:r>
            <a:r>
              <a:rPr lang="en-AU" sz="2400" dirty="0" smtClean="0">
                <a:solidFill>
                  <a:srgbClr val="533492"/>
                </a:solidFill>
              </a:rPr>
              <a:t>(Fig. 8.6)</a:t>
            </a:r>
            <a:endParaRPr lang="en-AU" sz="24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38A8"/>
                </a:solidFill>
              </a:rPr>
              <a:t>Two approaches </a:t>
            </a:r>
            <a:r>
              <a:rPr lang="en-US" sz="2400" dirty="0" smtClean="0"/>
              <a:t>(as discussed in Ch. 3):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conomic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Benefits-Based Management (BBM) 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4607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3275856" y="2800604"/>
            <a:ext cx="5472608" cy="12961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ounded Rectangle 24"/>
          <p:cNvSpPr/>
          <p:nvPr/>
        </p:nvSpPr>
        <p:spPr>
          <a:xfrm>
            <a:off x="3203848" y="5032852"/>
            <a:ext cx="5472608" cy="12961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1642194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533492"/>
                </a:solidFill>
              </a:rPr>
              <a:t>Benefits: </a:t>
            </a:r>
            <a:br>
              <a:rPr lang="en-US" sz="3600" dirty="0" smtClean="0">
                <a:solidFill>
                  <a:srgbClr val="533492"/>
                </a:solidFill>
              </a:rPr>
            </a:br>
            <a:r>
              <a:rPr lang="en-US" sz="3600" dirty="0" smtClean="0">
                <a:solidFill>
                  <a:srgbClr val="533492"/>
                </a:solidFill>
              </a:rPr>
              <a:t>A. Economic approach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0" y="1648476"/>
            <a:ext cx="396044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Evaluate range of projects using cost-benefit analysis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3088636"/>
            <a:ext cx="396044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Provide facilities that produce acceptable  levels of benefits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5320884"/>
            <a:ext cx="396044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User and non-user benefits produced</a:t>
            </a:r>
            <a:endParaRPr lang="en-A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1535" y="529844"/>
            <a:ext cx="3888432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Identify market failure activities/facilities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4312772"/>
            <a:ext cx="1224136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Usage</a:t>
            </a:r>
            <a:endParaRPr lang="en-AU" sz="2400" dirty="0" smtClean="0"/>
          </a:p>
        </p:txBody>
      </p:sp>
      <p:cxnSp>
        <p:nvCxnSpPr>
          <p:cNvPr id="9" name="Straight Arrow Connector 8"/>
          <p:cNvCxnSpPr>
            <a:stCxn id="6" idx="2"/>
          </p:cNvCxnSpPr>
          <p:nvPr/>
        </p:nvCxnSpPr>
        <p:spPr>
          <a:xfrm>
            <a:off x="6515751" y="1360841"/>
            <a:ext cx="465" cy="2884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6480609" y="4636411"/>
            <a:ext cx="1368152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968838" y="5068062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040449" y="4132355"/>
            <a:ext cx="36083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63888" y="330466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Plan</a:t>
            </a:r>
            <a:endParaRPr lang="en-AU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203848" y="546490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Outcome</a:t>
            </a:r>
            <a:endParaRPr lang="en-AU" sz="2000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6228184" y="2800604"/>
            <a:ext cx="576858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5281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3" grpId="0" animBg="1"/>
      <p:bldP spid="4" grpId="0" animBg="1"/>
      <p:bldP spid="5" grpId="0" animBg="1"/>
      <p:bldP spid="6" grpId="0" animBg="1"/>
      <p:bldP spid="7" grpId="0" animBg="1"/>
      <p:bldP spid="27" grpId="0"/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AU" sz="3200" dirty="0" smtClean="0">
                <a:solidFill>
                  <a:srgbClr val="533492"/>
                </a:solidFill>
              </a:rPr>
              <a:t>Benefits: economic approach: evaluation</a:t>
            </a:r>
            <a:endParaRPr lang="en-AU" sz="3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21" y="1029659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Mission implications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im is to increase level of user/community benefits from leisure provision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Consumer motivation model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conomic demand/’consumption function’ model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Operational model</a:t>
            </a:r>
          </a:p>
          <a:p>
            <a:pPr lvl="1"/>
            <a:r>
              <a:rPr lang="en-US" dirty="0" smtClean="0"/>
              <a:t>what: see market failure arguments (Ch. 3)</a:t>
            </a:r>
          </a:p>
          <a:p>
            <a:pPr lvl="1"/>
            <a:r>
              <a:rPr lang="en-US" dirty="0" smtClean="0"/>
              <a:t>how much: determined by cost-benefit analysis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Tourism implications</a:t>
            </a:r>
          </a:p>
          <a:p>
            <a:pPr lvl="1"/>
            <a:r>
              <a:rPr lang="en-US" dirty="0" smtClean="0"/>
              <a:t>highly relevant to tourism planning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Limitations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omplexity/cost of data collection/analysis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Conclusion</a:t>
            </a:r>
          </a:p>
          <a:p>
            <a:pPr lvl="1"/>
            <a:r>
              <a:rPr lang="en-US" dirty="0" smtClean="0"/>
              <a:t>local use will be restricted by above limitation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7824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3563888" y="3579113"/>
            <a:ext cx="4824536" cy="864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ounded Rectangle 21"/>
          <p:cNvSpPr/>
          <p:nvPr/>
        </p:nvSpPr>
        <p:spPr>
          <a:xfrm>
            <a:off x="3563888" y="5163289"/>
            <a:ext cx="4824536" cy="11521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185821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533492"/>
                </a:solidFill>
              </a:rPr>
              <a:t>Benefits: </a:t>
            </a:r>
            <a:r>
              <a:rPr lang="en-US" sz="3600" b="1" dirty="0" smtClean="0">
                <a:solidFill>
                  <a:srgbClr val="533492"/>
                </a:solidFill>
              </a:rPr>
              <a:t/>
            </a:r>
            <a:br>
              <a:rPr lang="en-US" sz="3600" b="1" dirty="0" smtClean="0">
                <a:solidFill>
                  <a:srgbClr val="533492"/>
                </a:solidFill>
              </a:rPr>
            </a:br>
            <a:r>
              <a:rPr lang="en-US" sz="3600" dirty="0" smtClean="0">
                <a:solidFill>
                  <a:srgbClr val="533492"/>
                </a:solidFill>
              </a:rPr>
              <a:t>B. BBM approach 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1279826"/>
            <a:ext cx="4104456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For each of the above: gather benefits/outcome data from user market segments, local communities and re. environment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3795137"/>
            <a:ext cx="302433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Modify/provide facilities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278939"/>
            <a:ext cx="410445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Identify existing activity/facility/ setting/zone combinations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5235297"/>
            <a:ext cx="3024336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(Enhanced) fit between benefits/outcomes and facility/setting features</a:t>
            </a:r>
            <a:endParaRPr lang="en-A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364088" y="4515217"/>
            <a:ext cx="1008112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Usage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27984" y="2931041"/>
            <a:ext cx="410445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Analyse</a:t>
            </a:r>
            <a:endParaRPr lang="en-AU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6553014" y="4694443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5688918" y="5054483"/>
            <a:ext cx="36004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43414" y="2571001"/>
            <a:ext cx="0" cy="3608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00192" y="991794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5688918" y="4406411"/>
            <a:ext cx="36004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228978" y="3578319"/>
            <a:ext cx="43204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79912" y="3795137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Plan</a:t>
            </a:r>
            <a:endParaRPr lang="en-A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35896" y="5451321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Outcomes</a:t>
            </a:r>
            <a:endParaRPr lang="en-AU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95536" y="2276872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‘Setting’ = descriptive location of a leisure activity e.g. lake, trail, campsite</a:t>
            </a:r>
            <a:endParaRPr lang="en-A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5207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4" grpId="0"/>
      <p:bldP spid="25" grpId="0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AU" sz="3200" dirty="0" smtClean="0">
                <a:solidFill>
                  <a:srgbClr val="533492"/>
                </a:solidFill>
              </a:rPr>
              <a:t>Benefits: BBM approach: evaluation</a:t>
            </a:r>
            <a:endParaRPr lang="en-AU" sz="32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Mission implications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etting management matches benefits outcomes and setting characteristics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Consumer motivation model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above enhances user benefits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Operational model</a:t>
            </a:r>
          </a:p>
          <a:p>
            <a:pPr lvl="1"/>
            <a:r>
              <a:rPr lang="en-US" dirty="0" smtClean="0"/>
              <a:t>what: activities/facilities that best match setting characteristics</a:t>
            </a:r>
          </a:p>
          <a:p>
            <a:pPr lvl="1"/>
            <a:r>
              <a:rPr lang="en-US" dirty="0" smtClean="0"/>
              <a:t>how much: approach not clear on this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Tourism implications</a:t>
            </a:r>
          </a:p>
          <a:p>
            <a:pPr lvl="1"/>
            <a:r>
              <a:rPr lang="en-US" dirty="0" smtClean="0"/>
              <a:t>applies equally to tourist and day-trip visitors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Limitations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ack of guidance on non-user data and new facility evaluation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 quantity of data to be collected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Conclusion</a:t>
            </a:r>
          </a:p>
          <a:p>
            <a:pPr lvl="1"/>
            <a:r>
              <a:rPr lang="en-US" dirty="0" smtClean="0"/>
              <a:t>above limitations limit the practical usefulness of the approach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4280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671136" y="3387002"/>
            <a:ext cx="4968552" cy="864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ounded Rectangle 12"/>
          <p:cNvSpPr/>
          <p:nvPr/>
        </p:nvSpPr>
        <p:spPr>
          <a:xfrm>
            <a:off x="2599128" y="5187202"/>
            <a:ext cx="4968552" cy="10081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8. </a:t>
            </a:r>
            <a:r>
              <a:rPr lang="en-AU" sz="3600" dirty="0" smtClean="0">
                <a:solidFill>
                  <a:srgbClr val="533492"/>
                </a:solidFill>
              </a:rPr>
              <a:t>Increasing participation </a:t>
            </a:r>
            <a:r>
              <a:rPr lang="en-AU" sz="2400" dirty="0" smtClean="0">
                <a:solidFill>
                  <a:srgbClr val="533492"/>
                </a:solidFill>
              </a:rPr>
              <a:t>(Fig. 8.7)</a:t>
            </a:r>
            <a:endParaRPr lang="en-AU" sz="2400" dirty="0">
              <a:solidFill>
                <a:srgbClr val="53349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95272" y="4467122"/>
            <a:ext cx="338437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Usage of facilities/services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895272" y="2666922"/>
            <a:ext cx="338437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Facility/service implications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1983243"/>
            <a:ext cx="338437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Set target  participation levels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895272" y="5331218"/>
            <a:ext cx="3384376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Increased participation </a:t>
            </a:r>
          </a:p>
          <a:p>
            <a:pPr algn="ctr"/>
            <a:r>
              <a:rPr lang="en-US" sz="2000" dirty="0" smtClean="0"/>
              <a:t>(proxy for benefits)</a:t>
            </a:r>
            <a:endParaRPr lang="en-A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923928" y="1223093"/>
            <a:ext cx="338437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Current participation levels</a:t>
            </a:r>
            <a:endParaRPr lang="en-A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1839227"/>
            <a:ext cx="1944216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Criteria for setting  targets</a:t>
            </a:r>
            <a:endParaRPr lang="en-A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895272" y="3603026"/>
            <a:ext cx="338437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Provide facilities/services</a:t>
            </a:r>
            <a:endParaRPr lang="en-A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15152" y="360302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Plan</a:t>
            </a:r>
            <a:endParaRPr lang="en-A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671136" y="554724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Outcome</a:t>
            </a:r>
            <a:endParaRPr lang="en-AU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478654" y="2366696"/>
            <a:ext cx="794" cy="3002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5228214" y="3350204"/>
            <a:ext cx="5040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228214" y="4214300"/>
            <a:ext cx="5040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5228214" y="5078396"/>
            <a:ext cx="5040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5302" y="1623203"/>
            <a:ext cx="0" cy="3608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3"/>
            <a:endCxn id="6" idx="1"/>
          </p:cNvCxnSpPr>
          <p:nvPr/>
        </p:nvCxnSpPr>
        <p:spPr>
          <a:xfrm flipV="1">
            <a:off x="2915816" y="2183298"/>
            <a:ext cx="1008112" cy="98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2294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5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Participation approach: evaluation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Mission implications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oncentrates on participation so requires the setting of targets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Consumer motivation model</a:t>
            </a:r>
          </a:p>
          <a:p>
            <a:pPr lvl="1"/>
            <a:r>
              <a:rPr lang="en-US" dirty="0" smtClean="0"/>
              <a:t>Various models possible</a:t>
            </a:r>
          </a:p>
          <a:p>
            <a:pPr lvl="1"/>
            <a:r>
              <a:rPr lang="en-US" dirty="0" smtClean="0"/>
              <a:t>Ch. 8 model assumes participation related to socio-demographic variables and facility access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Operational model</a:t>
            </a:r>
          </a:p>
          <a:p>
            <a:pPr lvl="1"/>
            <a:r>
              <a:rPr lang="en-US" dirty="0" smtClean="0"/>
              <a:t>what: underpinned by benefits model</a:t>
            </a:r>
          </a:p>
          <a:p>
            <a:pPr lvl="1"/>
            <a:r>
              <a:rPr lang="en-US" dirty="0" smtClean="0"/>
              <a:t>how much: targets are political decisions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Tourism implications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ourism participation/demand for leisure can be incorporated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Limitations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xcludes non-participation-related benefits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of weighting different groups</a:t>
            </a:r>
          </a:p>
          <a:p>
            <a:r>
              <a:rPr lang="en-US" dirty="0" smtClean="0">
                <a:solidFill>
                  <a:srgbClr val="0038A8"/>
                </a:solidFill>
              </a:rPr>
              <a:t>Conclusion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vercomes many of the defects of other approaches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method is selected for development in Ch.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39479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6372200" y="2132856"/>
            <a:ext cx="2483768" cy="23042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38A8"/>
                </a:solidFill>
              </a:rPr>
              <a:t>Planning approaches: conclusions </a:t>
            </a:r>
            <a:r>
              <a:rPr lang="en-US" sz="2400" dirty="0" smtClean="0">
                <a:solidFill>
                  <a:srgbClr val="0038A8"/>
                </a:solidFill>
              </a:rPr>
              <a:t>(Fig. 8.8)</a:t>
            </a:r>
            <a:endParaRPr lang="en-AU" sz="2400" dirty="0">
              <a:solidFill>
                <a:srgbClr val="0038A8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005064"/>
            <a:ext cx="244827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Opportunities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140968"/>
            <a:ext cx="244827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Stakeholder consult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5877272"/>
            <a:ext cx="244827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Standards</a:t>
            </a:r>
            <a:endParaRPr lang="en-A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941168"/>
            <a:ext cx="244827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Resource-based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2276872"/>
            <a:ext cx="244827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Needs</a:t>
            </a:r>
            <a:endParaRPr lang="en-A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79912" y="4149080"/>
            <a:ext cx="216024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Facilities/services required</a:t>
            </a:r>
            <a:endParaRPr lang="en-A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1268760"/>
            <a:ext cx="244827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Demand</a:t>
            </a:r>
            <a:endParaRPr lang="en-A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588224" y="2924944"/>
            <a:ext cx="216024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User benefits</a:t>
            </a:r>
            <a:endParaRPr lang="en-A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779912" y="3068960"/>
            <a:ext cx="187220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PARTICIPATION</a:t>
            </a:r>
            <a:endParaRPr lang="en-A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588224" y="3645024"/>
            <a:ext cx="216024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Non-user benefits</a:t>
            </a:r>
            <a:endParaRPr lang="en-A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779912" y="1268760"/>
            <a:ext cx="216024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Benefits</a:t>
            </a:r>
            <a:endParaRPr lang="en-AU" sz="2000" dirty="0"/>
          </a:p>
        </p:txBody>
      </p:sp>
      <p:cxnSp>
        <p:nvCxnSpPr>
          <p:cNvPr id="17" name="Straight Arrow Connector 16"/>
          <p:cNvCxnSpPr>
            <a:stCxn id="7" idx="3"/>
          </p:cNvCxnSpPr>
          <p:nvPr/>
        </p:nvCxnSpPr>
        <p:spPr>
          <a:xfrm flipV="1">
            <a:off x="2699792" y="4869160"/>
            <a:ext cx="1872208" cy="12081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48264" y="234888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Outcomes</a:t>
            </a:r>
            <a:endParaRPr lang="en-AU" sz="2000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4356770" y="3788246"/>
            <a:ext cx="719286" cy="794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</p:cNvCxnSpPr>
          <p:nvPr/>
        </p:nvCxnSpPr>
        <p:spPr>
          <a:xfrm>
            <a:off x="2699792" y="3341023"/>
            <a:ext cx="1080120" cy="159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547664" y="2708920"/>
            <a:ext cx="576064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2"/>
          </p:cNvCxnSpPr>
          <p:nvPr/>
        </p:nvCxnSpPr>
        <p:spPr>
          <a:xfrm rot="16200000" flipH="1">
            <a:off x="1459687" y="3557047"/>
            <a:ext cx="463986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3"/>
            <a:endCxn id="10" idx="1"/>
          </p:cNvCxnSpPr>
          <p:nvPr/>
        </p:nvCxnSpPr>
        <p:spPr>
          <a:xfrm>
            <a:off x="2699792" y="4205119"/>
            <a:ext cx="1080120" cy="2979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699792" y="4653136"/>
            <a:ext cx="1080120" cy="4941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3"/>
          </p:cNvCxnSpPr>
          <p:nvPr/>
        </p:nvCxnSpPr>
        <p:spPr>
          <a:xfrm>
            <a:off x="2699792" y="3341023"/>
            <a:ext cx="1080120" cy="95207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3"/>
          </p:cNvCxnSpPr>
          <p:nvPr/>
        </p:nvCxnSpPr>
        <p:spPr>
          <a:xfrm>
            <a:off x="2699792" y="2476927"/>
            <a:ext cx="1080120" cy="6640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3"/>
            <a:endCxn id="15" idx="1"/>
          </p:cNvCxnSpPr>
          <p:nvPr/>
        </p:nvCxnSpPr>
        <p:spPr>
          <a:xfrm>
            <a:off x="2699792" y="1468815"/>
            <a:ext cx="108012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4000796" y="2416028"/>
            <a:ext cx="143202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572000" y="2924944"/>
            <a:ext cx="244827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3" idx="3"/>
            <a:endCxn id="12" idx="1"/>
          </p:cNvCxnSpPr>
          <p:nvPr/>
        </p:nvCxnSpPr>
        <p:spPr>
          <a:xfrm flipV="1">
            <a:off x="5652120" y="3124999"/>
            <a:ext cx="936104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3" idx="3"/>
            <a:endCxn id="14" idx="1"/>
          </p:cNvCxnSpPr>
          <p:nvPr/>
        </p:nvCxnSpPr>
        <p:spPr>
          <a:xfrm>
            <a:off x="5652120" y="3269015"/>
            <a:ext cx="936104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0" idx="3"/>
          </p:cNvCxnSpPr>
          <p:nvPr/>
        </p:nvCxnSpPr>
        <p:spPr>
          <a:xfrm flipV="1">
            <a:off x="5940152" y="4077072"/>
            <a:ext cx="792088" cy="42595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9121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 animBg="1"/>
      <p:bldP spid="12" grpId="0" animBg="1"/>
      <p:bldP spid="13" grpId="0" animBg="1"/>
      <p:bldP spid="14" grpId="0" animBg="1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>
                <a:solidFill>
                  <a:srgbClr val="0038A8"/>
                </a:solidFill>
              </a:rPr>
              <a:t>Land-use planning</a:t>
            </a:r>
            <a:endParaRPr lang="en-AU" sz="4000" dirty="0">
              <a:solidFill>
                <a:srgbClr val="0038A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Statutory system controlling use of land in a planning area</a:t>
            </a:r>
          </a:p>
          <a:p>
            <a:r>
              <a:rPr lang="en-US" sz="2800" dirty="0" smtClean="0"/>
              <a:t>Typically operated by local councils under law</a:t>
            </a:r>
          </a:p>
          <a:p>
            <a:r>
              <a:rPr lang="en-US" sz="2800" dirty="0" smtClean="0"/>
              <a:t>Sometimes ‘town planning’</a:t>
            </a:r>
          </a:p>
          <a:p>
            <a:r>
              <a:rPr lang="en-US" sz="2800" dirty="0" smtClean="0"/>
              <a:t>Zoning – e.g. residential, retail, industrial, open space</a:t>
            </a:r>
          </a:p>
          <a:p>
            <a:r>
              <a:rPr lang="en-US" sz="2800" dirty="0" smtClean="0"/>
              <a:t>Published land-use plan</a:t>
            </a:r>
          </a:p>
          <a:p>
            <a:r>
              <a:rPr lang="en-US" sz="2800" dirty="0" smtClean="0"/>
              <a:t>Implementation: ‘development control’ process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447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210791" y="1771168"/>
            <a:ext cx="356491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AU" sz="2000" dirty="0"/>
              <a:t>R</a:t>
            </a:r>
            <a:r>
              <a:rPr lang="en-AU" sz="2000" dirty="0" smtClean="0"/>
              <a:t>equirements of stakeholders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44177" y="1771168"/>
            <a:ext cx="34369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4899" y="2893455"/>
            <a:ext cx="344618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Providing opportunity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44176" y="3447582"/>
            <a:ext cx="34369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Resource-based planning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70425" y="4034493"/>
            <a:ext cx="341066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AU" sz="2000" dirty="0" smtClean="0"/>
              <a:t>Meeting demand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210792" y="2329236"/>
            <a:ext cx="356491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AU" sz="2000" dirty="0" smtClean="0"/>
              <a:t>Meeting unmet needs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5210792" y="4034493"/>
            <a:ext cx="35649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AU" sz="2000" dirty="0" smtClean="0"/>
              <a:t>Conclusions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44177" y="2310235"/>
            <a:ext cx="34369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Fixed standards of provision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210791" y="3447582"/>
            <a:ext cx="35649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AU" sz="2000" dirty="0" smtClean="0"/>
              <a:t>Increasing participation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5210792" y="2893455"/>
            <a:ext cx="35649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AU" sz="2000" dirty="0" smtClean="0"/>
              <a:t>Providing benefits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Types of approach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3000" dirty="0" smtClean="0"/>
              <a:t>Adopting fixed 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/>
              <a:t>Providing opportunity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/>
              <a:t>Resource-based 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/>
              <a:t>Meeting demand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Meeting the requirements/requests of stakeholder groups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/>
              <a:t>Meeting unmet needs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/>
              <a:t>Providing benefits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/>
              <a:t>Increasing participation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2411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1. Fixed standards: types of standard</a:t>
            </a:r>
            <a:endParaRPr lang="en-AU" sz="3600" dirty="0">
              <a:solidFill>
                <a:srgbClr val="53349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85065"/>
              </p:ext>
            </p:extLst>
          </p:nvPr>
        </p:nvGraphicFramePr>
        <p:xfrm>
          <a:off x="467544" y="1196752"/>
          <a:ext cx="8229600" cy="15408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34680"/>
                <a:gridCol w="5194920"/>
              </a:tblGrid>
              <a:tr h="5349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Type of standard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962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Fixed standard</a:t>
                      </a:r>
                      <a:endParaRPr lang="en-A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 Prescribed level of provision of facilities/ services related to some criteria, e.g. level of population</a:t>
                      </a:r>
                      <a:endParaRPr lang="en-A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828866"/>
              </p:ext>
            </p:extLst>
          </p:nvPr>
        </p:nvGraphicFramePr>
        <p:xfrm>
          <a:off x="467544" y="2780928"/>
          <a:ext cx="8229600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34680"/>
                <a:gridCol w="5194920"/>
              </a:tblGrid>
              <a:tr h="0">
                <a:tc>
                  <a:txBody>
                    <a:bodyPr/>
                    <a:lstStyle/>
                    <a:p>
                      <a:r>
                        <a:rPr lang="en-AU" sz="2400" b="0" baseline="0" dirty="0" smtClean="0">
                          <a:solidFill>
                            <a:schemeClr val="tx1"/>
                          </a:solidFill>
                        </a:rPr>
                        <a:t>Area-percentage standard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Specified percentage of land to be reserved for open space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365687"/>
              </p:ext>
            </p:extLst>
          </p:nvPr>
        </p:nvGraphicFramePr>
        <p:xfrm>
          <a:off x="467544" y="3645024"/>
          <a:ext cx="8229600" cy="1005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34680"/>
                <a:gridCol w="5194920"/>
              </a:tblGrid>
              <a:tr h="820292">
                <a:tc>
                  <a:txBody>
                    <a:bodyPr/>
                    <a:lstStyle/>
                    <a:p>
                      <a:r>
                        <a:rPr lang="en-AU" sz="2400" b="0" baseline="0" dirty="0" smtClean="0">
                          <a:solidFill>
                            <a:schemeClr val="tx1"/>
                          </a:solidFill>
                        </a:rPr>
                        <a:t>Catchment area-based standard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Specification of the ‘service area’ of facilities, or maximum distance residents should have to travel 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48543"/>
              </p:ext>
            </p:extLst>
          </p:nvPr>
        </p:nvGraphicFramePr>
        <p:xfrm>
          <a:off x="467544" y="4725144"/>
          <a:ext cx="8229600" cy="7489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34680"/>
                <a:gridCol w="5194920"/>
              </a:tblGrid>
              <a:tr h="748962">
                <a:tc>
                  <a:txBody>
                    <a:bodyPr/>
                    <a:lstStyle/>
                    <a:p>
                      <a:r>
                        <a:rPr lang="en-AU" sz="2400" b="0" baseline="0" dirty="0" smtClean="0">
                          <a:solidFill>
                            <a:schemeClr val="tx1"/>
                          </a:solidFill>
                        </a:rPr>
                        <a:t>Facility standards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Dimensions  etc. for individual facilities – e.g. size, markings and equipment for a soccer pitch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390105"/>
              </p:ext>
            </p:extLst>
          </p:nvPr>
        </p:nvGraphicFramePr>
        <p:xfrm>
          <a:off x="467544" y="5517232"/>
          <a:ext cx="8229600" cy="7489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34680"/>
                <a:gridCol w="5194920"/>
              </a:tblGrid>
              <a:tr h="748962">
                <a:tc>
                  <a:txBody>
                    <a:bodyPr/>
                    <a:lstStyle/>
                    <a:p>
                      <a:r>
                        <a:rPr lang="en-AU" sz="2400" b="0" baseline="0" dirty="0" smtClean="0">
                          <a:solidFill>
                            <a:schemeClr val="tx1"/>
                          </a:solidFill>
                        </a:rPr>
                        <a:t>Local standards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Standards of provision,  specific to an area – based on local conditions and data</a:t>
                      </a:r>
                      <a:endParaRPr lang="en-A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3034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46"/>
          <p:cNvSpPr/>
          <p:nvPr/>
        </p:nvSpPr>
        <p:spPr>
          <a:xfrm>
            <a:off x="1979712" y="5589240"/>
            <a:ext cx="4968552" cy="10527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ounded Rectangle 12"/>
          <p:cNvSpPr/>
          <p:nvPr/>
        </p:nvSpPr>
        <p:spPr>
          <a:xfrm>
            <a:off x="325116" y="4293096"/>
            <a:ext cx="8424936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05464" cy="792088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1. Fixed standards: approach </a:t>
            </a:r>
            <a:r>
              <a:rPr lang="en-AU" sz="2200" dirty="0" smtClean="0">
                <a:solidFill>
                  <a:srgbClr val="533492"/>
                </a:solidFill>
              </a:rPr>
              <a:t>(Fig. 8.1)</a:t>
            </a:r>
            <a:endParaRPr lang="en-AU" sz="2200" dirty="0">
              <a:solidFill>
                <a:srgbClr val="53349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3888" y="1196752"/>
            <a:ext cx="1872208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External agency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1988840"/>
            <a:ext cx="1872208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Fixed standard</a:t>
            </a:r>
            <a:endParaRPr lang="en-A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53308" y="4509120"/>
            <a:ext cx="2304256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Meet current facility deficiencies</a:t>
            </a:r>
            <a:endParaRPr lang="en-AU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9552" y="3429000"/>
            <a:ext cx="2448272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 requirements</a:t>
            </a:r>
            <a:endParaRPr lang="en-AU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563888" y="3429000"/>
            <a:ext cx="201622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 inventory</a:t>
            </a:r>
            <a:endParaRPr lang="en-AU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9552" y="2636912"/>
            <a:ext cx="2448272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 population</a:t>
            </a:r>
            <a:endParaRPr lang="en-AU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941740" y="4509120"/>
            <a:ext cx="2448272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Meet future net facility requirements</a:t>
            </a:r>
            <a:endParaRPr lang="en-AU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563888" y="5805264"/>
            <a:ext cx="2592288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Facilities provided as prescribed in standard</a:t>
            </a:r>
            <a:endParaRPr lang="en-A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012160" y="2564904"/>
            <a:ext cx="2232248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Future population</a:t>
            </a:r>
            <a:endParaRPr lang="en-AU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13148" y="458112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Plan</a:t>
            </a:r>
            <a:endParaRPr lang="en-AU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1496485" y="3264155"/>
            <a:ext cx="39197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 rot="16200000" flipH="1">
            <a:off x="6337784" y="3681028"/>
            <a:ext cx="1584176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807804" y="4113076"/>
            <a:ext cx="93610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304003" y="1792851"/>
            <a:ext cx="39197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5148064" y="5229200"/>
            <a:ext cx="1872208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" idx="2"/>
          </p:cNvCxnSpPr>
          <p:nvPr/>
        </p:nvCxnSpPr>
        <p:spPr>
          <a:xfrm rot="16200000" flipH="1">
            <a:off x="3559379" y="4863063"/>
            <a:ext cx="516250" cy="12241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583923" y="1792851"/>
            <a:ext cx="319970" cy="15121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5132095" y="1756847"/>
            <a:ext cx="247962" cy="15121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3"/>
            <a:endCxn id="10" idx="1"/>
          </p:cNvCxnSpPr>
          <p:nvPr/>
        </p:nvCxnSpPr>
        <p:spPr>
          <a:xfrm>
            <a:off x="4357564" y="4863063"/>
            <a:ext cx="1584176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5437684" y="3861048"/>
            <a:ext cx="792088" cy="50405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987824" y="3629055"/>
            <a:ext cx="576064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195736" y="58772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</a:t>
            </a:r>
            <a:endParaRPr lang="en-AU" dirty="0"/>
          </a:p>
        </p:txBody>
      </p:sp>
      <p:sp>
        <p:nvSpPr>
          <p:cNvPr id="27" name="TextBox 26"/>
          <p:cNvSpPr txBox="1"/>
          <p:nvPr/>
        </p:nvSpPr>
        <p:spPr>
          <a:xfrm>
            <a:off x="6084168" y="1124744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N.B. </a:t>
            </a:r>
            <a:r>
              <a:rPr lang="en-US" sz="2400" b="1" dirty="0" smtClean="0">
                <a:solidFill>
                  <a:srgbClr val="FF0000"/>
                </a:solidFill>
              </a:rPr>
              <a:t>‘Facilities = ‘Facilities and services’</a:t>
            </a:r>
            <a:endParaRPr lang="en-A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09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50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533492"/>
                </a:solidFill>
              </a:rPr>
              <a:t>1. Fixed standards: evaluation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Mission implications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doption of the goals of the external agency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Consumer motivation model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ikely level of participation assumed to be fixed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Operational model</a:t>
            </a:r>
          </a:p>
          <a:p>
            <a:pPr lvl="1"/>
            <a:r>
              <a:rPr lang="en-US" dirty="0" smtClean="0"/>
              <a:t>what: provide facilities for which there are standards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much: as specified in the standard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Tourism implications</a:t>
            </a:r>
          </a:p>
          <a:p>
            <a:pPr lvl="1"/>
            <a:r>
              <a:rPr lang="en-US" dirty="0" smtClean="0"/>
              <a:t>generally not used in tourism planning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Limitations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oubts about basis of some standards and ‘one-size-fits-all’ model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Conclusion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longer recommended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0747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2. Providing opportunity: evaluation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sz="3000" dirty="0" smtClean="0">
                <a:solidFill>
                  <a:srgbClr val="0070C0"/>
                </a:solidFill>
              </a:rPr>
              <a:t>Mission implications</a:t>
            </a:r>
          </a:p>
          <a:p>
            <a:pPr lvl="1"/>
            <a:r>
              <a:rPr lang="en-US" sz="2600" dirty="0"/>
              <a:t>t</a:t>
            </a:r>
            <a:r>
              <a:rPr lang="en-US" sz="2600" dirty="0" smtClean="0"/>
              <a:t>o provide (a diversity of) opportunities</a:t>
            </a:r>
          </a:p>
          <a:p>
            <a:r>
              <a:rPr lang="en-US" sz="3000" dirty="0" smtClean="0">
                <a:solidFill>
                  <a:srgbClr val="0070C0"/>
                </a:solidFill>
              </a:rPr>
              <a:t>Consumer motivation model</a:t>
            </a:r>
          </a:p>
          <a:p>
            <a:pPr lvl="1"/>
            <a:r>
              <a:rPr lang="en-US" sz="2600" dirty="0"/>
              <a:t>r</a:t>
            </a:r>
            <a:r>
              <a:rPr lang="en-US" sz="2600" dirty="0" smtClean="0"/>
              <a:t>e. diversity of opportunities: different consumers have different tastes and will make use of facilities/services that match their tastes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Operational model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what: distinct groups are identified in the community (‘market segments’) and facilities/services designed and provided to match the tastes of these groups </a:t>
            </a:r>
          </a:p>
          <a:p>
            <a:pPr lvl="1"/>
            <a:r>
              <a:rPr lang="en-US" dirty="0" smtClean="0"/>
              <a:t>how much: determined by size of the group, but other method required to estimate level of participation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Tourism implications</a:t>
            </a:r>
          </a:p>
          <a:p>
            <a:pPr lvl="1"/>
            <a:r>
              <a:rPr lang="en-US" dirty="0" smtClean="0"/>
              <a:t>demand and benefits (economic) approaches most appropriate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Limitations</a:t>
            </a:r>
          </a:p>
          <a:p>
            <a:pPr lvl="1"/>
            <a:r>
              <a:rPr lang="en-US" dirty="0" smtClean="0"/>
              <a:t>goals/criteria for success not intrinsic; involve demand/ participation</a:t>
            </a:r>
          </a:p>
          <a:p>
            <a:r>
              <a:rPr lang="en-US" sz="3100" dirty="0">
                <a:solidFill>
                  <a:srgbClr val="0070C0"/>
                </a:solidFill>
              </a:rPr>
              <a:t>Conclusion</a:t>
            </a:r>
          </a:p>
          <a:p>
            <a:pPr lvl="1"/>
            <a:r>
              <a:rPr lang="en-US" dirty="0" smtClean="0"/>
              <a:t>not a planning approach in its own right, but a variation on demand-based or participation-based approaches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9443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99592" y="3789040"/>
            <a:ext cx="5832648" cy="12961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ounded Rectangle 6"/>
          <p:cNvSpPr/>
          <p:nvPr/>
        </p:nvSpPr>
        <p:spPr>
          <a:xfrm>
            <a:off x="827584" y="5229200"/>
            <a:ext cx="5904656" cy="11521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3. Resource-based planning </a:t>
            </a:r>
            <a:r>
              <a:rPr lang="en-AU" sz="2000" dirty="0" smtClean="0">
                <a:solidFill>
                  <a:srgbClr val="533492"/>
                </a:solidFill>
              </a:rPr>
              <a:t>(Fig. 8.2)</a:t>
            </a:r>
            <a:endParaRPr lang="en-AU" sz="2000" dirty="0">
              <a:solidFill>
                <a:srgbClr val="53349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1" y="1268760"/>
            <a:ext cx="323980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Identify resources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2204864"/>
            <a:ext cx="324036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dirty="0"/>
              <a:t>Examine leisure/sport/tourism</a:t>
            </a:r>
          </a:p>
          <a:p>
            <a:r>
              <a:rPr lang="en-US" dirty="0"/>
              <a:t> potential of resources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4005064"/>
            <a:ext cx="331236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dirty="0"/>
              <a:t>Develop        infrastructure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5373216"/>
            <a:ext cx="323980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dirty="0"/>
              <a:t>Use of resources for leisure purposes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422108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Plan</a:t>
            </a:r>
            <a:endParaRPr lang="en-A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55892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Outcome</a:t>
            </a:r>
            <a:endParaRPr lang="en-AU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3888718" y="3680234"/>
            <a:ext cx="64807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3924722" y="5156398"/>
            <a:ext cx="5760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995936" y="1988840"/>
            <a:ext cx="43204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1851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3" grpId="0" animBg="1"/>
      <p:bldP spid="4" grpId="0" animBg="1"/>
      <p:bldP spid="5" grpId="0" animBg="1"/>
      <p:bldP spid="6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2196</Words>
  <Application>Microsoft Office PowerPoint</Application>
  <PresentationFormat>On-screen Show (4:3)</PresentationFormat>
  <Paragraphs>403</Paragraphs>
  <Slides>28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CHAPTER 8</vt:lpstr>
      <vt:lpstr>Outline</vt:lpstr>
      <vt:lpstr>Types of approach</vt:lpstr>
      <vt:lpstr>1. Fixed standards: types of standard</vt:lpstr>
      <vt:lpstr>1. Fixed standards: approach (Fig. 8.1)</vt:lpstr>
      <vt:lpstr>1. Fixed standards: evaluation</vt:lpstr>
      <vt:lpstr>2. Providing opportunity: evaluation</vt:lpstr>
      <vt:lpstr>3. Resource-based planning (Fig. 8.2)</vt:lpstr>
      <vt:lpstr>3. Resource-based planning: 4 types  (Table 8.2)</vt:lpstr>
      <vt:lpstr>Environmental spectrum approach: Recreation Opportunity Spectrum (ROS) – Clarke &amp; Stankey (Table 8.3)</vt:lpstr>
      <vt:lpstr>Recreation Opportunity Spectrum (ROS) (cont’d)</vt:lpstr>
      <vt:lpstr>3. Resource-based planning: evaluation</vt:lpstr>
      <vt:lpstr>4. Meeting demand (see Ch. 3) (Fig. 8.3)</vt:lpstr>
      <vt:lpstr>Meeting demand approach: evaluation</vt:lpstr>
      <vt:lpstr>5. Meeting the requirements/requests of stakeholder groups (see Ch. 10) (Fig. 8.4)</vt:lpstr>
      <vt:lpstr>Stakeholder consultation approach: evaluation</vt:lpstr>
      <vt:lpstr>6. Meeting unmet needs (Fig. 8.5)</vt:lpstr>
      <vt:lpstr>Needs-based planning:  evaluation</vt:lpstr>
      <vt:lpstr>7. Providing benefits (Fig. 8.6)</vt:lpstr>
      <vt:lpstr>Benefits:  A. Economic approach</vt:lpstr>
      <vt:lpstr>Benefits: economic approach: evaluation</vt:lpstr>
      <vt:lpstr>Benefits:  B. BBM approach </vt:lpstr>
      <vt:lpstr>Benefits: BBM approach: evaluation</vt:lpstr>
      <vt:lpstr>8. Increasing participation (Fig. 8.7)</vt:lpstr>
      <vt:lpstr>Participation approach: evaluation</vt:lpstr>
      <vt:lpstr>Planning approaches: conclusions (Fig. 8.8)</vt:lpstr>
      <vt:lpstr>Land-use planning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28</cp:revision>
  <dcterms:created xsi:type="dcterms:W3CDTF">2016-11-30T23:45:22Z</dcterms:created>
  <dcterms:modified xsi:type="dcterms:W3CDTF">2017-04-19T11:26:19Z</dcterms:modified>
</cp:coreProperties>
</file>