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2"/>
  </p:notesMasterIdLst>
  <p:sldIdLst>
    <p:sldId id="257" r:id="rId2"/>
    <p:sldId id="258" r:id="rId3"/>
    <p:sldId id="260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9" r:id="rId18"/>
    <p:sldId id="261" r:id="rId19"/>
    <p:sldId id="277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3492"/>
    <a:srgbClr val="E2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324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5D613-A8CB-4731-A905-AB3FBEC0DE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3698-8485-465A-BF35-3023C817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76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3435-0338-4285-B1FF-AA178536D8D3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E8DDB-D6C2-4B17-8202-ABD692E152FD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5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7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64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37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3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3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2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9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3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1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9"/>
          <a:stretch/>
        </p:blipFill>
        <p:spPr>
          <a:xfrm>
            <a:off x="-1" y="-842"/>
            <a:ext cx="9144001" cy="68623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Arial"/>
                <a:cs typeface="Arial"/>
              </a:rPr>
              <a:t>4</a:t>
            </a:r>
            <a:r>
              <a:rPr lang="en-US" sz="2800" baseline="30000" dirty="0">
                <a:latin typeface="Arial"/>
                <a:cs typeface="Arial"/>
              </a:rPr>
              <a:t>t</a:t>
            </a:r>
            <a:r>
              <a:rPr lang="en-US" sz="2800" baseline="30000" dirty="0" smtClean="0">
                <a:latin typeface="Arial"/>
                <a:cs typeface="Arial"/>
              </a:rPr>
              <a:t>h</a:t>
            </a:r>
            <a:r>
              <a:rPr lang="en-US" sz="2800" dirty="0" smtClean="0">
                <a:latin typeface="Arial"/>
                <a:cs typeface="Arial"/>
              </a:rPr>
              <a:t> Edition</a:t>
            </a:r>
            <a:r>
              <a:rPr lang="en-US" sz="4800" dirty="0" smtClean="0">
                <a:latin typeface="Arial"/>
                <a:cs typeface="Arial"/>
              </a:rPr>
              <a:t/>
            </a:r>
            <a:br>
              <a:rPr lang="en-US" sz="48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Leisure, Sport and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Tourism, Politics,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Policy and Planning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36225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smtClean="0">
                <a:solidFill>
                  <a:srgbClr val="000000"/>
                </a:solidFill>
                <a:latin typeface="Arial"/>
                <a:cs typeface="Arial"/>
              </a:rPr>
              <a:t>A. J. </a:t>
            </a:r>
            <a:r>
              <a:rPr lang="nl-NL" dirty="0" err="1" smtClean="0">
                <a:solidFill>
                  <a:srgbClr val="000000"/>
                </a:solidFill>
                <a:latin typeface="Arial"/>
                <a:cs typeface="Arial"/>
              </a:rPr>
              <a:t>Veal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Myriad Pro"/>
                <a:cs typeface="Myriad Pro"/>
              </a:rPr>
              <a:t>COMPLEMENTARY TEACHING MATERIALS</a:t>
            </a:r>
            <a:endParaRPr lang="en-US" sz="10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596" y="5442567"/>
            <a:ext cx="1760866" cy="48655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</a:t>
            </a:r>
            <a:r>
              <a:rPr lang="en-US" sz="1700" spc="300" dirty="0" smtClean="0">
                <a:latin typeface="Myriad Pro"/>
                <a:cs typeface="Myriad Pro"/>
              </a:rPr>
              <a:t>TEXTS</a:t>
            </a:r>
            <a:endParaRPr lang="en-US" sz="1700" spc="3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968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Levels of decision-making </a:t>
            </a:r>
            <a:r>
              <a:rPr lang="en-US" sz="2200" dirty="0" smtClean="0">
                <a:solidFill>
                  <a:srgbClr val="0070C0"/>
                </a:solidFill>
              </a:rPr>
              <a:t>(Table 7.2)</a:t>
            </a:r>
            <a:endParaRPr lang="en-AU" sz="2200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465559"/>
              </p:ext>
            </p:extLst>
          </p:nvPr>
        </p:nvGraphicFramePr>
        <p:xfrm>
          <a:off x="395536" y="1340768"/>
          <a:ext cx="8496944" cy="4754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66528"/>
                <a:gridCol w="2160240"/>
                <a:gridCol w="2304256"/>
                <a:gridCol w="236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Level </a:t>
                      </a:r>
                      <a:endParaRPr lang="en-A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Indoor sport/ leisure centre</a:t>
                      </a:r>
                      <a:endParaRPr lang="en-A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Tourist Commission</a:t>
                      </a:r>
                      <a:endParaRPr lang="en-A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National park organization</a:t>
                      </a:r>
                      <a:endParaRPr lang="en-A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Day-to-day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Choose brand of</a:t>
                      </a:r>
                      <a:r>
                        <a:rPr lang="en-US" sz="2000" baseline="0" dirty="0" smtClean="0"/>
                        <a:t> floor cleaner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Decide what info. to send to inquirer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Close park for a day due to flooding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Decide seasonal price</a:t>
                      </a:r>
                      <a:r>
                        <a:rPr lang="en-US" sz="2000" baseline="0" dirty="0" smtClean="0"/>
                        <a:t> increases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Commission  market research project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Appoint one ranger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Employ new manager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Choose 3-year marketing theme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Designate</a:t>
                      </a:r>
                      <a:r>
                        <a:rPr lang="en-US" sz="2000" baseline="0" dirty="0" smtClean="0"/>
                        <a:t> a new national park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Strategic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5400000">
            <a:off x="-251742" y="4077072"/>
            <a:ext cx="2447478" cy="794"/>
          </a:xfrm>
          <a:prstGeom prst="straightConnector1">
            <a:avLst/>
          </a:prstGeom>
          <a:ln w="476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076463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Levels of decision-making </a:t>
            </a:r>
            <a:r>
              <a:rPr lang="en-US" sz="2200" dirty="0" smtClean="0">
                <a:solidFill>
                  <a:srgbClr val="0070C0"/>
                </a:solidFill>
              </a:rPr>
              <a:t>(Table 7.2)</a:t>
            </a:r>
            <a:endParaRPr lang="en-AU" sz="2200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5740312"/>
              </p:ext>
            </p:extLst>
          </p:nvPr>
        </p:nvGraphicFramePr>
        <p:xfrm>
          <a:off x="395536" y="1340768"/>
          <a:ext cx="8496944" cy="454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66528"/>
                <a:gridCol w="2160240"/>
                <a:gridCol w="2437928"/>
                <a:gridCol w="22322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Level </a:t>
                      </a:r>
                      <a:endParaRPr lang="en-A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Indoor sport/ leisure centre</a:t>
                      </a:r>
                      <a:endParaRPr lang="en-A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Tourist Commission</a:t>
                      </a:r>
                      <a:endParaRPr lang="en-A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National Park </a:t>
                      </a:r>
                      <a:r>
                        <a:rPr lang="en-US" sz="2400" dirty="0" err="1" smtClean="0"/>
                        <a:t>organisation</a:t>
                      </a:r>
                      <a:endParaRPr lang="en-A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Day-to-day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Choose brand of</a:t>
                      </a:r>
                      <a:r>
                        <a:rPr lang="en-US" sz="2000" baseline="0" dirty="0" smtClean="0"/>
                        <a:t> floor cleaner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Decide what info. to send to inquirer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Close park for a day due to flooding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Decide seasonal price</a:t>
                      </a:r>
                      <a:r>
                        <a:rPr lang="en-US" sz="2000" baseline="0" dirty="0" smtClean="0"/>
                        <a:t> increases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Commission  market research project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Appoint one ranger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Employ new manager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Choose 3-year marketing theme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Designate</a:t>
                      </a:r>
                      <a:r>
                        <a:rPr lang="en-US" sz="2000" baseline="0" dirty="0" smtClean="0"/>
                        <a:t> a new national park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Reorganize</a:t>
                      </a:r>
                      <a:r>
                        <a:rPr lang="en-US" sz="2000" baseline="0" dirty="0" smtClean="0"/>
                        <a:t> staff structure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Open offices in target market </a:t>
                      </a:r>
                      <a:r>
                        <a:rPr lang="en-US" sz="2000" baseline="0" dirty="0" smtClean="0"/>
                        <a:t>locations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Adopt ‘user pays’ principle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Strategic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5400000">
            <a:off x="-143730" y="3969060"/>
            <a:ext cx="2231454" cy="794"/>
          </a:xfrm>
          <a:prstGeom prst="straightConnector1">
            <a:avLst/>
          </a:prstGeom>
          <a:ln w="476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846657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Levels of decision-making </a:t>
            </a:r>
            <a:r>
              <a:rPr lang="en-US" sz="2200" dirty="0" smtClean="0">
                <a:solidFill>
                  <a:srgbClr val="0070C0"/>
                </a:solidFill>
              </a:rPr>
              <a:t>(Table 7.2)</a:t>
            </a:r>
            <a:endParaRPr lang="en-AU" sz="2200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090970"/>
              </p:ext>
            </p:extLst>
          </p:nvPr>
        </p:nvGraphicFramePr>
        <p:xfrm>
          <a:off x="395536" y="1340768"/>
          <a:ext cx="8496944" cy="4632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66528"/>
                <a:gridCol w="2160240"/>
                <a:gridCol w="2437928"/>
                <a:gridCol w="22322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Level </a:t>
                      </a:r>
                      <a:endParaRPr lang="en-A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Indoor sport/ leisure centre</a:t>
                      </a:r>
                      <a:endParaRPr lang="en-A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Tourist Commission</a:t>
                      </a:r>
                      <a:endParaRPr lang="en-A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National park organization</a:t>
                      </a:r>
                      <a:endParaRPr lang="en-A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Day-to-day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Choose brand of</a:t>
                      </a:r>
                      <a:r>
                        <a:rPr lang="en-US" sz="2000" baseline="0" dirty="0" smtClean="0"/>
                        <a:t> floor cleaner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Decide what info. to send to inquirer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Close park for a day due to flooding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Decide seasonal price</a:t>
                      </a:r>
                      <a:r>
                        <a:rPr lang="en-US" sz="2000" baseline="0" dirty="0" smtClean="0"/>
                        <a:t> increases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Commission market research project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Appoint one ranger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Employ new manager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Choose 3-year marketing theme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Designate</a:t>
                      </a:r>
                      <a:r>
                        <a:rPr lang="en-US" sz="2000" baseline="0" dirty="0" smtClean="0"/>
                        <a:t> a new national park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Reorganize</a:t>
                      </a:r>
                      <a:r>
                        <a:rPr lang="en-US" sz="2000" baseline="0" dirty="0" smtClean="0"/>
                        <a:t> staff structure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Open offices in target market </a:t>
                      </a:r>
                      <a:r>
                        <a:rPr lang="en-US" sz="2000" baseline="0" dirty="0" smtClean="0"/>
                        <a:t>locations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Adopt ‘user pays’ principle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Strategic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Build large extension to centre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Determine target markets for next 5 years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Allow mining in national parks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5400000">
            <a:off x="-143730" y="3969060"/>
            <a:ext cx="2231454" cy="794"/>
          </a:xfrm>
          <a:prstGeom prst="straightConnector1">
            <a:avLst/>
          </a:prstGeom>
          <a:ln w="476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5796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250704" cy="1930226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533492"/>
                </a:solidFill>
              </a:rPr>
              <a:t>Nested planning/ decision-making process</a:t>
            </a:r>
            <a:r>
              <a:rPr lang="en-US" sz="3200" b="1" dirty="0" smtClean="0">
                <a:solidFill>
                  <a:srgbClr val="533492"/>
                </a:solidFill>
              </a:rPr>
              <a:t/>
            </a:r>
            <a:br>
              <a:rPr lang="en-US" sz="3200" b="1" dirty="0" smtClean="0">
                <a:solidFill>
                  <a:srgbClr val="533492"/>
                </a:solidFill>
              </a:rPr>
            </a:br>
            <a:r>
              <a:rPr lang="en-US" sz="2200" b="1" dirty="0" smtClean="0">
                <a:solidFill>
                  <a:srgbClr val="533492"/>
                </a:solidFill>
              </a:rPr>
              <a:t>(Fig. 7.2 from Fig 6.3)</a:t>
            </a:r>
            <a:endParaRPr lang="en-AU" sz="2200" b="1" dirty="0">
              <a:solidFill>
                <a:srgbClr val="533492"/>
              </a:solidFill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851920" y="260648"/>
            <a:ext cx="3384376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B34"/>
                </a:solidFill>
              </a:rPr>
              <a:t>1. Terms of reference/brief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851920" y="2204864"/>
            <a:ext cx="3384376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0B34"/>
                </a:solidFill>
              </a:rPr>
              <a:t>4. Environmental appraisal</a:t>
            </a:r>
            <a:endParaRPr lang="en-US" sz="2000" dirty="0">
              <a:solidFill>
                <a:srgbClr val="000B34"/>
              </a:solidFill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851920" y="980728"/>
            <a:ext cx="3384376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0B34"/>
                </a:solidFill>
              </a:rPr>
              <a:t>2. Values/mission/vision/goals</a:t>
            </a:r>
            <a:endParaRPr lang="en-US" sz="2000" dirty="0">
              <a:solidFill>
                <a:srgbClr val="000B34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115616" y="2781375"/>
            <a:ext cx="2015579" cy="707886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0B34"/>
                </a:solidFill>
              </a:rPr>
              <a:t>5. </a:t>
            </a:r>
            <a:r>
              <a:rPr lang="en-US" sz="2000" dirty="0">
                <a:solidFill>
                  <a:srgbClr val="000B34"/>
                </a:solidFill>
              </a:rPr>
              <a:t>Consult with stakeholders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851921" y="2781375"/>
            <a:ext cx="3384376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0B34"/>
                </a:solidFill>
              </a:rPr>
              <a:t>6. </a:t>
            </a:r>
            <a:r>
              <a:rPr lang="en-US" sz="2000" dirty="0">
                <a:solidFill>
                  <a:srgbClr val="000B34"/>
                </a:solidFill>
              </a:rPr>
              <a:t>Develop options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3851921" y="3357637"/>
            <a:ext cx="3384376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0B34"/>
                </a:solidFill>
              </a:rPr>
              <a:t>7. </a:t>
            </a:r>
            <a:r>
              <a:rPr lang="en-US" sz="2000" dirty="0">
                <a:solidFill>
                  <a:srgbClr val="000B34"/>
                </a:solidFill>
              </a:rPr>
              <a:t>Evaluate </a:t>
            </a:r>
            <a:r>
              <a:rPr lang="en-US" sz="2000" dirty="0" smtClean="0">
                <a:solidFill>
                  <a:srgbClr val="000B34"/>
                </a:solidFill>
              </a:rPr>
              <a:t>options</a:t>
            </a:r>
            <a:endParaRPr lang="en-US" sz="2000" dirty="0">
              <a:solidFill>
                <a:srgbClr val="000B34"/>
              </a:solidFill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3923928" y="4005064"/>
            <a:ext cx="3312368" cy="707886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0B34"/>
                </a:solidFill>
              </a:rPr>
              <a:t> 8. Decide strategy/goals/ objectives</a:t>
            </a:r>
            <a:endParaRPr lang="en-US" sz="2000" dirty="0">
              <a:solidFill>
                <a:srgbClr val="000B34"/>
              </a:solidFill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3635896" y="6237312"/>
            <a:ext cx="3744416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0B34"/>
                </a:solidFill>
              </a:rPr>
              <a:t>10. Monitor/evaluate /feedback</a:t>
            </a:r>
            <a:endParaRPr lang="en-US" sz="2000" dirty="0">
              <a:solidFill>
                <a:srgbClr val="000B34"/>
              </a:solidFill>
            </a:endParaRPr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5292080" y="620688"/>
            <a:ext cx="0" cy="359345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364088" y="1412776"/>
            <a:ext cx="0" cy="21590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5364088" y="2060848"/>
            <a:ext cx="720" cy="216471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5364808" y="3141737"/>
            <a:ext cx="0" cy="21590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 flipV="1">
            <a:off x="2339752" y="1772815"/>
            <a:ext cx="1512168" cy="1008113"/>
          </a:xfrm>
          <a:prstGeom prst="line">
            <a:avLst/>
          </a:prstGeom>
          <a:noFill/>
          <a:ln w="9525">
            <a:solidFill>
              <a:srgbClr val="000B34"/>
            </a:solidFill>
            <a:prstDash val="solid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>
            <a:off x="3131840" y="2996952"/>
            <a:ext cx="720725" cy="694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>
            <a:off x="3131840" y="3284984"/>
            <a:ext cx="720080" cy="216024"/>
          </a:xfrm>
          <a:prstGeom prst="line">
            <a:avLst/>
          </a:prstGeom>
          <a:noFill/>
          <a:ln w="9525">
            <a:solidFill>
              <a:srgbClr val="000B34"/>
            </a:solidFill>
            <a:prstDash val="sys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2" name="Line 27"/>
          <p:cNvSpPr>
            <a:spLocks noChangeShapeType="1"/>
          </p:cNvSpPr>
          <p:nvPr/>
        </p:nvSpPr>
        <p:spPr bwMode="auto">
          <a:xfrm>
            <a:off x="5364088" y="3789040"/>
            <a:ext cx="0" cy="217488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5" name="Line 31"/>
          <p:cNvSpPr>
            <a:spLocks noChangeShapeType="1"/>
          </p:cNvSpPr>
          <p:nvPr/>
        </p:nvSpPr>
        <p:spPr bwMode="auto">
          <a:xfrm>
            <a:off x="7380312" y="6453336"/>
            <a:ext cx="1224136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6" name="Line 33"/>
          <p:cNvSpPr>
            <a:spLocks noChangeShapeType="1"/>
          </p:cNvSpPr>
          <p:nvPr/>
        </p:nvSpPr>
        <p:spPr bwMode="auto">
          <a:xfrm flipV="1">
            <a:off x="8604448" y="476672"/>
            <a:ext cx="0" cy="5976664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8" name="Line 36"/>
          <p:cNvSpPr>
            <a:spLocks noChangeShapeType="1"/>
          </p:cNvSpPr>
          <p:nvPr/>
        </p:nvSpPr>
        <p:spPr bwMode="auto">
          <a:xfrm flipH="1" flipV="1">
            <a:off x="7236296" y="3500288"/>
            <a:ext cx="1368152" cy="719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9" name="Line 37"/>
          <p:cNvSpPr>
            <a:spLocks noChangeShapeType="1"/>
          </p:cNvSpPr>
          <p:nvPr/>
        </p:nvSpPr>
        <p:spPr bwMode="auto">
          <a:xfrm flipH="1" flipV="1">
            <a:off x="7236296" y="2852588"/>
            <a:ext cx="1368152" cy="347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0" name="Line 38"/>
          <p:cNvSpPr>
            <a:spLocks noChangeShapeType="1"/>
          </p:cNvSpPr>
          <p:nvPr/>
        </p:nvSpPr>
        <p:spPr bwMode="auto">
          <a:xfrm flipH="1">
            <a:off x="7236296" y="2420888"/>
            <a:ext cx="1368152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1" name="Line 39"/>
          <p:cNvSpPr>
            <a:spLocks noChangeShapeType="1"/>
          </p:cNvSpPr>
          <p:nvPr/>
        </p:nvSpPr>
        <p:spPr bwMode="auto">
          <a:xfrm flipH="1">
            <a:off x="7236296" y="1844824"/>
            <a:ext cx="1368152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2" name="Line 40"/>
          <p:cNvSpPr>
            <a:spLocks noChangeShapeType="1"/>
          </p:cNvSpPr>
          <p:nvPr/>
        </p:nvSpPr>
        <p:spPr bwMode="auto">
          <a:xfrm flipH="1">
            <a:off x="7236296" y="1196752"/>
            <a:ext cx="1368152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3" name="Line 41"/>
          <p:cNvSpPr>
            <a:spLocks noChangeShapeType="1"/>
          </p:cNvSpPr>
          <p:nvPr/>
        </p:nvSpPr>
        <p:spPr bwMode="auto">
          <a:xfrm flipH="1">
            <a:off x="7236296" y="476672"/>
            <a:ext cx="1368152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4" name="Line 42"/>
          <p:cNvSpPr>
            <a:spLocks noChangeShapeType="1"/>
          </p:cNvSpPr>
          <p:nvPr/>
        </p:nvSpPr>
        <p:spPr bwMode="auto">
          <a:xfrm flipV="1">
            <a:off x="2267595" y="1268759"/>
            <a:ext cx="1584325" cy="1512615"/>
          </a:xfrm>
          <a:prstGeom prst="line">
            <a:avLst/>
          </a:prstGeom>
          <a:noFill/>
          <a:ln w="9525">
            <a:solidFill>
              <a:srgbClr val="000B34"/>
            </a:solidFill>
            <a:prstDash val="solid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5" name="Line 43"/>
          <p:cNvSpPr>
            <a:spLocks noChangeShapeType="1"/>
          </p:cNvSpPr>
          <p:nvPr/>
        </p:nvSpPr>
        <p:spPr bwMode="auto">
          <a:xfrm>
            <a:off x="2843808" y="3501008"/>
            <a:ext cx="1080120" cy="792088"/>
          </a:xfrm>
          <a:prstGeom prst="line">
            <a:avLst/>
          </a:prstGeom>
          <a:noFill/>
          <a:ln w="9525">
            <a:solidFill>
              <a:srgbClr val="000B34"/>
            </a:solidFill>
            <a:prstDash val="solid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3851920" y="1628800"/>
            <a:ext cx="3384376" cy="40011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0B34"/>
                </a:solidFill>
              </a:rPr>
              <a:t>3. Decide planning approach</a:t>
            </a:r>
            <a:endParaRPr lang="en-US" sz="2000" dirty="0">
              <a:solidFill>
                <a:srgbClr val="000B34"/>
              </a:solidFill>
            </a:endParaRPr>
          </a:p>
        </p:txBody>
      </p:sp>
      <p:sp>
        <p:nvSpPr>
          <p:cNvPr id="37" name="Line 20"/>
          <p:cNvSpPr>
            <a:spLocks noChangeShapeType="1"/>
          </p:cNvSpPr>
          <p:nvPr/>
        </p:nvSpPr>
        <p:spPr bwMode="auto">
          <a:xfrm flipV="1">
            <a:off x="2411760" y="2492894"/>
            <a:ext cx="1440160" cy="288033"/>
          </a:xfrm>
          <a:prstGeom prst="line">
            <a:avLst/>
          </a:prstGeom>
          <a:noFill/>
          <a:ln w="9525">
            <a:solidFill>
              <a:srgbClr val="000B34"/>
            </a:solidFill>
            <a:prstDash val="sys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8" name="Line 18"/>
          <p:cNvSpPr>
            <a:spLocks noChangeShapeType="1"/>
          </p:cNvSpPr>
          <p:nvPr/>
        </p:nvSpPr>
        <p:spPr bwMode="auto">
          <a:xfrm>
            <a:off x="5364088" y="2564904"/>
            <a:ext cx="720" cy="216471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9" name="Line 34"/>
          <p:cNvSpPr>
            <a:spLocks noChangeShapeType="1"/>
          </p:cNvSpPr>
          <p:nvPr/>
        </p:nvSpPr>
        <p:spPr bwMode="auto">
          <a:xfrm flipH="1">
            <a:off x="7236296" y="4437112"/>
            <a:ext cx="1368152" cy="0"/>
          </a:xfrm>
          <a:prstGeom prst="line">
            <a:avLst/>
          </a:prstGeom>
          <a:noFill/>
          <a:ln w="9525">
            <a:solidFill>
              <a:srgbClr val="000B34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41" name="TextBox 40"/>
          <p:cNvSpPr txBox="1"/>
          <p:nvPr/>
        </p:nvSpPr>
        <p:spPr>
          <a:xfrm>
            <a:off x="6948264" y="5085184"/>
            <a:ext cx="151216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Programme</a:t>
            </a:r>
            <a:r>
              <a:rPr lang="en-US" b="1" dirty="0" smtClean="0"/>
              <a:t> D</a:t>
            </a:r>
            <a:r>
              <a:rPr lang="en-US" dirty="0" smtClean="0"/>
              <a:t> Steps 1-8</a:t>
            </a:r>
          </a:p>
          <a:p>
            <a:pPr algn="ctr"/>
            <a:r>
              <a:rPr lang="en-US" dirty="0" smtClean="0"/>
              <a:t>9. Implement</a:t>
            </a:r>
            <a:endParaRPr lang="en-AU" dirty="0"/>
          </a:p>
        </p:txBody>
      </p:sp>
      <p:sp>
        <p:nvSpPr>
          <p:cNvPr id="42" name="TextBox 41"/>
          <p:cNvSpPr txBox="1"/>
          <p:nvPr/>
        </p:nvSpPr>
        <p:spPr>
          <a:xfrm>
            <a:off x="5364088" y="5085184"/>
            <a:ext cx="151216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Programme</a:t>
            </a:r>
            <a:r>
              <a:rPr lang="en-US" b="1" dirty="0" smtClean="0"/>
              <a:t> C </a:t>
            </a:r>
            <a:r>
              <a:rPr lang="en-US" dirty="0" smtClean="0"/>
              <a:t>Steps 1-8</a:t>
            </a:r>
          </a:p>
          <a:p>
            <a:pPr algn="ctr"/>
            <a:r>
              <a:rPr lang="en-US" dirty="0" smtClean="0"/>
              <a:t>9. Implement</a:t>
            </a:r>
            <a:endParaRPr lang="en-AU" dirty="0"/>
          </a:p>
        </p:txBody>
      </p:sp>
      <p:sp>
        <p:nvSpPr>
          <p:cNvPr id="44" name="TextBox 43"/>
          <p:cNvSpPr txBox="1"/>
          <p:nvPr/>
        </p:nvSpPr>
        <p:spPr>
          <a:xfrm>
            <a:off x="3779912" y="5085184"/>
            <a:ext cx="151216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Programme</a:t>
            </a:r>
            <a:r>
              <a:rPr lang="en-US" b="1" dirty="0" smtClean="0"/>
              <a:t> B </a:t>
            </a:r>
            <a:r>
              <a:rPr lang="en-US" dirty="0" smtClean="0"/>
              <a:t>Steps 1-8</a:t>
            </a:r>
          </a:p>
          <a:p>
            <a:pPr algn="ctr"/>
            <a:r>
              <a:rPr lang="en-US" dirty="0" smtClean="0"/>
              <a:t>9. Implement</a:t>
            </a:r>
            <a:endParaRPr lang="en-AU" dirty="0"/>
          </a:p>
        </p:txBody>
      </p:sp>
      <p:sp>
        <p:nvSpPr>
          <p:cNvPr id="45" name="TextBox 44"/>
          <p:cNvSpPr txBox="1"/>
          <p:nvPr/>
        </p:nvSpPr>
        <p:spPr>
          <a:xfrm>
            <a:off x="2195736" y="5085184"/>
            <a:ext cx="151216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Programme</a:t>
            </a:r>
            <a:r>
              <a:rPr lang="en-US" b="1" dirty="0" smtClean="0"/>
              <a:t> A</a:t>
            </a:r>
            <a:r>
              <a:rPr lang="en-US" dirty="0" smtClean="0"/>
              <a:t> Steps 1-8</a:t>
            </a:r>
          </a:p>
          <a:p>
            <a:pPr algn="ctr"/>
            <a:r>
              <a:rPr lang="en-US" dirty="0" smtClean="0"/>
              <a:t>9. Implement</a:t>
            </a:r>
            <a:endParaRPr lang="en-AU" dirty="0"/>
          </a:p>
        </p:txBody>
      </p:sp>
      <p:cxnSp>
        <p:nvCxnSpPr>
          <p:cNvPr id="47" name="Straight Arrow Connector 46"/>
          <p:cNvCxnSpPr>
            <a:endCxn id="45" idx="0"/>
          </p:cNvCxnSpPr>
          <p:nvPr/>
        </p:nvCxnSpPr>
        <p:spPr>
          <a:xfrm rot="10800000" flipV="1">
            <a:off x="2951820" y="4725144"/>
            <a:ext cx="2484276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0800000" flipV="1">
            <a:off x="4644008" y="4725144"/>
            <a:ext cx="792088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42" idx="0"/>
          </p:cNvCxnSpPr>
          <p:nvPr/>
        </p:nvCxnSpPr>
        <p:spPr>
          <a:xfrm>
            <a:off x="5364088" y="4725144"/>
            <a:ext cx="756084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436096" y="4725144"/>
            <a:ext cx="2088232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5" idx="2"/>
          </p:cNvCxnSpPr>
          <p:nvPr/>
        </p:nvCxnSpPr>
        <p:spPr>
          <a:xfrm rot="16200000" flipH="1">
            <a:off x="3215463" y="5744871"/>
            <a:ext cx="228798" cy="7560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44" idx="2"/>
          </p:cNvCxnSpPr>
          <p:nvPr/>
        </p:nvCxnSpPr>
        <p:spPr>
          <a:xfrm rot="16200000" flipH="1">
            <a:off x="4511607" y="6032903"/>
            <a:ext cx="228798" cy="1800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42" idx="2"/>
          </p:cNvCxnSpPr>
          <p:nvPr/>
        </p:nvCxnSpPr>
        <p:spPr>
          <a:xfrm rot="5400000">
            <a:off x="5915763" y="6032903"/>
            <a:ext cx="228798" cy="1800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41" idx="2"/>
          </p:cNvCxnSpPr>
          <p:nvPr/>
        </p:nvCxnSpPr>
        <p:spPr>
          <a:xfrm rot="5400000">
            <a:off x="7355923" y="5888887"/>
            <a:ext cx="228798" cy="4680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52549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5" grpId="0" animBg="1"/>
      <p:bldP spid="41" grpId="0" animBg="1"/>
      <p:bldP spid="42" grpId="0" animBg="1"/>
      <p:bldP spid="44" grpId="0" animBg="1"/>
      <p:bldP spid="4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1. Terms of reference/brief</a:t>
            </a:r>
            <a:endParaRPr lang="en-AU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Outline of details of the task – e.g. to develop a plan or strategy</a:t>
            </a:r>
          </a:p>
          <a:p>
            <a:r>
              <a:rPr lang="en-US" dirty="0" smtClean="0"/>
              <a:t>Timescale – typically 10 years</a:t>
            </a:r>
          </a:p>
          <a:p>
            <a:r>
              <a:rPr lang="en-US" dirty="0" smtClean="0"/>
              <a:t>Scope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utdoor </a:t>
            </a:r>
            <a:r>
              <a:rPr lang="en-US" dirty="0" smtClean="0"/>
              <a:t>leisure? </a:t>
            </a:r>
            <a:r>
              <a:rPr lang="en-US" dirty="0" smtClean="0"/>
              <a:t>arts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N.B. ‘leisure’  to include home-based leisure? </a:t>
            </a:r>
          </a:p>
          <a:p>
            <a:pPr lvl="2"/>
            <a:r>
              <a:rPr lang="en-US" dirty="0" smtClean="0"/>
              <a:t>commercial </a:t>
            </a:r>
            <a:r>
              <a:rPr lang="en-US" dirty="0" smtClean="0"/>
              <a:t>(e.g. entertainment, pubs, restaurants)?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ourism </a:t>
            </a:r>
            <a:r>
              <a:rPr lang="en-US" dirty="0" smtClean="0"/>
              <a:t>to include day-trips?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297009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2. Values, mission/vision, goals, objectives</a:t>
            </a:r>
            <a:endParaRPr lang="en-AU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78112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Values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oral, philosophical, political principles that guide </a:t>
            </a:r>
          </a:p>
          <a:p>
            <a:pPr marL="457200" lvl="1" indent="0">
              <a:buNone/>
            </a:pPr>
            <a:r>
              <a:rPr lang="en-US" dirty="0" smtClean="0"/>
              <a:t>the plan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Mission/vision</a:t>
            </a:r>
          </a:p>
          <a:p>
            <a:pPr lvl="1"/>
            <a:r>
              <a:rPr lang="en-US" dirty="0" smtClean="0"/>
              <a:t>organization’s purpose or </a:t>
            </a:r>
            <a:r>
              <a:rPr lang="en-US" i="1" dirty="0" smtClean="0"/>
              <a:t>raison d’</a:t>
            </a:r>
            <a:r>
              <a:rPr lang="en-US" i="1" dirty="0" smtClean="0">
                <a:latin typeface="Times New Roman"/>
                <a:cs typeface="Times New Roman"/>
              </a:rPr>
              <a:t>ê</a:t>
            </a:r>
            <a:r>
              <a:rPr lang="en-US" i="1" dirty="0" smtClean="0"/>
              <a:t>tre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Goals</a:t>
            </a:r>
          </a:p>
          <a:p>
            <a:pPr lvl="1"/>
            <a:r>
              <a:rPr lang="en-US" dirty="0" smtClean="0"/>
              <a:t>more detailed statements of components of mission/ vision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Objectives</a:t>
            </a:r>
          </a:p>
          <a:p>
            <a:pPr lvl="1"/>
            <a:r>
              <a:rPr lang="en-US" dirty="0" smtClean="0"/>
              <a:t>more specific targets, usually with timeline and quantification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56237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533492"/>
                </a:solidFill>
              </a:rPr>
              <a:t>Values, mission/goals, objectives hierarchy </a:t>
            </a:r>
            <a:r>
              <a:rPr lang="en-US" sz="2700" dirty="0" smtClean="0">
                <a:solidFill>
                  <a:srgbClr val="533492"/>
                </a:solidFill>
              </a:rPr>
              <a:t>(Fig. 7.3)</a:t>
            </a:r>
            <a:endParaRPr lang="en-AU" sz="2700" dirty="0">
              <a:solidFill>
                <a:srgbClr val="53349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780928"/>
            <a:ext cx="1512168" cy="830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Mission statement</a:t>
            </a:r>
            <a:endParaRPr lang="en-A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690519" y="4731241"/>
            <a:ext cx="208823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err="1"/>
              <a:t>Programme</a:t>
            </a:r>
            <a:r>
              <a:rPr lang="en-US" dirty="0"/>
              <a:t> IV</a:t>
            </a:r>
          </a:p>
          <a:p>
            <a:r>
              <a:rPr lang="en-US" dirty="0"/>
              <a:t>Objective 6  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5724128" y="3697075"/>
            <a:ext cx="208823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err="1"/>
              <a:t>Programme</a:t>
            </a:r>
            <a:r>
              <a:rPr lang="en-US" dirty="0"/>
              <a:t> III</a:t>
            </a:r>
          </a:p>
          <a:p>
            <a:r>
              <a:rPr lang="en-US" dirty="0"/>
              <a:t>Objective 5  </a:t>
            </a:r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5724128" y="2345104"/>
            <a:ext cx="208823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 err="1"/>
              <a:t>Programme</a:t>
            </a:r>
            <a:r>
              <a:rPr lang="en-US" dirty="0"/>
              <a:t> II</a:t>
            </a:r>
          </a:p>
          <a:p>
            <a:r>
              <a:rPr lang="en-US" dirty="0"/>
              <a:t>Objective 3</a:t>
            </a:r>
          </a:p>
          <a:p>
            <a:r>
              <a:rPr lang="en-US" dirty="0"/>
              <a:t>Objective 4  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5724128" y="1052736"/>
            <a:ext cx="208823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Programme</a:t>
            </a:r>
            <a:r>
              <a:rPr lang="en-US" sz="2000" dirty="0" smtClean="0"/>
              <a:t>  I</a:t>
            </a:r>
          </a:p>
          <a:p>
            <a:r>
              <a:rPr lang="en-US" sz="2000" dirty="0" smtClean="0"/>
              <a:t>Objective 1</a:t>
            </a:r>
          </a:p>
          <a:p>
            <a:r>
              <a:rPr lang="en-US" sz="2000" dirty="0" smtClean="0"/>
              <a:t>Objective 2  </a:t>
            </a:r>
            <a:endParaRPr lang="en-AU" sz="20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226538" y="5682443"/>
            <a:ext cx="136815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en-US" dirty="0"/>
              <a:t>e</a:t>
            </a:r>
            <a:r>
              <a:rPr lang="en-US" dirty="0" smtClean="0"/>
              <a:t>tc</a:t>
            </a:r>
            <a:r>
              <a:rPr lang="en-US" dirty="0"/>
              <a:t>.  </a:t>
            </a:r>
            <a:endParaRPr lang="en-AU" dirty="0"/>
          </a:p>
        </p:txBody>
      </p:sp>
      <p:sp>
        <p:nvSpPr>
          <p:cNvPr id="12" name="TextBox 11"/>
          <p:cNvSpPr txBox="1"/>
          <p:nvPr/>
        </p:nvSpPr>
        <p:spPr>
          <a:xfrm>
            <a:off x="3203848" y="3902569"/>
            <a:ext cx="136815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en-US" dirty="0"/>
              <a:t>Goal  C  </a:t>
            </a:r>
            <a:endParaRPr lang="en-AU" dirty="0"/>
          </a:p>
        </p:txBody>
      </p:sp>
      <p:sp>
        <p:nvSpPr>
          <p:cNvPr id="13" name="TextBox 12"/>
          <p:cNvSpPr txBox="1"/>
          <p:nvPr/>
        </p:nvSpPr>
        <p:spPr>
          <a:xfrm>
            <a:off x="3203848" y="2852936"/>
            <a:ext cx="136815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en-US" dirty="0"/>
              <a:t>Goal  B  </a:t>
            </a:r>
            <a:endParaRPr lang="en-AU" dirty="0"/>
          </a:p>
        </p:txBody>
      </p:sp>
      <p:sp>
        <p:nvSpPr>
          <p:cNvPr id="14" name="TextBox 13"/>
          <p:cNvSpPr txBox="1"/>
          <p:nvPr/>
        </p:nvSpPr>
        <p:spPr>
          <a:xfrm>
            <a:off x="3203848" y="1484784"/>
            <a:ext cx="136815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sz="2400" dirty="0"/>
              <a:t>Goal  A  </a:t>
            </a:r>
            <a:endParaRPr lang="en-A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204369" y="4931586"/>
            <a:ext cx="136815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/>
            </a:lvl1pPr>
          </a:lstStyle>
          <a:p>
            <a:r>
              <a:rPr lang="en-US" dirty="0"/>
              <a:t>Goal  D  </a:t>
            </a:r>
            <a:endParaRPr lang="en-AU" dirty="0"/>
          </a:p>
        </p:txBody>
      </p:sp>
      <p:cxnSp>
        <p:nvCxnSpPr>
          <p:cNvPr id="17" name="Straight Connector 16"/>
          <p:cNvCxnSpPr>
            <a:stCxn id="13" idx="3"/>
          </p:cNvCxnSpPr>
          <p:nvPr/>
        </p:nvCxnSpPr>
        <p:spPr>
          <a:xfrm flipV="1">
            <a:off x="4572000" y="2852936"/>
            <a:ext cx="1152128" cy="2308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3"/>
            <a:endCxn id="8" idx="1"/>
          </p:cNvCxnSpPr>
          <p:nvPr/>
        </p:nvCxnSpPr>
        <p:spPr>
          <a:xfrm>
            <a:off x="4572000" y="3083769"/>
            <a:ext cx="1152128" cy="9672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4" idx="3"/>
          </p:cNvCxnSpPr>
          <p:nvPr/>
        </p:nvCxnSpPr>
        <p:spPr>
          <a:xfrm>
            <a:off x="4572000" y="1715617"/>
            <a:ext cx="1152128" cy="9212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739880" y="5743998"/>
            <a:ext cx="208823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en-US" dirty="0"/>
              <a:t>e</a:t>
            </a:r>
            <a:r>
              <a:rPr lang="en-US" dirty="0" smtClean="0"/>
              <a:t>tc</a:t>
            </a:r>
            <a:r>
              <a:rPr lang="en-US" dirty="0"/>
              <a:t>.  </a:t>
            </a:r>
            <a:endParaRPr lang="en-AU" dirty="0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1979712" y="3068960"/>
            <a:ext cx="1224136" cy="1274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5" idx="3"/>
            <a:endCxn id="12" idx="1"/>
          </p:cNvCxnSpPr>
          <p:nvPr/>
        </p:nvCxnSpPr>
        <p:spPr>
          <a:xfrm>
            <a:off x="1979712" y="3196427"/>
            <a:ext cx="1224136" cy="9369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5" idx="3"/>
            <a:endCxn id="11" idx="1"/>
          </p:cNvCxnSpPr>
          <p:nvPr/>
        </p:nvCxnSpPr>
        <p:spPr>
          <a:xfrm>
            <a:off x="1979712" y="3196427"/>
            <a:ext cx="1246826" cy="27168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1979712" y="1700808"/>
            <a:ext cx="1224136" cy="14808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5" idx="3"/>
            <a:endCxn id="15" idx="1"/>
          </p:cNvCxnSpPr>
          <p:nvPr/>
        </p:nvCxnSpPr>
        <p:spPr>
          <a:xfrm>
            <a:off x="1979712" y="3196427"/>
            <a:ext cx="1224657" cy="19659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4" idx="3"/>
          </p:cNvCxnSpPr>
          <p:nvPr/>
        </p:nvCxnSpPr>
        <p:spPr>
          <a:xfrm flipV="1">
            <a:off x="4572000" y="1484785"/>
            <a:ext cx="1152128" cy="2308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1" idx="3"/>
          </p:cNvCxnSpPr>
          <p:nvPr/>
        </p:nvCxnSpPr>
        <p:spPr>
          <a:xfrm flipV="1">
            <a:off x="4594690" y="5235587"/>
            <a:ext cx="1129438" cy="6776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5" idx="3"/>
            <a:endCxn id="7" idx="1"/>
          </p:cNvCxnSpPr>
          <p:nvPr/>
        </p:nvCxnSpPr>
        <p:spPr>
          <a:xfrm flipV="1">
            <a:off x="4572521" y="5085184"/>
            <a:ext cx="1117998" cy="772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2" idx="3"/>
          </p:cNvCxnSpPr>
          <p:nvPr/>
        </p:nvCxnSpPr>
        <p:spPr>
          <a:xfrm flipV="1">
            <a:off x="4572000" y="4118593"/>
            <a:ext cx="1152128" cy="148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1" idx="3"/>
            <a:endCxn id="25" idx="1"/>
          </p:cNvCxnSpPr>
          <p:nvPr/>
        </p:nvCxnSpPr>
        <p:spPr>
          <a:xfrm>
            <a:off x="4594690" y="5913276"/>
            <a:ext cx="1145190" cy="307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623053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 smtClean="0">
                <a:solidFill>
                  <a:srgbClr val="533492"/>
                </a:solidFill>
              </a:rPr>
              <a:t>Values, mission/vision, goals, objectives  </a:t>
            </a:r>
            <a:r>
              <a:rPr lang="en-AU" sz="2000" dirty="0" smtClean="0">
                <a:solidFill>
                  <a:srgbClr val="533492"/>
                </a:solidFill>
              </a:rPr>
              <a:t>(Table 7.3)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750761"/>
              </p:ext>
            </p:extLst>
          </p:nvPr>
        </p:nvGraphicFramePr>
        <p:xfrm>
          <a:off x="457200" y="1600200"/>
          <a:ext cx="8229600" cy="338328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314600"/>
                <a:gridCol w="5915000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dirty="0" smtClean="0"/>
                        <a:t>Definition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2400" b="1" dirty="0" smtClean="0"/>
                        <a:t>Values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dirty="0" smtClean="0">
                          <a:effectLst/>
                        </a:rPr>
                        <a:t>Moral/political/operational principles guiding all the activities of the organization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Mission/vision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Overriding purpose of the organization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Goals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detailed expression of the mission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Objectives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Specific targets reflecting the goals to be achieved in a specified time-period and often quantified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8439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dirty="0" smtClean="0">
                <a:solidFill>
                  <a:srgbClr val="533492"/>
                </a:solidFill>
              </a:rPr>
              <a:t>Examples of missions/goals 1 </a:t>
            </a:r>
            <a:r>
              <a:rPr lang="en-AU" sz="2000" dirty="0" smtClean="0">
                <a:solidFill>
                  <a:srgbClr val="533492"/>
                </a:solidFill>
              </a:rPr>
              <a:t>(Box 7.1)</a:t>
            </a:r>
            <a:endParaRPr lang="en-US" sz="2000" dirty="0">
              <a:solidFill>
                <a:srgbClr val="53349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i="1" dirty="0"/>
              <a:t>Australian Sports Commission, Strategic Plan, </a:t>
            </a:r>
            <a:r>
              <a:rPr lang="en-GB" sz="2400" i="1" dirty="0" smtClean="0"/>
              <a:t>2011–2015</a:t>
            </a:r>
          </a:p>
          <a:p>
            <a:r>
              <a:rPr lang="en-GB" sz="2400" b="1" dirty="0" smtClean="0"/>
              <a:t>Mission: </a:t>
            </a:r>
          </a:p>
          <a:p>
            <a:pPr lvl="1"/>
            <a:r>
              <a:rPr lang="en-GB" sz="2000" dirty="0" smtClean="0"/>
              <a:t>To </a:t>
            </a:r>
            <a:r>
              <a:rPr lang="en-GB" sz="2000" dirty="0"/>
              <a:t>lead the national sport sector and support national sporting </a:t>
            </a:r>
            <a:r>
              <a:rPr lang="en-GB" sz="2000" dirty="0" smtClean="0"/>
              <a:t>organizations </a:t>
            </a:r>
            <a:r>
              <a:rPr lang="en-GB" sz="2000" dirty="0"/>
              <a:t>and other sector partners to deliver sport to </a:t>
            </a:r>
            <a:r>
              <a:rPr lang="en-GB" sz="2000" dirty="0" smtClean="0"/>
              <a:t>Australians</a:t>
            </a:r>
            <a:endParaRPr lang="en-GB" sz="2000" dirty="0" smtClean="0"/>
          </a:p>
          <a:p>
            <a:r>
              <a:rPr lang="en-GB" sz="2400" b="1" dirty="0"/>
              <a:t>Goals:</a:t>
            </a:r>
            <a:r>
              <a:rPr lang="en-GB" sz="2400" b="1" i="1" dirty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 smtClean="0"/>
              <a:t>Increased </a:t>
            </a:r>
            <a:r>
              <a:rPr lang="en-GB" sz="2000" dirty="0"/>
              <a:t>participation in </a:t>
            </a:r>
            <a:r>
              <a:rPr lang="en-GB" sz="2000" dirty="0" smtClean="0"/>
              <a:t>sport</a:t>
            </a: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en-GB" sz="2000" dirty="0" smtClean="0"/>
              <a:t>Increased </a:t>
            </a:r>
            <a:r>
              <a:rPr lang="en-GB" sz="2000" dirty="0"/>
              <a:t>international </a:t>
            </a:r>
            <a:r>
              <a:rPr lang="en-GB" sz="2000" dirty="0" smtClean="0"/>
              <a:t>success</a:t>
            </a: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en-GB" sz="2000" dirty="0" smtClean="0"/>
              <a:t>Sustainable sport</a:t>
            </a: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en-GB" sz="2000" dirty="0" smtClean="0"/>
              <a:t>Enhanced </a:t>
            </a:r>
            <a:r>
              <a:rPr lang="en-GB" sz="2000" dirty="0"/>
              <a:t>ASC capability to lead, partner and </a:t>
            </a:r>
            <a:r>
              <a:rPr lang="en-GB" sz="2000" dirty="0" smtClean="0"/>
              <a:t>support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215549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AU" sz="3600" dirty="0">
                <a:solidFill>
                  <a:srgbClr val="533492"/>
                </a:solidFill>
              </a:rPr>
              <a:t>Examples of </a:t>
            </a:r>
            <a:r>
              <a:rPr lang="en-AU" sz="3600" dirty="0" smtClean="0">
                <a:solidFill>
                  <a:srgbClr val="533492"/>
                </a:solidFill>
              </a:rPr>
              <a:t>missions/goals: 2 </a:t>
            </a:r>
            <a:r>
              <a:rPr lang="en-AU" sz="2000" dirty="0">
                <a:solidFill>
                  <a:srgbClr val="533492"/>
                </a:solidFill>
              </a:rPr>
              <a:t>(Box 7.1)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100" dirty="0"/>
              <a:t>UK Government</a:t>
            </a:r>
            <a:r>
              <a:rPr lang="en-GB" sz="3100" i="1" dirty="0"/>
              <a:t>, </a:t>
            </a:r>
            <a:r>
              <a:rPr lang="en-US" sz="3100" i="1" dirty="0"/>
              <a:t>Sporting Future: New Strategy for an Active Nation, </a:t>
            </a:r>
            <a:r>
              <a:rPr lang="en-US" sz="3100" i="1" dirty="0" smtClean="0"/>
              <a:t>2015</a:t>
            </a:r>
          </a:p>
          <a:p>
            <a:r>
              <a:rPr lang="en-AU" sz="3100" dirty="0" smtClean="0"/>
              <a:t>Outcomes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Physical well-being</a:t>
            </a:r>
            <a:endParaRPr lang="en-US" sz="2400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Mental well-being</a:t>
            </a:r>
            <a:endParaRPr lang="en-US" sz="2400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Individual development</a:t>
            </a:r>
            <a:endParaRPr lang="en-US" sz="2400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Social </a:t>
            </a:r>
            <a:r>
              <a:rPr lang="en-US" sz="2400" dirty="0"/>
              <a:t>and community </a:t>
            </a:r>
            <a:r>
              <a:rPr lang="en-US" sz="2400" dirty="0" smtClean="0"/>
              <a:t>development</a:t>
            </a:r>
            <a:endParaRPr lang="en-US" sz="2400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Economic development</a:t>
            </a:r>
          </a:p>
          <a:p>
            <a:r>
              <a:rPr lang="en-AU" sz="3100" dirty="0" smtClean="0"/>
              <a:t>Outputs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AU" sz="2600" dirty="0" smtClean="0"/>
              <a:t>Maximizing </a:t>
            </a:r>
            <a:r>
              <a:rPr lang="en-AU" sz="2600" dirty="0"/>
              <a:t>international and domestic sporting success and the impact of major events.</a:t>
            </a:r>
            <a:endParaRPr lang="en-US" sz="2600" dirty="0"/>
          </a:p>
          <a:p>
            <a:pPr marL="971550" lvl="1" indent="-514350">
              <a:buFont typeface="+mj-lt"/>
              <a:buAutoNum type="alphaUcPeriod"/>
            </a:pPr>
            <a:r>
              <a:rPr lang="en-US" sz="2600" dirty="0" smtClean="0"/>
              <a:t>More </a:t>
            </a:r>
            <a:r>
              <a:rPr lang="en-US" sz="2600" dirty="0"/>
              <a:t>people from every background regularly and meaningfully taking part in sport and physical </a:t>
            </a:r>
            <a:r>
              <a:rPr lang="en-US" sz="2600" dirty="0" smtClean="0"/>
              <a:t>activity</a:t>
            </a:r>
            <a:r>
              <a:rPr lang="en-US" sz="2600" dirty="0"/>
              <a:t>, volunteering and experiencing live sport.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sz="2600" dirty="0" smtClean="0"/>
              <a:t>A </a:t>
            </a:r>
            <a:r>
              <a:rPr lang="en-US" sz="2600" dirty="0"/>
              <a:t>more productive, sustainable and responsible sport sector.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68571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67"/>
          <a:stretch/>
        </p:blipFill>
        <p:spPr>
          <a:xfrm>
            <a:off x="-1" y="-354082"/>
            <a:ext cx="9144001" cy="688929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72071" y="1412776"/>
            <a:ext cx="7199855" cy="442818"/>
          </a:xfrm>
        </p:spPr>
        <p:txBody>
          <a:bodyPr/>
          <a:lstStyle/>
          <a:p>
            <a:pPr algn="ctr"/>
            <a:r>
              <a:rPr lang="en-GB" sz="2800" b="1" dirty="0" smtClean="0">
                <a:latin typeface="Arial"/>
                <a:cs typeface="Arial"/>
              </a:rPr>
              <a:t>CHAPTER 7</a:t>
            </a:r>
            <a:endParaRPr lang="en-GB" sz="2800" b="1" dirty="0">
              <a:latin typeface="Arial"/>
              <a:cs typeface="Arial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72342" y="1944913"/>
            <a:ext cx="7199313" cy="11456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533492"/>
                </a:solidFill>
              </a:rPr>
              <a:t>Strategic Planning</a:t>
            </a:r>
            <a:endParaRPr lang="en-GB" sz="4000" dirty="0">
              <a:solidFill>
                <a:srgbClr val="533492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Myriad Pro"/>
                <a:cs typeface="Myriad Pro"/>
              </a:rPr>
              <a:t>Leisure, Sport and Tourism, Politics, Policy and Planning, 4</a:t>
            </a:r>
            <a:r>
              <a:rPr lang="en-US" sz="1600" baseline="30000" dirty="0" smtClean="0">
                <a:latin typeface="Myriad Pro"/>
                <a:cs typeface="Myriad Pro"/>
              </a:rPr>
              <a:t>th</a:t>
            </a:r>
            <a:r>
              <a:rPr lang="en-US" sz="1600" dirty="0" smtClean="0">
                <a:latin typeface="Myriad Pro"/>
                <a:cs typeface="Myriad Pro"/>
              </a:rPr>
              <a:t> Edition</a:t>
            </a:r>
            <a:endParaRPr lang="en-US" sz="1600" dirty="0">
              <a:latin typeface="Myriad Pro"/>
              <a:cs typeface="Myriad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10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AU" sz="3600" dirty="0">
                <a:solidFill>
                  <a:srgbClr val="533492"/>
                </a:solidFill>
              </a:rPr>
              <a:t>Examples of </a:t>
            </a:r>
            <a:r>
              <a:rPr lang="en-AU" sz="3600" dirty="0" smtClean="0">
                <a:solidFill>
                  <a:srgbClr val="533492"/>
                </a:solidFill>
              </a:rPr>
              <a:t>missions/goals 3 </a:t>
            </a:r>
            <a:r>
              <a:rPr lang="en-AU" sz="2000" dirty="0">
                <a:solidFill>
                  <a:srgbClr val="533492"/>
                </a:solidFill>
              </a:rPr>
              <a:t>(Box 7.1)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853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800" dirty="0"/>
              <a:t>Arts Council England: </a:t>
            </a:r>
            <a:r>
              <a:rPr lang="en-GB" sz="2800" i="1" dirty="0"/>
              <a:t>Strategic Framework: </a:t>
            </a:r>
            <a:r>
              <a:rPr lang="en-GB" sz="2800" i="1" dirty="0" smtClean="0"/>
              <a:t>2010–2020</a:t>
            </a:r>
          </a:p>
          <a:p>
            <a:r>
              <a:rPr lang="en-GB" sz="2800" b="1" dirty="0" smtClean="0"/>
              <a:t>Mission</a:t>
            </a:r>
            <a:r>
              <a:rPr lang="en-GB" sz="2800" dirty="0" smtClean="0"/>
              <a:t>: </a:t>
            </a:r>
            <a:r>
              <a:rPr lang="en-US" sz="2400" dirty="0"/>
              <a:t>We want excellent arts and culture to thrive, and we want as many people as possible to engage with it</a:t>
            </a:r>
            <a:r>
              <a:rPr lang="en-US" sz="2400" dirty="0" smtClean="0"/>
              <a:t>.</a:t>
            </a:r>
          </a:p>
          <a:p>
            <a:r>
              <a:rPr lang="en-AU" sz="2800" b="1" dirty="0" smtClean="0"/>
              <a:t>Goals: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Excellence </a:t>
            </a:r>
            <a:r>
              <a:rPr lang="en-US" sz="2400" dirty="0"/>
              <a:t>is thriving and celebrated in the arts, museums and </a:t>
            </a:r>
            <a:r>
              <a:rPr lang="en-US" sz="2400" dirty="0" smtClean="0"/>
              <a:t>libraries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Everyone </a:t>
            </a:r>
            <a:r>
              <a:rPr lang="en-US" sz="2400" dirty="0"/>
              <a:t>has the opportunity to experience and to be inspired by the arts, museums and libraries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arts, museums and libraries are resilient and environmentally </a:t>
            </a:r>
            <a:r>
              <a:rPr lang="en-US" sz="2400" dirty="0" smtClean="0"/>
              <a:t>sustainable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leadership and workforce in the arts, museums and libraries are diverse and appropriately </a:t>
            </a:r>
            <a:r>
              <a:rPr lang="en-US" sz="2400" dirty="0" smtClean="0"/>
              <a:t>skilled</a:t>
            </a:r>
            <a:endParaRPr lang="en-US" sz="2400" dirty="0"/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Every </a:t>
            </a:r>
            <a:r>
              <a:rPr lang="en-US" sz="2400" dirty="0"/>
              <a:t>child/young person has the opportunity to experience the richness of the arts, museums </a:t>
            </a:r>
            <a:r>
              <a:rPr lang="en-US" sz="2400"/>
              <a:t>and </a:t>
            </a:r>
            <a:r>
              <a:rPr lang="en-US" sz="2400" smtClean="0"/>
              <a:t>libraries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8439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002060"/>
                </a:solidFill>
              </a:rPr>
              <a:t>Outline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418082" y="2486184"/>
            <a:ext cx="460219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Types of plan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405590" y="2995349"/>
            <a:ext cx="461468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Strategic planning: introduction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411760" y="1983608"/>
            <a:ext cx="460851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Introduction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418082" y="3512525"/>
            <a:ext cx="460219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Terms of reference/brief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390810" y="4488078"/>
            <a:ext cx="462946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Land-use planning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403302" y="3991903"/>
            <a:ext cx="461697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Values, mission/vision, goals,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752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Types of plan: generic </a:t>
            </a:r>
            <a:r>
              <a:rPr lang="en-US" sz="2000" dirty="0" smtClean="0">
                <a:solidFill>
                  <a:srgbClr val="0070C0"/>
                </a:solidFill>
              </a:rPr>
              <a:t>(Table 7.1)</a:t>
            </a:r>
            <a:endParaRPr lang="en-AU" sz="2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785395"/>
          </a:xfrm>
        </p:spPr>
        <p:txBody>
          <a:bodyPr>
            <a:normAutofit fontScale="62500" lnSpcReduction="20000"/>
          </a:bodyPr>
          <a:lstStyle/>
          <a:p>
            <a:r>
              <a:rPr lang="en-AU" baseline="0" dirty="0" smtClean="0">
                <a:solidFill>
                  <a:srgbClr val="0070C0"/>
                </a:solidFill>
              </a:rPr>
              <a:t>Development application</a:t>
            </a:r>
          </a:p>
          <a:p>
            <a:pPr lvl="1"/>
            <a:r>
              <a:rPr lang="en-US" dirty="0"/>
              <a:t>a</a:t>
            </a:r>
            <a:r>
              <a:rPr lang="en-US" baseline="0" dirty="0" smtClean="0"/>
              <a:t>pplication </a:t>
            </a:r>
            <a:r>
              <a:rPr lang="en-US" baseline="0" dirty="0" smtClean="0"/>
              <a:t>for a specific development </a:t>
            </a:r>
            <a:endParaRPr lang="en-AU" baseline="0" dirty="0" smtClean="0"/>
          </a:p>
          <a:p>
            <a:r>
              <a:rPr lang="en-AU" baseline="0" dirty="0" smtClean="0">
                <a:solidFill>
                  <a:srgbClr val="0070C0"/>
                </a:solidFill>
              </a:rPr>
              <a:t>Development plan</a:t>
            </a:r>
          </a:p>
          <a:p>
            <a:pPr lvl="1"/>
            <a:r>
              <a:rPr lang="en-US" dirty="0"/>
              <a:t>l</a:t>
            </a:r>
            <a:r>
              <a:rPr lang="en-US" baseline="0" dirty="0" smtClean="0"/>
              <a:t>and-use  </a:t>
            </a:r>
            <a:r>
              <a:rPr lang="en-US" baseline="0" dirty="0" smtClean="0"/>
              <a:t>for a city, county or suburb</a:t>
            </a:r>
            <a:endParaRPr lang="en-AU" baseline="0" dirty="0" smtClean="0"/>
          </a:p>
          <a:p>
            <a:r>
              <a:rPr lang="en-AU" baseline="0" dirty="0" smtClean="0">
                <a:solidFill>
                  <a:srgbClr val="0070C0"/>
                </a:solidFill>
              </a:rPr>
              <a:t>Environmental impact assessment</a:t>
            </a:r>
          </a:p>
          <a:p>
            <a:pPr lvl="1"/>
            <a:r>
              <a:rPr lang="en-US" dirty="0"/>
              <a:t>s</a:t>
            </a:r>
            <a:r>
              <a:rPr lang="en-US" baseline="0" dirty="0" smtClean="0"/>
              <a:t>tudy </a:t>
            </a:r>
            <a:r>
              <a:rPr lang="en-US" baseline="0" dirty="0" smtClean="0"/>
              <a:t>of effect</a:t>
            </a:r>
            <a:r>
              <a:rPr lang="en-US" dirty="0" smtClean="0"/>
              <a:t> of development on </a:t>
            </a:r>
            <a:r>
              <a:rPr lang="en-US" baseline="0" dirty="0" smtClean="0"/>
              <a:t>flora, fauna, landscape, cultural heritage, waterways, traffic, noise</a:t>
            </a:r>
            <a:endParaRPr lang="en-AU" baseline="0" dirty="0" smtClean="0"/>
          </a:p>
          <a:p>
            <a:r>
              <a:rPr lang="en-AU" baseline="0" dirty="0" smtClean="0">
                <a:solidFill>
                  <a:srgbClr val="0070C0"/>
                </a:solidFill>
              </a:rPr>
              <a:t>Management plan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esign/management </a:t>
            </a:r>
            <a:r>
              <a:rPr lang="en-US" dirty="0" smtClean="0"/>
              <a:t>plan of a specific site – e.g. park</a:t>
            </a:r>
            <a:endParaRPr lang="en-AU" baseline="0" dirty="0" smtClean="0"/>
          </a:p>
          <a:p>
            <a:r>
              <a:rPr lang="en-AU" baseline="0" dirty="0" smtClean="0">
                <a:solidFill>
                  <a:srgbClr val="0070C0"/>
                </a:solidFill>
              </a:rPr>
              <a:t>Master plan</a:t>
            </a:r>
          </a:p>
          <a:p>
            <a:pPr lvl="1"/>
            <a:r>
              <a:rPr lang="en-US" dirty="0"/>
              <a:t>d</a:t>
            </a:r>
            <a:r>
              <a:rPr lang="en-US" baseline="0" dirty="0" smtClean="0"/>
              <a:t>etailed </a:t>
            </a:r>
            <a:r>
              <a:rPr lang="en-US" baseline="0" dirty="0" smtClean="0"/>
              <a:t>land-use plan for a specified area</a:t>
            </a:r>
            <a:endParaRPr lang="en-AU" baseline="0" dirty="0" smtClean="0"/>
          </a:p>
          <a:p>
            <a:r>
              <a:rPr lang="en-AU" baseline="0" dirty="0" smtClean="0">
                <a:solidFill>
                  <a:srgbClr val="0070C0"/>
                </a:solidFill>
              </a:rPr>
              <a:t>Statutory plan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lan </a:t>
            </a:r>
            <a:r>
              <a:rPr lang="en-US" dirty="0" smtClean="0"/>
              <a:t>required and backed by law</a:t>
            </a:r>
            <a:endParaRPr lang="en-AU" baseline="0" dirty="0" smtClean="0"/>
          </a:p>
          <a:p>
            <a:r>
              <a:rPr lang="en-AU" baseline="0" dirty="0" smtClean="0">
                <a:solidFill>
                  <a:srgbClr val="0070C0"/>
                </a:solidFill>
              </a:rPr>
              <a:t>Strategic plan</a:t>
            </a:r>
          </a:p>
          <a:p>
            <a:pPr lvl="1"/>
            <a:r>
              <a:rPr lang="en-US" dirty="0"/>
              <a:t>b</a:t>
            </a:r>
            <a:r>
              <a:rPr lang="en-US" baseline="0" dirty="0" smtClean="0"/>
              <a:t>road </a:t>
            </a:r>
            <a:r>
              <a:rPr lang="en-US" baseline="0" dirty="0" smtClean="0"/>
              <a:t>principles and issues, generally with a planning period of several </a:t>
            </a:r>
            <a:r>
              <a:rPr lang="en-US" baseline="0" dirty="0" smtClean="0"/>
              <a:t>years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07542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Country-specific plans: UK</a:t>
            </a:r>
            <a:endParaRPr lang="en-AU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363272" cy="4525963"/>
          </a:xfrm>
        </p:spPr>
        <p:txBody>
          <a:bodyPr>
            <a:normAutofit fontScale="92500" lnSpcReduction="20000"/>
          </a:bodyPr>
          <a:lstStyle/>
          <a:p>
            <a:r>
              <a:rPr lang="en-AU" baseline="0" dirty="0" smtClean="0">
                <a:solidFill>
                  <a:srgbClr val="0070C0"/>
                </a:solidFill>
              </a:rPr>
              <a:t>Regional spatial strategy </a:t>
            </a:r>
            <a:r>
              <a:rPr lang="en-AU" baseline="0" dirty="0" smtClean="0"/>
              <a:t>(statutory)</a:t>
            </a:r>
          </a:p>
          <a:p>
            <a:pPr lvl="1"/>
            <a:r>
              <a:rPr lang="en-US" dirty="0"/>
              <a:t>r</a:t>
            </a:r>
            <a:r>
              <a:rPr lang="en-US" baseline="0" dirty="0" smtClean="0"/>
              <a:t>egional (several counties) plan: framework for </a:t>
            </a:r>
            <a:r>
              <a:rPr lang="en-US" dirty="0" smtClean="0"/>
              <a:t>LDFs</a:t>
            </a:r>
            <a:endParaRPr lang="en-US" dirty="0"/>
          </a:p>
          <a:p>
            <a:pPr lvl="1"/>
            <a:r>
              <a:rPr lang="en-US" baseline="0" dirty="0" smtClean="0"/>
              <a:t>includes regional transport strategy; sub-regional strategies</a:t>
            </a:r>
            <a:endParaRPr lang="en-AU" baseline="0" dirty="0" smtClean="0"/>
          </a:p>
          <a:p>
            <a:r>
              <a:rPr lang="en-AU" baseline="0" dirty="0" smtClean="0">
                <a:solidFill>
                  <a:srgbClr val="0070C0"/>
                </a:solidFill>
              </a:rPr>
              <a:t>Local development framework</a:t>
            </a:r>
            <a:r>
              <a:rPr lang="en-AU" dirty="0" smtClean="0">
                <a:solidFill>
                  <a:srgbClr val="0070C0"/>
                </a:solidFill>
              </a:rPr>
              <a:t> (LDF)</a:t>
            </a:r>
            <a:r>
              <a:rPr lang="en-AU" baseline="0" dirty="0" smtClean="0">
                <a:solidFill>
                  <a:srgbClr val="533492"/>
                </a:solidFill>
              </a:rPr>
              <a:t> </a:t>
            </a:r>
            <a:r>
              <a:rPr lang="en-AU" baseline="0" dirty="0" smtClean="0"/>
              <a:t>(statutory)</a:t>
            </a:r>
          </a:p>
          <a:p>
            <a:pPr lvl="1"/>
            <a:r>
              <a:rPr lang="en-US" dirty="0"/>
              <a:t>d</a:t>
            </a:r>
            <a:r>
              <a:rPr lang="en-US" baseline="0" dirty="0" smtClean="0"/>
              <a:t>etailed district council land-use plan </a:t>
            </a:r>
          </a:p>
          <a:p>
            <a:pPr lvl="1"/>
            <a:r>
              <a:rPr lang="en-US" dirty="0"/>
              <a:t>i</a:t>
            </a:r>
            <a:r>
              <a:rPr lang="en-US" baseline="0" dirty="0" smtClean="0"/>
              <a:t>ncludes: local development scheme; statement of community involvement; annual monitoring</a:t>
            </a:r>
            <a:endParaRPr lang="en-AU" baseline="0" dirty="0" smtClean="0"/>
          </a:p>
          <a:p>
            <a:r>
              <a:rPr lang="en-AU" baseline="0" dirty="0" smtClean="0">
                <a:solidFill>
                  <a:srgbClr val="0070C0"/>
                </a:solidFill>
              </a:rPr>
              <a:t>Local cultural strategy </a:t>
            </a:r>
            <a:r>
              <a:rPr lang="en-AU" baseline="0" dirty="0" smtClean="0"/>
              <a:t>(official but not statutory)</a:t>
            </a:r>
          </a:p>
          <a:p>
            <a:pPr lvl="1"/>
            <a:r>
              <a:rPr lang="en-US" dirty="0" smtClean="0"/>
              <a:t>local council plan for sport, arts, tourism specified by Department of Culture, Media and Sport (DCMS)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16646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Country-specific plans: Australia (NSW)</a:t>
            </a:r>
            <a:endParaRPr lang="en-AU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328592"/>
          </a:xfrm>
        </p:spPr>
        <p:txBody>
          <a:bodyPr>
            <a:normAutofit fontScale="77500" lnSpcReduction="20000"/>
          </a:bodyPr>
          <a:lstStyle/>
          <a:p>
            <a:r>
              <a:rPr lang="en-AU" baseline="0" dirty="0" smtClean="0">
                <a:solidFill>
                  <a:srgbClr val="0070C0"/>
                </a:solidFill>
              </a:rPr>
              <a:t>Local Environmental Plan (LEP)</a:t>
            </a:r>
          </a:p>
          <a:p>
            <a:pPr lvl="1"/>
            <a:r>
              <a:rPr lang="en-US" dirty="0"/>
              <a:t>s</a:t>
            </a:r>
            <a:r>
              <a:rPr lang="en-US" baseline="0" dirty="0" smtClean="0"/>
              <a:t>tatutory land-use plan for a single local council  area</a:t>
            </a:r>
            <a:endParaRPr lang="en-AU" baseline="0" dirty="0" smtClean="0"/>
          </a:p>
          <a:p>
            <a:r>
              <a:rPr lang="en-US" baseline="0" dirty="0" smtClean="0">
                <a:solidFill>
                  <a:srgbClr val="0070C0"/>
                </a:solidFill>
              </a:rPr>
              <a:t>State Environmental Planning Policy (SEPP)</a:t>
            </a:r>
          </a:p>
          <a:p>
            <a:pPr lvl="1"/>
            <a:r>
              <a:rPr lang="en-US" dirty="0"/>
              <a:t>s</a:t>
            </a:r>
            <a:r>
              <a:rPr lang="en-US" baseline="0" dirty="0" smtClean="0"/>
              <a:t>tatutory plan for issues of state</a:t>
            </a:r>
            <a:r>
              <a:rPr lang="en-US" dirty="0" smtClean="0"/>
              <a:t> </a:t>
            </a:r>
            <a:r>
              <a:rPr lang="en-US" baseline="0" dirty="0" smtClean="0"/>
              <a:t>significance,</a:t>
            </a:r>
            <a:r>
              <a:rPr lang="en-US" dirty="0" smtClean="0"/>
              <a:t>  </a:t>
            </a:r>
            <a:r>
              <a:rPr lang="en-US" baseline="0" dirty="0" smtClean="0"/>
              <a:t>e.g. Kosciuszko National Park – Alpine Resorts (2007); Coastal Protection (2002)</a:t>
            </a:r>
            <a:endParaRPr lang="en-US" baseline="0" dirty="0" smtClean="0">
              <a:solidFill>
                <a:srgbClr val="0070C0"/>
              </a:solidFill>
            </a:endParaRPr>
          </a:p>
          <a:p>
            <a:r>
              <a:rPr lang="en-AU" baseline="0" dirty="0" smtClean="0">
                <a:solidFill>
                  <a:srgbClr val="0070C0"/>
                </a:solidFill>
              </a:rPr>
              <a:t>Section 94 Contributions Plan</a:t>
            </a:r>
          </a:p>
          <a:p>
            <a:pPr lvl="1"/>
            <a:r>
              <a:rPr lang="en-US" baseline="0" dirty="0" smtClean="0"/>
              <a:t>statutory plan re. levies to be paid per building by developers , to cover costs of infrastructure</a:t>
            </a:r>
          </a:p>
          <a:p>
            <a:pPr lvl="2"/>
            <a:r>
              <a:rPr lang="en-US" dirty="0" smtClean="0"/>
              <a:t>e.g. </a:t>
            </a:r>
            <a:r>
              <a:rPr lang="en-US" baseline="0" dirty="0" smtClean="0"/>
              <a:t>roads, drainage and leisure facilities, under Section 94 of the Planning Act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State plan</a:t>
            </a:r>
          </a:p>
          <a:p>
            <a:pPr lvl="1"/>
            <a:r>
              <a:rPr lang="en-US" dirty="0"/>
              <a:t>t</a:t>
            </a:r>
            <a:r>
              <a:rPr lang="en-US" baseline="0" dirty="0" smtClean="0"/>
              <a:t>en-year strategic plan for all state activities</a:t>
            </a:r>
          </a:p>
          <a:p>
            <a:pPr lvl="2"/>
            <a:r>
              <a:rPr lang="en-US" baseline="0" dirty="0" smtClean="0"/>
              <a:t>2006 plan includes targets for participation in sport/physical recreation, cultural activities and tourist numbers and spending</a:t>
            </a:r>
          </a:p>
          <a:p>
            <a:r>
              <a:rPr lang="en-AU" baseline="0" dirty="0" smtClean="0">
                <a:solidFill>
                  <a:srgbClr val="0070C0"/>
                </a:solidFill>
              </a:rPr>
              <a:t>Leisure/recreation/tourism strategy</a:t>
            </a:r>
          </a:p>
          <a:p>
            <a:pPr lvl="1"/>
            <a:r>
              <a:rPr lang="en-US" dirty="0" smtClean="0"/>
              <a:t>non-statutory local council plan for leisure etc.</a:t>
            </a:r>
            <a:endParaRPr lang="en-AU" baseline="0" dirty="0" smtClean="0"/>
          </a:p>
          <a:p>
            <a:pPr lvl="1">
              <a:buNone/>
            </a:pP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577376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272808" cy="778098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DCMS: links between plans </a:t>
            </a:r>
            <a:r>
              <a:rPr lang="en-US" sz="2000" dirty="0" smtClean="0">
                <a:solidFill>
                  <a:srgbClr val="0070C0"/>
                </a:solidFill>
              </a:rPr>
              <a:t>(Fig. 7.1)</a:t>
            </a:r>
            <a:endParaRPr lang="en-AU" sz="2000" dirty="0">
              <a:solidFill>
                <a:srgbClr val="0070C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491880" y="2852936"/>
            <a:ext cx="2232248" cy="230425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Oval 4"/>
          <p:cNvSpPr/>
          <p:nvPr/>
        </p:nvSpPr>
        <p:spPr>
          <a:xfrm>
            <a:off x="2339752" y="1124744"/>
            <a:ext cx="4608512" cy="100811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6516216" y="2348880"/>
            <a:ext cx="2376264" cy="302433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51520" y="2204864"/>
            <a:ext cx="2376264" cy="324036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2411760" y="5633864"/>
            <a:ext cx="4608512" cy="96348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extBox 9"/>
          <p:cNvSpPr txBox="1"/>
          <p:nvPr/>
        </p:nvSpPr>
        <p:spPr>
          <a:xfrm>
            <a:off x="3779912" y="3356992"/>
            <a:ext cx="16561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Local cultural strategy</a:t>
            </a:r>
            <a:endParaRPr lang="en-A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2627784" y="1196752"/>
            <a:ext cx="3888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Strategies of national and regional agencies</a:t>
            </a:r>
            <a:endParaRPr lang="en-AU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4356770" y="5304482"/>
            <a:ext cx="575270" cy="794"/>
          </a:xfrm>
          <a:prstGeom prst="straightConnector1">
            <a:avLst/>
          </a:prstGeom>
          <a:ln w="476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67544" y="2564904"/>
            <a:ext cx="20162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Other </a:t>
            </a:r>
          </a:p>
          <a:p>
            <a:pPr algn="ctr"/>
            <a:r>
              <a:rPr lang="en-US" sz="2400" dirty="0" smtClean="0"/>
              <a:t>statutory plans</a:t>
            </a:r>
          </a:p>
          <a:p>
            <a:pPr algn="ctr"/>
            <a:r>
              <a:rPr lang="en-US" sz="2400" dirty="0" smtClean="0"/>
              <a:t>+</a:t>
            </a:r>
          </a:p>
          <a:p>
            <a:pPr algn="ctr"/>
            <a:r>
              <a:rPr lang="en-US" sz="2400" dirty="0"/>
              <a:t>o</a:t>
            </a:r>
            <a:r>
              <a:rPr lang="en-US" sz="2400" dirty="0" smtClean="0"/>
              <a:t>ther non-statutory plans</a:t>
            </a:r>
            <a:endParaRPr lang="en-AU" sz="24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652120" y="3933056"/>
            <a:ext cx="864096" cy="1588"/>
          </a:xfrm>
          <a:prstGeom prst="straightConnector1">
            <a:avLst/>
          </a:prstGeom>
          <a:ln w="476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804248" y="2708920"/>
            <a:ext cx="18722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Local council corporate strategy/ best-value  performance plan</a:t>
            </a:r>
            <a:endParaRPr lang="en-AU" sz="2400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627784" y="3933056"/>
            <a:ext cx="864096" cy="1588"/>
          </a:xfrm>
          <a:prstGeom prst="straightConnector1">
            <a:avLst/>
          </a:prstGeom>
          <a:ln w="476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699792" y="5661248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Individual service/facility strategies/plans</a:t>
            </a:r>
            <a:endParaRPr lang="en-AU" sz="2400" dirty="0"/>
          </a:p>
        </p:txBody>
      </p:sp>
      <p:cxnSp>
        <p:nvCxnSpPr>
          <p:cNvPr id="35" name="Straight Arrow Connector 34"/>
          <p:cNvCxnSpPr/>
          <p:nvPr/>
        </p:nvCxnSpPr>
        <p:spPr>
          <a:xfrm rot="5400000">
            <a:off x="4251695" y="2330878"/>
            <a:ext cx="720080" cy="36004"/>
          </a:xfrm>
          <a:prstGeom prst="straightConnector1">
            <a:avLst/>
          </a:prstGeom>
          <a:ln w="476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19078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2" grpId="0"/>
      <p:bldP spid="28" grpId="0"/>
      <p:bldP spid="32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Levels of decision-making </a:t>
            </a:r>
            <a:r>
              <a:rPr lang="en-US" sz="2200" dirty="0" smtClean="0">
                <a:solidFill>
                  <a:srgbClr val="0070C0"/>
                </a:solidFill>
              </a:rPr>
              <a:t>(Table 7.2)</a:t>
            </a:r>
            <a:endParaRPr lang="en-AU" sz="2200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3161815"/>
              </p:ext>
            </p:extLst>
          </p:nvPr>
        </p:nvGraphicFramePr>
        <p:xfrm>
          <a:off x="395536" y="1340768"/>
          <a:ext cx="8435280" cy="4907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66528"/>
                <a:gridCol w="2160240"/>
                <a:gridCol w="2304256"/>
                <a:gridCol w="230425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Level </a:t>
                      </a:r>
                      <a:endParaRPr lang="en-A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Indoor sport/ leisure centre</a:t>
                      </a:r>
                      <a:endParaRPr lang="en-A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Tourist Commission</a:t>
                      </a:r>
                      <a:endParaRPr lang="en-A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National park organization</a:t>
                      </a:r>
                      <a:endParaRPr lang="en-A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Day-to-day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Choose brand of</a:t>
                      </a:r>
                      <a:r>
                        <a:rPr lang="en-US" sz="2000" baseline="0" dirty="0" smtClean="0"/>
                        <a:t> floor cleaner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Decide what info. to send to inquirer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Close park for a day due to flooding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Strategic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5400000">
            <a:off x="-287746" y="4113076"/>
            <a:ext cx="2519486" cy="794"/>
          </a:xfrm>
          <a:prstGeom prst="straightConnector1">
            <a:avLst/>
          </a:prstGeom>
          <a:ln w="476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677808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Levels of decision-making </a:t>
            </a:r>
            <a:r>
              <a:rPr lang="en-US" sz="2200" dirty="0" smtClean="0">
                <a:solidFill>
                  <a:srgbClr val="0070C0"/>
                </a:solidFill>
              </a:rPr>
              <a:t>(Table 7.2)</a:t>
            </a:r>
            <a:endParaRPr lang="en-AU" sz="2200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152350"/>
              </p:ext>
            </p:extLst>
          </p:nvPr>
        </p:nvGraphicFramePr>
        <p:xfrm>
          <a:off x="395536" y="1340768"/>
          <a:ext cx="8424936" cy="4693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66528"/>
                <a:gridCol w="2160240"/>
                <a:gridCol w="2304256"/>
                <a:gridCol w="22939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Level </a:t>
                      </a:r>
                      <a:endParaRPr lang="en-A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Indoor sport/ leisure centre</a:t>
                      </a:r>
                      <a:endParaRPr lang="en-A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Tourist Commission</a:t>
                      </a:r>
                      <a:endParaRPr lang="en-A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National park organization</a:t>
                      </a:r>
                      <a:endParaRPr lang="en-A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Day-to-day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Choose brand of</a:t>
                      </a:r>
                      <a:r>
                        <a:rPr lang="en-US" sz="2000" baseline="0" dirty="0" smtClean="0"/>
                        <a:t> floor cleaner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Decide what info. to send to inquirer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Close park for a day due to flooding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Decide seasonal price</a:t>
                      </a:r>
                      <a:r>
                        <a:rPr lang="en-US" sz="2000" baseline="0" dirty="0" smtClean="0"/>
                        <a:t> increases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Commission market research project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Appoint one ranger</a:t>
                      </a:r>
                      <a:endParaRPr lang="en-A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Strategic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5400000">
            <a:off x="-359754" y="4185084"/>
            <a:ext cx="2663502" cy="794"/>
          </a:xfrm>
          <a:prstGeom prst="straightConnector1">
            <a:avLst/>
          </a:prstGeom>
          <a:ln w="476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345300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</TotalTime>
  <Words>1640</Words>
  <Application>Microsoft Office PowerPoint</Application>
  <PresentationFormat>On-screen Show (4:3)</PresentationFormat>
  <Paragraphs>272</Paragraphs>
  <Slides>20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CHAPTER 7</vt:lpstr>
      <vt:lpstr>Outline</vt:lpstr>
      <vt:lpstr>Types of plan: generic (Table 7.1)</vt:lpstr>
      <vt:lpstr>Country-specific plans: UK</vt:lpstr>
      <vt:lpstr>Country-specific plans: Australia (NSW)</vt:lpstr>
      <vt:lpstr>DCMS: links between plans (Fig. 7.1)</vt:lpstr>
      <vt:lpstr>Levels of decision-making (Table 7.2)</vt:lpstr>
      <vt:lpstr>Levels of decision-making (Table 7.2)</vt:lpstr>
      <vt:lpstr>Levels of decision-making (Table 7.2)</vt:lpstr>
      <vt:lpstr>Levels of decision-making (Table 7.2)</vt:lpstr>
      <vt:lpstr>Levels of decision-making (Table 7.2)</vt:lpstr>
      <vt:lpstr>Nested planning/ decision-making process (Fig. 7.2 from Fig 6.3)</vt:lpstr>
      <vt:lpstr>1. Terms of reference/brief</vt:lpstr>
      <vt:lpstr>2. Values, mission/vision, goals, objectives</vt:lpstr>
      <vt:lpstr>Values, mission/goals, objectives hierarchy (Fig. 7.3)</vt:lpstr>
      <vt:lpstr>Values, mission/vision, goals, objectives  (Table 7.3)</vt:lpstr>
      <vt:lpstr>Examples of missions/goals 1 (Box 7.1)</vt:lpstr>
      <vt:lpstr>Examples of missions/goals: 2 (Box 7.1)</vt:lpstr>
      <vt:lpstr>Examples of missions/goals 3 (Box 7.1)</vt:lpstr>
    </vt:vector>
  </TitlesOfParts>
  <Company>University of Technology, Sydney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Veal</dc:creator>
  <cp:lastModifiedBy>Alan Worth</cp:lastModifiedBy>
  <cp:revision>24</cp:revision>
  <dcterms:created xsi:type="dcterms:W3CDTF">2016-11-30T23:45:22Z</dcterms:created>
  <dcterms:modified xsi:type="dcterms:W3CDTF">2017-04-19T11:20:58Z</dcterms:modified>
</cp:coreProperties>
</file>