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2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9" r:id="rId18"/>
    <p:sldId id="261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492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Levels of decision-making </a:t>
            </a:r>
            <a:r>
              <a:rPr lang="en-US" sz="2200" dirty="0" smtClean="0">
                <a:solidFill>
                  <a:srgbClr val="0070C0"/>
                </a:solidFill>
              </a:rPr>
              <a:t>(Table 7.2)</a:t>
            </a:r>
            <a:endParaRPr lang="en-AU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465559"/>
              </p:ext>
            </p:extLst>
          </p:nvPr>
        </p:nvGraphicFramePr>
        <p:xfrm>
          <a:off x="395536" y="1340768"/>
          <a:ext cx="8496944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528"/>
                <a:gridCol w="2160240"/>
                <a:gridCol w="2304256"/>
                <a:gridCol w="236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Indoor sport/ leisure centre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Tourist Commission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park organization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Day-to-day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 brand of</a:t>
                      </a:r>
                      <a:r>
                        <a:rPr lang="en-US" sz="2000" baseline="0" dirty="0" smtClean="0"/>
                        <a:t> floor cleaner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what info. to send to inquirer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 park for a day due to flooding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seasonal price</a:t>
                      </a:r>
                      <a:r>
                        <a:rPr lang="en-US" sz="2000" baseline="0" dirty="0" smtClean="0"/>
                        <a:t> increases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Commission  market research project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Appoint one ranger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Employ new manager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Choose 3-year marketing theme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Designate</a:t>
                      </a:r>
                      <a:r>
                        <a:rPr lang="en-US" sz="2000" baseline="0" dirty="0" smtClean="0"/>
                        <a:t> a new national park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Strategic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251742" y="4077072"/>
            <a:ext cx="2447478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7646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Levels of decision-making </a:t>
            </a:r>
            <a:r>
              <a:rPr lang="en-US" sz="2200" dirty="0" smtClean="0">
                <a:solidFill>
                  <a:srgbClr val="0070C0"/>
                </a:solidFill>
              </a:rPr>
              <a:t>(Table 7.2)</a:t>
            </a:r>
            <a:endParaRPr lang="en-AU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740312"/>
              </p:ext>
            </p:extLst>
          </p:nvPr>
        </p:nvGraphicFramePr>
        <p:xfrm>
          <a:off x="395536" y="1340768"/>
          <a:ext cx="8496944" cy="454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528"/>
                <a:gridCol w="2160240"/>
                <a:gridCol w="2437928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Indoor sport/ leisure centre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Tourist Commission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Park </a:t>
                      </a:r>
                      <a:r>
                        <a:rPr lang="en-US" sz="2400" dirty="0" err="1" smtClean="0"/>
                        <a:t>organisation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Day-to-day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 brand of</a:t>
                      </a:r>
                      <a:r>
                        <a:rPr lang="en-US" sz="2000" baseline="0" dirty="0" smtClean="0"/>
                        <a:t> floor cleaner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what info. to send to inquirer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 park for a day due to flooding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seasonal price</a:t>
                      </a:r>
                      <a:r>
                        <a:rPr lang="en-US" sz="2000" baseline="0" dirty="0" smtClean="0"/>
                        <a:t> increases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Commission  market research project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Appoint one ranger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Employ new manager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Choose 3-year marketing theme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Designate</a:t>
                      </a:r>
                      <a:r>
                        <a:rPr lang="en-US" sz="2000" baseline="0" dirty="0" smtClean="0"/>
                        <a:t> a new national park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Reorganize</a:t>
                      </a:r>
                      <a:r>
                        <a:rPr lang="en-US" sz="2000" baseline="0" dirty="0" smtClean="0"/>
                        <a:t> staff structure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 offices in target market </a:t>
                      </a:r>
                      <a:r>
                        <a:rPr lang="en-US" sz="2000" baseline="0" dirty="0" smtClean="0"/>
                        <a:t>locations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Adopt ‘user pays’ principle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Strategic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143730" y="3969060"/>
            <a:ext cx="2231454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4665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Levels of decision-making </a:t>
            </a:r>
            <a:r>
              <a:rPr lang="en-US" sz="2200" dirty="0" smtClean="0">
                <a:solidFill>
                  <a:srgbClr val="0070C0"/>
                </a:solidFill>
              </a:rPr>
              <a:t>(Table 7.2)</a:t>
            </a:r>
            <a:endParaRPr lang="en-AU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090970"/>
              </p:ext>
            </p:extLst>
          </p:nvPr>
        </p:nvGraphicFramePr>
        <p:xfrm>
          <a:off x="395536" y="1340768"/>
          <a:ext cx="8496944" cy="463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528"/>
                <a:gridCol w="2160240"/>
                <a:gridCol w="2437928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Indoor sport/ leisure centre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Tourist Commission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park organization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Day-to-day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 brand of</a:t>
                      </a:r>
                      <a:r>
                        <a:rPr lang="en-US" sz="2000" baseline="0" dirty="0" smtClean="0"/>
                        <a:t> floor cleaner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what info. to send to inquirer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 park for a day due to flooding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seasonal price</a:t>
                      </a:r>
                      <a:r>
                        <a:rPr lang="en-US" sz="2000" baseline="0" dirty="0" smtClean="0"/>
                        <a:t> increases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Commission market research project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Appoint one ranger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Employ new manager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Choose 3-year marketing theme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Designate</a:t>
                      </a:r>
                      <a:r>
                        <a:rPr lang="en-US" sz="2000" baseline="0" dirty="0" smtClean="0"/>
                        <a:t> a new national park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Reorganize</a:t>
                      </a:r>
                      <a:r>
                        <a:rPr lang="en-US" sz="2000" baseline="0" dirty="0" smtClean="0"/>
                        <a:t> staff structure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 offices in target market </a:t>
                      </a:r>
                      <a:r>
                        <a:rPr lang="en-US" sz="2000" baseline="0" dirty="0" smtClean="0"/>
                        <a:t>locations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Adopt ‘user pays’ principle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Strategic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Build large extension to centre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Determine target markets for next 5 years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Allow mining in national parks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143730" y="3969060"/>
            <a:ext cx="2231454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796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0704" cy="19302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533492"/>
                </a:solidFill>
              </a:rPr>
              <a:t>Nested planning/ decision-making process</a:t>
            </a:r>
            <a:r>
              <a:rPr lang="en-US" sz="3200" b="1" dirty="0" smtClean="0">
                <a:solidFill>
                  <a:srgbClr val="533492"/>
                </a:solidFill>
              </a:rPr>
              <a:t/>
            </a:r>
            <a:br>
              <a:rPr lang="en-US" sz="3200" b="1" dirty="0" smtClean="0">
                <a:solidFill>
                  <a:srgbClr val="533492"/>
                </a:solidFill>
              </a:rPr>
            </a:br>
            <a:r>
              <a:rPr lang="en-US" sz="2200" b="1" dirty="0" smtClean="0">
                <a:solidFill>
                  <a:srgbClr val="533492"/>
                </a:solidFill>
              </a:rPr>
              <a:t>(Fig. 7.2 from Fig 6.3)</a:t>
            </a:r>
            <a:endParaRPr lang="en-AU" sz="2200" b="1" dirty="0">
              <a:solidFill>
                <a:srgbClr val="53349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51920" y="260648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B34"/>
                </a:solidFill>
              </a:rPr>
              <a:t>1. Terms of reference/brief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51920" y="2204864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4. Environmental appraisal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51920" y="980728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2. Values/mission/vision/goals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15616" y="2781375"/>
            <a:ext cx="2015579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5. </a:t>
            </a:r>
            <a:r>
              <a:rPr lang="en-US" sz="2000" dirty="0">
                <a:solidFill>
                  <a:srgbClr val="000B34"/>
                </a:solidFill>
              </a:rPr>
              <a:t>Consult with stakeholders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51921" y="2781375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6. </a:t>
            </a:r>
            <a:r>
              <a:rPr lang="en-US" sz="2000" dirty="0">
                <a:solidFill>
                  <a:srgbClr val="000B34"/>
                </a:solidFill>
              </a:rPr>
              <a:t>Develop options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851921" y="3357637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7. </a:t>
            </a:r>
            <a:r>
              <a:rPr lang="en-US" sz="2000" dirty="0">
                <a:solidFill>
                  <a:srgbClr val="000B34"/>
                </a:solidFill>
              </a:rPr>
              <a:t>Evaluate </a:t>
            </a:r>
            <a:r>
              <a:rPr lang="en-US" sz="2000" dirty="0" smtClean="0">
                <a:solidFill>
                  <a:srgbClr val="000B34"/>
                </a:solidFill>
              </a:rPr>
              <a:t>options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923928" y="4005064"/>
            <a:ext cx="3312368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 8. Decide strategy/goals/ objectives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635896" y="6237312"/>
            <a:ext cx="374441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10. Monitor/evaluate /feedback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5292080" y="620688"/>
            <a:ext cx="0" cy="359345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364088" y="1412776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364088" y="2060848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5364808" y="3141737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2339752" y="1772815"/>
            <a:ext cx="1512168" cy="1008113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131840" y="2996952"/>
            <a:ext cx="720725" cy="69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3131840" y="3284984"/>
            <a:ext cx="720080" cy="216024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5364088" y="3789040"/>
            <a:ext cx="0" cy="217488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7380312" y="6453336"/>
            <a:ext cx="1224136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8604448" y="476672"/>
            <a:ext cx="0" cy="597666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 flipV="1">
            <a:off x="7236296" y="3500288"/>
            <a:ext cx="1368152" cy="719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 flipH="1" flipV="1">
            <a:off x="7236296" y="2852588"/>
            <a:ext cx="1368152" cy="347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H="1">
            <a:off x="7236296" y="2420888"/>
            <a:ext cx="136815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 flipH="1">
            <a:off x="7236296" y="1844824"/>
            <a:ext cx="136815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>
            <a:off x="7236296" y="1196752"/>
            <a:ext cx="136815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H="1">
            <a:off x="7236296" y="476672"/>
            <a:ext cx="136815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 flipV="1">
            <a:off x="2267595" y="1268759"/>
            <a:ext cx="1584325" cy="1512615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2843808" y="3501008"/>
            <a:ext cx="1080120" cy="792088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3851920" y="1628800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3. Decide planning approach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2411760" y="2492894"/>
            <a:ext cx="1440160" cy="288033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5364088" y="2564904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 flipH="1">
            <a:off x="7236296" y="4437112"/>
            <a:ext cx="136815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" name="TextBox 40"/>
          <p:cNvSpPr txBox="1"/>
          <p:nvPr/>
        </p:nvSpPr>
        <p:spPr>
          <a:xfrm>
            <a:off x="6948264" y="5085184"/>
            <a:ext cx="15121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Programme</a:t>
            </a:r>
            <a:r>
              <a:rPr lang="en-US" b="1" dirty="0" smtClean="0"/>
              <a:t> D</a:t>
            </a:r>
            <a:r>
              <a:rPr lang="en-US" dirty="0" smtClean="0"/>
              <a:t> Steps 1-8</a:t>
            </a:r>
          </a:p>
          <a:p>
            <a:pPr algn="ctr"/>
            <a:r>
              <a:rPr lang="en-US" dirty="0" smtClean="0"/>
              <a:t>9. Implement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5364088" y="5085184"/>
            <a:ext cx="15121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Programme</a:t>
            </a:r>
            <a:r>
              <a:rPr lang="en-US" b="1" dirty="0" smtClean="0"/>
              <a:t> C </a:t>
            </a:r>
            <a:r>
              <a:rPr lang="en-US" dirty="0" smtClean="0"/>
              <a:t>Steps 1-8</a:t>
            </a:r>
          </a:p>
          <a:p>
            <a:pPr algn="ctr"/>
            <a:r>
              <a:rPr lang="en-US" dirty="0" smtClean="0"/>
              <a:t>9. Implement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3779912" y="5085184"/>
            <a:ext cx="15121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Programme</a:t>
            </a:r>
            <a:r>
              <a:rPr lang="en-US" b="1" dirty="0" smtClean="0"/>
              <a:t> B </a:t>
            </a:r>
            <a:r>
              <a:rPr lang="en-US" dirty="0" smtClean="0"/>
              <a:t>Steps 1-8</a:t>
            </a:r>
          </a:p>
          <a:p>
            <a:pPr algn="ctr"/>
            <a:r>
              <a:rPr lang="en-US" dirty="0" smtClean="0"/>
              <a:t>9. Implement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2195736" y="5085184"/>
            <a:ext cx="15121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Programme</a:t>
            </a:r>
            <a:r>
              <a:rPr lang="en-US" b="1" dirty="0" smtClean="0"/>
              <a:t> A</a:t>
            </a:r>
            <a:r>
              <a:rPr lang="en-US" dirty="0" smtClean="0"/>
              <a:t> Steps 1-8</a:t>
            </a:r>
          </a:p>
          <a:p>
            <a:pPr algn="ctr"/>
            <a:r>
              <a:rPr lang="en-US" dirty="0" smtClean="0"/>
              <a:t>9. Implement</a:t>
            </a:r>
            <a:endParaRPr lang="en-AU" dirty="0"/>
          </a:p>
        </p:txBody>
      </p:sp>
      <p:cxnSp>
        <p:nvCxnSpPr>
          <p:cNvPr id="47" name="Straight Arrow Connector 46"/>
          <p:cNvCxnSpPr>
            <a:endCxn id="45" idx="0"/>
          </p:cNvCxnSpPr>
          <p:nvPr/>
        </p:nvCxnSpPr>
        <p:spPr>
          <a:xfrm rot="10800000" flipV="1">
            <a:off x="2951820" y="4725144"/>
            <a:ext cx="248427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4644008" y="4725144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2" idx="0"/>
          </p:cNvCxnSpPr>
          <p:nvPr/>
        </p:nvCxnSpPr>
        <p:spPr>
          <a:xfrm>
            <a:off x="5364088" y="4725144"/>
            <a:ext cx="75608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36096" y="4725144"/>
            <a:ext cx="208823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2"/>
          </p:cNvCxnSpPr>
          <p:nvPr/>
        </p:nvCxnSpPr>
        <p:spPr>
          <a:xfrm rot="16200000" flipH="1">
            <a:off x="3215463" y="5744871"/>
            <a:ext cx="228798" cy="756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2"/>
          </p:cNvCxnSpPr>
          <p:nvPr/>
        </p:nvCxnSpPr>
        <p:spPr>
          <a:xfrm rot="16200000" flipH="1">
            <a:off x="4511607" y="6032903"/>
            <a:ext cx="228798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2" idx="2"/>
          </p:cNvCxnSpPr>
          <p:nvPr/>
        </p:nvCxnSpPr>
        <p:spPr>
          <a:xfrm rot="5400000">
            <a:off x="5915763" y="6032903"/>
            <a:ext cx="228798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1" idx="2"/>
          </p:cNvCxnSpPr>
          <p:nvPr/>
        </p:nvCxnSpPr>
        <p:spPr>
          <a:xfrm rot="5400000">
            <a:off x="7355923" y="5888887"/>
            <a:ext cx="228798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254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1. Terms of reference/brief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of details of the task – e.g. to develop a plan or strategy</a:t>
            </a:r>
          </a:p>
          <a:p>
            <a:r>
              <a:rPr lang="en-US" dirty="0" smtClean="0"/>
              <a:t>Timescale – typically 10 years</a:t>
            </a:r>
          </a:p>
          <a:p>
            <a:r>
              <a:rPr lang="en-US" dirty="0" smtClean="0"/>
              <a:t>Scope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utdoor </a:t>
            </a:r>
            <a:r>
              <a:rPr lang="en-US" dirty="0" smtClean="0"/>
              <a:t>leisure? </a:t>
            </a:r>
            <a:r>
              <a:rPr lang="en-US" dirty="0" smtClean="0"/>
              <a:t>arts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N.B. ‘leisure’  to include home-based leisure? </a:t>
            </a:r>
          </a:p>
          <a:p>
            <a:pPr lvl="2"/>
            <a:r>
              <a:rPr lang="en-US" dirty="0" smtClean="0"/>
              <a:t>commercial </a:t>
            </a:r>
            <a:r>
              <a:rPr lang="en-US" dirty="0" smtClean="0"/>
              <a:t>(e.g. entertainment, pubs, restaurants)?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ourism </a:t>
            </a:r>
            <a:r>
              <a:rPr lang="en-US" dirty="0" smtClean="0"/>
              <a:t>to include day-trips?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9700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2. Values, mission/vision, goals, objectives</a:t>
            </a:r>
            <a:endParaRPr lang="en-AU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Values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oral, philosophical, political principles that guide </a:t>
            </a:r>
          </a:p>
          <a:p>
            <a:pPr marL="457200" lvl="1" indent="0">
              <a:buNone/>
            </a:pPr>
            <a:r>
              <a:rPr lang="en-US" dirty="0" smtClean="0"/>
              <a:t>the plan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Mission/vision</a:t>
            </a:r>
          </a:p>
          <a:p>
            <a:pPr lvl="1"/>
            <a:r>
              <a:rPr lang="en-US" dirty="0" smtClean="0"/>
              <a:t>organization’s purpose or </a:t>
            </a:r>
            <a:r>
              <a:rPr lang="en-US" i="1" dirty="0" smtClean="0"/>
              <a:t>raison d’</a:t>
            </a:r>
            <a:r>
              <a:rPr lang="en-US" i="1" dirty="0" smtClean="0">
                <a:latin typeface="Times New Roman"/>
                <a:cs typeface="Times New Roman"/>
              </a:rPr>
              <a:t>ê</a:t>
            </a:r>
            <a:r>
              <a:rPr lang="en-US" i="1" dirty="0" smtClean="0"/>
              <a:t>tre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Goals</a:t>
            </a:r>
          </a:p>
          <a:p>
            <a:pPr lvl="1"/>
            <a:r>
              <a:rPr lang="en-US" dirty="0" smtClean="0"/>
              <a:t>more detailed statements of components of mission/ vision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Objectives</a:t>
            </a:r>
          </a:p>
          <a:p>
            <a:pPr lvl="1"/>
            <a:r>
              <a:rPr lang="en-US" dirty="0" smtClean="0"/>
              <a:t>more specific targets, usually with timeline and quantification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623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Values, mission/goals, objectives hierarchy </a:t>
            </a:r>
            <a:r>
              <a:rPr lang="en-US" sz="2700" dirty="0" smtClean="0">
                <a:solidFill>
                  <a:srgbClr val="533492"/>
                </a:solidFill>
              </a:rPr>
              <a:t>(Fig. 7.3)</a:t>
            </a:r>
            <a:endParaRPr lang="en-AU" sz="2700" dirty="0">
              <a:solidFill>
                <a:srgbClr val="53349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780928"/>
            <a:ext cx="1512168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Mission statement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90519" y="4731241"/>
            <a:ext cx="20882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err="1"/>
              <a:t>Programme</a:t>
            </a:r>
            <a:r>
              <a:rPr lang="en-US" dirty="0"/>
              <a:t> IV</a:t>
            </a:r>
          </a:p>
          <a:p>
            <a:r>
              <a:rPr lang="en-US" dirty="0"/>
              <a:t>Objective 6  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3697075"/>
            <a:ext cx="20882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err="1"/>
              <a:t>Programme</a:t>
            </a:r>
            <a:r>
              <a:rPr lang="en-US" dirty="0"/>
              <a:t> III</a:t>
            </a:r>
          </a:p>
          <a:p>
            <a:r>
              <a:rPr lang="en-US" dirty="0"/>
              <a:t>Objective 5  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2345104"/>
            <a:ext cx="2088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err="1"/>
              <a:t>Programme</a:t>
            </a:r>
            <a:r>
              <a:rPr lang="en-US" dirty="0"/>
              <a:t> II</a:t>
            </a:r>
          </a:p>
          <a:p>
            <a:r>
              <a:rPr lang="en-US" dirty="0"/>
              <a:t>Objective 3</a:t>
            </a:r>
          </a:p>
          <a:p>
            <a:r>
              <a:rPr lang="en-US" dirty="0"/>
              <a:t>Objective 4  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1052736"/>
            <a:ext cx="2088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Programme</a:t>
            </a:r>
            <a:r>
              <a:rPr lang="en-US" sz="2000" dirty="0" smtClean="0"/>
              <a:t>  I</a:t>
            </a:r>
          </a:p>
          <a:p>
            <a:r>
              <a:rPr lang="en-US" sz="2000" dirty="0" smtClean="0"/>
              <a:t>Objective 1</a:t>
            </a:r>
          </a:p>
          <a:p>
            <a:r>
              <a:rPr lang="en-US" sz="2000" dirty="0" smtClean="0"/>
              <a:t>Objective 2  </a:t>
            </a:r>
            <a:endParaRPr lang="en-A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226538" y="5682443"/>
            <a:ext cx="13681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e</a:t>
            </a:r>
            <a:r>
              <a:rPr lang="en-US" dirty="0" smtClean="0"/>
              <a:t>tc</a:t>
            </a:r>
            <a:r>
              <a:rPr lang="en-US" dirty="0"/>
              <a:t>.  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3902569"/>
            <a:ext cx="13681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Goal  C  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2852936"/>
            <a:ext cx="13681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Goal  B  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1484784"/>
            <a:ext cx="13681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sz="2400" dirty="0"/>
              <a:t>Goal  A  </a:t>
            </a:r>
            <a:endParaRPr lang="en-A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4369" y="4931586"/>
            <a:ext cx="13681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Goal  D  </a:t>
            </a:r>
            <a:endParaRPr lang="en-AU" dirty="0"/>
          </a:p>
        </p:txBody>
      </p:sp>
      <p:cxnSp>
        <p:nvCxnSpPr>
          <p:cNvPr id="17" name="Straight Connector 16"/>
          <p:cNvCxnSpPr>
            <a:stCxn id="13" idx="3"/>
          </p:cNvCxnSpPr>
          <p:nvPr/>
        </p:nvCxnSpPr>
        <p:spPr>
          <a:xfrm flipV="1">
            <a:off x="4572000" y="2852936"/>
            <a:ext cx="1152128" cy="230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3"/>
            <a:endCxn id="8" idx="1"/>
          </p:cNvCxnSpPr>
          <p:nvPr/>
        </p:nvCxnSpPr>
        <p:spPr>
          <a:xfrm>
            <a:off x="4572000" y="3083769"/>
            <a:ext cx="1152128" cy="9672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3"/>
          </p:cNvCxnSpPr>
          <p:nvPr/>
        </p:nvCxnSpPr>
        <p:spPr>
          <a:xfrm>
            <a:off x="4572000" y="1715617"/>
            <a:ext cx="1152128" cy="921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39880" y="5743998"/>
            <a:ext cx="20882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e</a:t>
            </a:r>
            <a:r>
              <a:rPr lang="en-US" dirty="0" smtClean="0"/>
              <a:t>tc</a:t>
            </a:r>
            <a:r>
              <a:rPr lang="en-US" dirty="0"/>
              <a:t>.  </a:t>
            </a:r>
            <a:endParaRPr lang="en-AU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979712" y="3068960"/>
            <a:ext cx="1224136" cy="127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3"/>
            <a:endCxn id="12" idx="1"/>
          </p:cNvCxnSpPr>
          <p:nvPr/>
        </p:nvCxnSpPr>
        <p:spPr>
          <a:xfrm>
            <a:off x="1979712" y="3196427"/>
            <a:ext cx="1224136" cy="936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3"/>
            <a:endCxn id="11" idx="1"/>
          </p:cNvCxnSpPr>
          <p:nvPr/>
        </p:nvCxnSpPr>
        <p:spPr>
          <a:xfrm>
            <a:off x="1979712" y="3196427"/>
            <a:ext cx="1246826" cy="27168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79712" y="1700808"/>
            <a:ext cx="1224136" cy="14808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3"/>
            <a:endCxn id="15" idx="1"/>
          </p:cNvCxnSpPr>
          <p:nvPr/>
        </p:nvCxnSpPr>
        <p:spPr>
          <a:xfrm>
            <a:off x="1979712" y="3196427"/>
            <a:ext cx="1224657" cy="1965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3"/>
          </p:cNvCxnSpPr>
          <p:nvPr/>
        </p:nvCxnSpPr>
        <p:spPr>
          <a:xfrm flipV="1">
            <a:off x="4572000" y="1484785"/>
            <a:ext cx="1152128" cy="230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3"/>
          </p:cNvCxnSpPr>
          <p:nvPr/>
        </p:nvCxnSpPr>
        <p:spPr>
          <a:xfrm flipV="1">
            <a:off x="4594690" y="5235587"/>
            <a:ext cx="1129438" cy="677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3"/>
            <a:endCxn id="7" idx="1"/>
          </p:cNvCxnSpPr>
          <p:nvPr/>
        </p:nvCxnSpPr>
        <p:spPr>
          <a:xfrm flipV="1">
            <a:off x="4572521" y="5085184"/>
            <a:ext cx="1117998" cy="77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2" idx="3"/>
          </p:cNvCxnSpPr>
          <p:nvPr/>
        </p:nvCxnSpPr>
        <p:spPr>
          <a:xfrm flipV="1">
            <a:off x="4572000" y="4118593"/>
            <a:ext cx="1152128" cy="14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3"/>
            <a:endCxn id="25" idx="1"/>
          </p:cNvCxnSpPr>
          <p:nvPr/>
        </p:nvCxnSpPr>
        <p:spPr>
          <a:xfrm>
            <a:off x="4594690" y="5913276"/>
            <a:ext cx="1145190" cy="30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2305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533492"/>
                </a:solidFill>
              </a:rPr>
              <a:t>Values, mission/vision, goals, objectives  </a:t>
            </a:r>
            <a:r>
              <a:rPr lang="en-AU" sz="2000" dirty="0" smtClean="0">
                <a:solidFill>
                  <a:srgbClr val="533492"/>
                </a:solidFill>
              </a:rPr>
              <a:t>(Table 7.3)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50761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Definition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b="1" dirty="0" smtClean="0"/>
                        <a:t>Values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effectLst/>
                        </a:rPr>
                        <a:t>Moral/political/operational principles guiding all the activities of the organization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Mission/vision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Overriding purpose of the organization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detailed expression of the mission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targets reflecting the goals to be achieved in a specified time-period and often quantified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8439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Examples of missions/goals 1 </a:t>
            </a:r>
            <a:r>
              <a:rPr lang="en-AU" sz="2000" dirty="0" smtClean="0">
                <a:solidFill>
                  <a:srgbClr val="533492"/>
                </a:solidFill>
              </a:rPr>
              <a:t>(Box 7.1)</a:t>
            </a:r>
            <a:endParaRPr lang="en-US" sz="2000" dirty="0">
              <a:solidFill>
                <a:srgbClr val="53349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Australian Sports Commission, Strategic Plan, </a:t>
            </a:r>
            <a:r>
              <a:rPr lang="en-GB" sz="2400" i="1" dirty="0" smtClean="0"/>
              <a:t>2011–2015</a:t>
            </a:r>
          </a:p>
          <a:p>
            <a:r>
              <a:rPr lang="en-GB" sz="2400" b="1" dirty="0" smtClean="0"/>
              <a:t>Mission: </a:t>
            </a:r>
          </a:p>
          <a:p>
            <a:pPr lvl="1"/>
            <a:r>
              <a:rPr lang="en-GB" sz="2000" dirty="0" smtClean="0"/>
              <a:t>To </a:t>
            </a:r>
            <a:r>
              <a:rPr lang="en-GB" sz="2000" dirty="0"/>
              <a:t>lead the national sport sector and support national sporting </a:t>
            </a:r>
            <a:r>
              <a:rPr lang="en-GB" sz="2000" dirty="0" smtClean="0"/>
              <a:t>organizations </a:t>
            </a:r>
            <a:r>
              <a:rPr lang="en-GB" sz="2000" dirty="0"/>
              <a:t>and other sector partners to deliver sport to </a:t>
            </a:r>
            <a:r>
              <a:rPr lang="en-GB" sz="2000" dirty="0" smtClean="0"/>
              <a:t>Australians</a:t>
            </a:r>
            <a:endParaRPr lang="en-GB" sz="2000" dirty="0" smtClean="0"/>
          </a:p>
          <a:p>
            <a:r>
              <a:rPr lang="en-GB" sz="2400" b="1" dirty="0"/>
              <a:t>Goals:</a:t>
            </a:r>
            <a:r>
              <a:rPr lang="en-GB" sz="2400" b="1" i="1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Increased </a:t>
            </a:r>
            <a:r>
              <a:rPr lang="en-GB" sz="2000" dirty="0"/>
              <a:t>participation in </a:t>
            </a:r>
            <a:r>
              <a:rPr lang="en-GB" sz="2000" dirty="0" smtClean="0"/>
              <a:t>sport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Increased </a:t>
            </a:r>
            <a:r>
              <a:rPr lang="en-GB" sz="2000" dirty="0"/>
              <a:t>international </a:t>
            </a:r>
            <a:r>
              <a:rPr lang="en-GB" sz="2000" dirty="0" smtClean="0"/>
              <a:t>success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Sustainable sport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Enhanced </a:t>
            </a:r>
            <a:r>
              <a:rPr lang="en-GB" sz="2000" dirty="0"/>
              <a:t>ASC capability to lead, partner and </a:t>
            </a:r>
            <a:r>
              <a:rPr lang="en-GB" sz="2000" dirty="0" smtClean="0"/>
              <a:t>support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155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sz="3600" dirty="0">
                <a:solidFill>
                  <a:srgbClr val="533492"/>
                </a:solidFill>
              </a:rPr>
              <a:t>Examples of </a:t>
            </a:r>
            <a:r>
              <a:rPr lang="en-AU" sz="3600" dirty="0" smtClean="0">
                <a:solidFill>
                  <a:srgbClr val="533492"/>
                </a:solidFill>
              </a:rPr>
              <a:t>missions/goals: 2 </a:t>
            </a:r>
            <a:r>
              <a:rPr lang="en-AU" sz="2000" dirty="0">
                <a:solidFill>
                  <a:srgbClr val="533492"/>
                </a:solidFill>
              </a:rPr>
              <a:t>(Box 7.1)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/>
              <a:t>UK Government</a:t>
            </a:r>
            <a:r>
              <a:rPr lang="en-GB" sz="3100" i="1" dirty="0"/>
              <a:t>, </a:t>
            </a:r>
            <a:r>
              <a:rPr lang="en-US" sz="3100" i="1" dirty="0"/>
              <a:t>Sporting Future: New Strategy for an Active Nation, </a:t>
            </a:r>
            <a:r>
              <a:rPr lang="en-US" sz="3100" i="1" dirty="0" smtClean="0"/>
              <a:t>2015</a:t>
            </a:r>
          </a:p>
          <a:p>
            <a:r>
              <a:rPr lang="en-AU" sz="3100" dirty="0" smtClean="0"/>
              <a:t>Outcomes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Physical well-being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Mental well-being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Individual development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Social </a:t>
            </a:r>
            <a:r>
              <a:rPr lang="en-US" sz="2400" dirty="0"/>
              <a:t>and community </a:t>
            </a:r>
            <a:r>
              <a:rPr lang="en-US" sz="2400" dirty="0" smtClean="0"/>
              <a:t>development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Economic development</a:t>
            </a:r>
          </a:p>
          <a:p>
            <a:r>
              <a:rPr lang="en-AU" sz="3100" dirty="0" smtClean="0"/>
              <a:t>Outputs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AU" sz="2600" dirty="0" smtClean="0"/>
              <a:t>Maximizing </a:t>
            </a:r>
            <a:r>
              <a:rPr lang="en-AU" sz="2600" dirty="0"/>
              <a:t>international and domestic sporting success and the impact of major events.</a:t>
            </a:r>
            <a:endParaRPr lang="en-US" sz="2600" dirty="0"/>
          </a:p>
          <a:p>
            <a:pPr marL="971550" lvl="1" indent="-514350">
              <a:buFont typeface="+mj-lt"/>
              <a:buAutoNum type="alphaUcPeriod"/>
            </a:pPr>
            <a:r>
              <a:rPr lang="en-US" sz="2600" dirty="0" smtClean="0"/>
              <a:t>More </a:t>
            </a:r>
            <a:r>
              <a:rPr lang="en-US" sz="2600" dirty="0"/>
              <a:t>people from every background regularly and meaningfully taking part in sport and physical </a:t>
            </a:r>
            <a:r>
              <a:rPr lang="en-US" sz="2600" dirty="0" smtClean="0"/>
              <a:t>activity</a:t>
            </a:r>
            <a:r>
              <a:rPr lang="en-US" sz="2600" dirty="0"/>
              <a:t>, volunteering and experiencing live sport.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600" dirty="0" smtClean="0"/>
              <a:t>A </a:t>
            </a:r>
            <a:r>
              <a:rPr lang="en-US" sz="2600" dirty="0"/>
              <a:t>more productive, sustainable and responsible sport sector.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8571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7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533492"/>
                </a:solidFill>
              </a:rPr>
              <a:t>Strategic Planning</a:t>
            </a:r>
            <a:endParaRPr lang="en-GB" sz="4000" dirty="0">
              <a:solidFill>
                <a:srgbClr val="533492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sz="3600" dirty="0">
                <a:solidFill>
                  <a:srgbClr val="533492"/>
                </a:solidFill>
              </a:rPr>
              <a:t>Examples of </a:t>
            </a:r>
            <a:r>
              <a:rPr lang="en-AU" sz="3600" dirty="0" smtClean="0">
                <a:solidFill>
                  <a:srgbClr val="533492"/>
                </a:solidFill>
              </a:rPr>
              <a:t>missions/goals 3 </a:t>
            </a:r>
            <a:r>
              <a:rPr lang="en-AU" sz="2000" dirty="0">
                <a:solidFill>
                  <a:srgbClr val="533492"/>
                </a:solidFill>
              </a:rPr>
              <a:t>(Box 7.1)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/>
              <a:t>Arts Council England: </a:t>
            </a:r>
            <a:r>
              <a:rPr lang="en-GB" sz="2800" i="1" dirty="0"/>
              <a:t>Strategic Framework: </a:t>
            </a:r>
            <a:r>
              <a:rPr lang="en-GB" sz="2800" i="1" dirty="0" smtClean="0"/>
              <a:t>2010–2020</a:t>
            </a:r>
          </a:p>
          <a:p>
            <a:r>
              <a:rPr lang="en-GB" sz="2800" b="1" dirty="0" smtClean="0"/>
              <a:t>Mission</a:t>
            </a:r>
            <a:r>
              <a:rPr lang="en-GB" sz="2800" dirty="0" smtClean="0"/>
              <a:t>: </a:t>
            </a:r>
            <a:r>
              <a:rPr lang="en-US" sz="2400" dirty="0"/>
              <a:t>We want excellent arts and culture to thrive, and we want as many people as possible to engage with it</a:t>
            </a:r>
            <a:r>
              <a:rPr lang="en-US" sz="2400" dirty="0" smtClean="0"/>
              <a:t>.</a:t>
            </a:r>
          </a:p>
          <a:p>
            <a:r>
              <a:rPr lang="en-AU" sz="2800" b="1" dirty="0" smtClean="0"/>
              <a:t>Goals: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Excellence </a:t>
            </a:r>
            <a:r>
              <a:rPr lang="en-US" sz="2400" dirty="0"/>
              <a:t>is thriving and celebrated in the arts, museums and </a:t>
            </a:r>
            <a:r>
              <a:rPr lang="en-US" sz="2400" dirty="0" smtClean="0"/>
              <a:t>libraries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Everyone </a:t>
            </a:r>
            <a:r>
              <a:rPr lang="en-US" sz="2400" dirty="0"/>
              <a:t>has the opportunity to experience and to be inspired by the arts, museums and libraries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arts, museums and libraries are resilient and environmentally </a:t>
            </a:r>
            <a:r>
              <a:rPr lang="en-US" sz="2400" dirty="0" smtClean="0"/>
              <a:t>sustainable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leadership and workforce in the arts, museums and libraries are diverse and appropriately </a:t>
            </a:r>
            <a:r>
              <a:rPr lang="en-US" sz="2400" dirty="0" smtClean="0"/>
              <a:t>skilled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Every </a:t>
            </a:r>
            <a:r>
              <a:rPr lang="en-US" sz="2400" dirty="0"/>
              <a:t>child/young person has the opportunity to experience the richness of the arts, museums </a:t>
            </a:r>
            <a:r>
              <a:rPr lang="en-US" sz="2400"/>
              <a:t>and </a:t>
            </a:r>
            <a:r>
              <a:rPr lang="en-US" sz="2400" smtClean="0"/>
              <a:t>libraries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8439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8082" y="2486184"/>
            <a:ext cx="46021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Types of plan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05590" y="2995349"/>
            <a:ext cx="46146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Strategic planning: introduction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411760" y="1983608"/>
            <a:ext cx="4608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Introduction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18082" y="3512525"/>
            <a:ext cx="46021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Terms of reference/brief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90810" y="4488078"/>
            <a:ext cx="46294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Land-use planning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03302" y="3991903"/>
            <a:ext cx="46169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Values, mission/vision, goals,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Types of plan: generic </a:t>
            </a:r>
            <a:r>
              <a:rPr lang="en-US" sz="2000" dirty="0" smtClean="0">
                <a:solidFill>
                  <a:srgbClr val="0070C0"/>
                </a:solidFill>
              </a:rPr>
              <a:t>(Table 7.1)</a:t>
            </a:r>
            <a:endParaRPr lang="en-AU" sz="2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>
            <a:normAutofit fontScale="62500" lnSpcReduction="20000"/>
          </a:bodyPr>
          <a:lstStyle/>
          <a:p>
            <a:r>
              <a:rPr lang="en-AU" baseline="0" dirty="0" smtClean="0">
                <a:solidFill>
                  <a:srgbClr val="0070C0"/>
                </a:solidFill>
              </a:rPr>
              <a:t>Development application</a:t>
            </a:r>
          </a:p>
          <a:p>
            <a:pPr lvl="1"/>
            <a:r>
              <a:rPr lang="en-US" dirty="0"/>
              <a:t>a</a:t>
            </a:r>
            <a:r>
              <a:rPr lang="en-US" baseline="0" dirty="0" smtClean="0"/>
              <a:t>pplication </a:t>
            </a:r>
            <a:r>
              <a:rPr lang="en-US" baseline="0" dirty="0" smtClean="0"/>
              <a:t>for a specific development 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Development plan</a:t>
            </a:r>
          </a:p>
          <a:p>
            <a:pPr lvl="1"/>
            <a:r>
              <a:rPr lang="en-US" dirty="0"/>
              <a:t>l</a:t>
            </a:r>
            <a:r>
              <a:rPr lang="en-US" baseline="0" dirty="0" smtClean="0"/>
              <a:t>and-use  </a:t>
            </a:r>
            <a:r>
              <a:rPr lang="en-US" baseline="0" dirty="0" smtClean="0"/>
              <a:t>for a city, county or suburb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Environmental impact assessment</a:t>
            </a:r>
          </a:p>
          <a:p>
            <a:pPr lvl="1"/>
            <a:r>
              <a:rPr lang="en-US" dirty="0"/>
              <a:t>s</a:t>
            </a:r>
            <a:r>
              <a:rPr lang="en-US" baseline="0" dirty="0" smtClean="0"/>
              <a:t>tudy </a:t>
            </a:r>
            <a:r>
              <a:rPr lang="en-US" baseline="0" dirty="0" smtClean="0"/>
              <a:t>of effect</a:t>
            </a:r>
            <a:r>
              <a:rPr lang="en-US" dirty="0" smtClean="0"/>
              <a:t> of development on </a:t>
            </a:r>
            <a:r>
              <a:rPr lang="en-US" baseline="0" dirty="0" smtClean="0"/>
              <a:t>flora, fauna, landscape, cultural heritage, waterways, traffic, noise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Management plan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esign/management </a:t>
            </a:r>
            <a:r>
              <a:rPr lang="en-US" dirty="0" smtClean="0"/>
              <a:t>plan of a specific site – e.g. park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Master plan</a:t>
            </a:r>
          </a:p>
          <a:p>
            <a:pPr lvl="1"/>
            <a:r>
              <a:rPr lang="en-US" dirty="0"/>
              <a:t>d</a:t>
            </a:r>
            <a:r>
              <a:rPr lang="en-US" baseline="0" dirty="0" smtClean="0"/>
              <a:t>etailed </a:t>
            </a:r>
            <a:r>
              <a:rPr lang="en-US" baseline="0" dirty="0" smtClean="0"/>
              <a:t>land-use plan for a specified area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Statutory plan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lan </a:t>
            </a:r>
            <a:r>
              <a:rPr lang="en-US" dirty="0" smtClean="0"/>
              <a:t>required and backed by law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Strategic plan</a:t>
            </a:r>
          </a:p>
          <a:p>
            <a:pPr lvl="1"/>
            <a:r>
              <a:rPr lang="en-US" dirty="0"/>
              <a:t>b</a:t>
            </a:r>
            <a:r>
              <a:rPr lang="en-US" baseline="0" dirty="0" smtClean="0"/>
              <a:t>road </a:t>
            </a:r>
            <a:r>
              <a:rPr lang="en-US" baseline="0" dirty="0" smtClean="0"/>
              <a:t>principles and issues, generally with a planning period of several </a:t>
            </a:r>
            <a:r>
              <a:rPr lang="en-US" baseline="0" dirty="0" smtClean="0"/>
              <a:t>years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7542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Country-specific plans: UK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en-AU" baseline="0" dirty="0" smtClean="0">
                <a:solidFill>
                  <a:srgbClr val="0070C0"/>
                </a:solidFill>
              </a:rPr>
              <a:t>Regional spatial strategy </a:t>
            </a:r>
            <a:r>
              <a:rPr lang="en-AU" baseline="0" dirty="0" smtClean="0"/>
              <a:t>(statutory)</a:t>
            </a:r>
          </a:p>
          <a:p>
            <a:pPr lvl="1"/>
            <a:r>
              <a:rPr lang="en-US" dirty="0"/>
              <a:t>r</a:t>
            </a:r>
            <a:r>
              <a:rPr lang="en-US" baseline="0" dirty="0" smtClean="0"/>
              <a:t>egional (several counties) plan: framework for </a:t>
            </a:r>
            <a:r>
              <a:rPr lang="en-US" dirty="0" smtClean="0"/>
              <a:t>LDFs</a:t>
            </a:r>
            <a:endParaRPr lang="en-US" dirty="0"/>
          </a:p>
          <a:p>
            <a:pPr lvl="1"/>
            <a:r>
              <a:rPr lang="en-US" baseline="0" dirty="0" smtClean="0"/>
              <a:t>includes regional transport strategy; sub-regional strategies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Local development framework</a:t>
            </a:r>
            <a:r>
              <a:rPr lang="en-AU" dirty="0" smtClean="0">
                <a:solidFill>
                  <a:srgbClr val="0070C0"/>
                </a:solidFill>
              </a:rPr>
              <a:t> (LDF)</a:t>
            </a:r>
            <a:r>
              <a:rPr lang="en-AU" baseline="0" dirty="0" smtClean="0">
                <a:solidFill>
                  <a:srgbClr val="533492"/>
                </a:solidFill>
              </a:rPr>
              <a:t> </a:t>
            </a:r>
            <a:r>
              <a:rPr lang="en-AU" baseline="0" dirty="0" smtClean="0"/>
              <a:t>(statutory)</a:t>
            </a:r>
          </a:p>
          <a:p>
            <a:pPr lvl="1"/>
            <a:r>
              <a:rPr lang="en-US" dirty="0"/>
              <a:t>d</a:t>
            </a:r>
            <a:r>
              <a:rPr lang="en-US" baseline="0" dirty="0" smtClean="0"/>
              <a:t>etailed district council land-use plan </a:t>
            </a:r>
          </a:p>
          <a:p>
            <a:pPr lvl="1"/>
            <a:r>
              <a:rPr lang="en-US" dirty="0"/>
              <a:t>i</a:t>
            </a:r>
            <a:r>
              <a:rPr lang="en-US" baseline="0" dirty="0" smtClean="0"/>
              <a:t>ncludes: local development scheme; statement of community involvement; annual monitoring</a:t>
            </a:r>
            <a:endParaRPr lang="en-AU" baseline="0" dirty="0" smtClean="0"/>
          </a:p>
          <a:p>
            <a:r>
              <a:rPr lang="en-AU" baseline="0" dirty="0" smtClean="0">
                <a:solidFill>
                  <a:srgbClr val="0070C0"/>
                </a:solidFill>
              </a:rPr>
              <a:t>Local cultural strategy </a:t>
            </a:r>
            <a:r>
              <a:rPr lang="en-AU" baseline="0" dirty="0" smtClean="0"/>
              <a:t>(official but not statutory)</a:t>
            </a:r>
          </a:p>
          <a:p>
            <a:pPr lvl="1"/>
            <a:r>
              <a:rPr lang="en-US" dirty="0" smtClean="0"/>
              <a:t>local council plan for sport, arts, tourism specified by Department of Culture, Media and Sport (DCMS)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6646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Country-specific plans: Australia (NSW)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 fontScale="77500" lnSpcReduction="20000"/>
          </a:bodyPr>
          <a:lstStyle/>
          <a:p>
            <a:r>
              <a:rPr lang="en-AU" baseline="0" dirty="0" smtClean="0">
                <a:solidFill>
                  <a:srgbClr val="0070C0"/>
                </a:solidFill>
              </a:rPr>
              <a:t>Local Environmental Plan (LEP)</a:t>
            </a:r>
          </a:p>
          <a:p>
            <a:pPr lvl="1"/>
            <a:r>
              <a:rPr lang="en-US" dirty="0"/>
              <a:t>s</a:t>
            </a:r>
            <a:r>
              <a:rPr lang="en-US" baseline="0" dirty="0" smtClean="0"/>
              <a:t>tatutory land-use plan for a single local council  area</a:t>
            </a:r>
            <a:endParaRPr lang="en-AU" baseline="0" dirty="0" smtClean="0"/>
          </a:p>
          <a:p>
            <a:r>
              <a:rPr lang="en-US" baseline="0" dirty="0" smtClean="0">
                <a:solidFill>
                  <a:srgbClr val="0070C0"/>
                </a:solidFill>
              </a:rPr>
              <a:t>State Environmental Planning Policy (SEPP)</a:t>
            </a:r>
          </a:p>
          <a:p>
            <a:pPr lvl="1"/>
            <a:r>
              <a:rPr lang="en-US" dirty="0"/>
              <a:t>s</a:t>
            </a:r>
            <a:r>
              <a:rPr lang="en-US" baseline="0" dirty="0" smtClean="0"/>
              <a:t>tatutory plan for issues of state</a:t>
            </a:r>
            <a:r>
              <a:rPr lang="en-US" dirty="0" smtClean="0"/>
              <a:t> </a:t>
            </a:r>
            <a:r>
              <a:rPr lang="en-US" baseline="0" dirty="0" smtClean="0"/>
              <a:t>significance,</a:t>
            </a:r>
            <a:r>
              <a:rPr lang="en-US" dirty="0" smtClean="0"/>
              <a:t>  </a:t>
            </a:r>
            <a:r>
              <a:rPr lang="en-US" baseline="0" dirty="0" smtClean="0"/>
              <a:t>e.g. Kosciuszko National Park – Alpine Resorts (2007); Coastal Protection (2002)</a:t>
            </a:r>
            <a:endParaRPr lang="en-US" baseline="0" dirty="0" smtClean="0">
              <a:solidFill>
                <a:srgbClr val="0070C0"/>
              </a:solidFill>
            </a:endParaRPr>
          </a:p>
          <a:p>
            <a:r>
              <a:rPr lang="en-AU" baseline="0" dirty="0" smtClean="0">
                <a:solidFill>
                  <a:srgbClr val="0070C0"/>
                </a:solidFill>
              </a:rPr>
              <a:t>Section 94 Contributions Plan</a:t>
            </a:r>
          </a:p>
          <a:p>
            <a:pPr lvl="1"/>
            <a:r>
              <a:rPr lang="en-US" baseline="0" dirty="0" smtClean="0"/>
              <a:t>statutory plan re. levies to be paid per building by developers , to cover costs of infrastructure</a:t>
            </a:r>
          </a:p>
          <a:p>
            <a:pPr lvl="2"/>
            <a:r>
              <a:rPr lang="en-US" dirty="0" smtClean="0"/>
              <a:t>e.g. </a:t>
            </a:r>
            <a:r>
              <a:rPr lang="en-US" baseline="0" dirty="0" smtClean="0"/>
              <a:t>roads, drainage and leisure facilities, under Section 94 of the Planning Act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State plan</a:t>
            </a:r>
          </a:p>
          <a:p>
            <a:pPr lvl="1"/>
            <a:r>
              <a:rPr lang="en-US" dirty="0"/>
              <a:t>t</a:t>
            </a:r>
            <a:r>
              <a:rPr lang="en-US" baseline="0" dirty="0" smtClean="0"/>
              <a:t>en-year strategic plan for all state activities</a:t>
            </a:r>
          </a:p>
          <a:p>
            <a:pPr lvl="2"/>
            <a:r>
              <a:rPr lang="en-US" baseline="0" dirty="0" smtClean="0"/>
              <a:t>2006 plan includes targets for participation in sport/physical recreation, cultural activities and tourist numbers and spending</a:t>
            </a:r>
          </a:p>
          <a:p>
            <a:r>
              <a:rPr lang="en-AU" baseline="0" dirty="0" smtClean="0">
                <a:solidFill>
                  <a:srgbClr val="0070C0"/>
                </a:solidFill>
              </a:rPr>
              <a:t>Leisure/recreation/tourism strategy</a:t>
            </a:r>
          </a:p>
          <a:p>
            <a:pPr lvl="1"/>
            <a:r>
              <a:rPr lang="en-US" dirty="0" smtClean="0"/>
              <a:t>non-statutory local council plan for leisure etc.</a:t>
            </a:r>
            <a:endParaRPr lang="en-AU" baseline="0" dirty="0" smtClean="0"/>
          </a:p>
          <a:p>
            <a:pPr lvl="1">
              <a:buNone/>
            </a:pP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7737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72808" cy="7780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DCMS: links between plans </a:t>
            </a:r>
            <a:r>
              <a:rPr lang="en-US" sz="2000" dirty="0" smtClean="0">
                <a:solidFill>
                  <a:srgbClr val="0070C0"/>
                </a:solidFill>
              </a:rPr>
              <a:t>(Fig. 7.1)</a:t>
            </a:r>
            <a:endParaRPr lang="en-AU" sz="20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91880" y="2852936"/>
            <a:ext cx="2232248" cy="230425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339752" y="1124744"/>
            <a:ext cx="4608512" cy="10081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6516216" y="2348880"/>
            <a:ext cx="2376264" cy="30243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51520" y="2204864"/>
            <a:ext cx="2376264" cy="324036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2411760" y="5633864"/>
            <a:ext cx="4608512" cy="9634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3779912" y="3356992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Local cultural strategy</a:t>
            </a:r>
            <a:endParaRPr lang="en-A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119675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Strategies of national and regional agencies</a:t>
            </a:r>
            <a:endParaRPr lang="en-AU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356770" y="5304482"/>
            <a:ext cx="575270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7544" y="2564904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Other </a:t>
            </a:r>
          </a:p>
          <a:p>
            <a:pPr algn="ctr"/>
            <a:r>
              <a:rPr lang="en-US" sz="2400" dirty="0" smtClean="0"/>
              <a:t>statutory plans</a:t>
            </a:r>
          </a:p>
          <a:p>
            <a:pPr algn="ctr"/>
            <a:r>
              <a:rPr lang="en-US" sz="2400" dirty="0" smtClean="0"/>
              <a:t>+</a:t>
            </a:r>
          </a:p>
          <a:p>
            <a:pPr algn="ctr"/>
            <a:r>
              <a:rPr lang="en-US" sz="2400" dirty="0"/>
              <a:t>o</a:t>
            </a:r>
            <a:r>
              <a:rPr lang="en-US" sz="2400" dirty="0" smtClean="0"/>
              <a:t>ther non-statutory plans</a:t>
            </a:r>
            <a:endParaRPr lang="en-AU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52120" y="3933056"/>
            <a:ext cx="864096" cy="1588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04248" y="2708920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Local council corporate strategy/ best-value  performance plan</a:t>
            </a:r>
            <a:endParaRPr lang="en-AU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627784" y="3933056"/>
            <a:ext cx="864096" cy="1588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99792" y="566124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Individual service/facility strategies/plans</a:t>
            </a:r>
            <a:endParaRPr lang="en-AU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251695" y="2330878"/>
            <a:ext cx="720080" cy="3600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907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/>
      <p:bldP spid="28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Levels of decision-making </a:t>
            </a:r>
            <a:r>
              <a:rPr lang="en-US" sz="2200" dirty="0" smtClean="0">
                <a:solidFill>
                  <a:srgbClr val="0070C0"/>
                </a:solidFill>
              </a:rPr>
              <a:t>(Table 7.2)</a:t>
            </a:r>
            <a:endParaRPr lang="en-AU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161815"/>
              </p:ext>
            </p:extLst>
          </p:nvPr>
        </p:nvGraphicFramePr>
        <p:xfrm>
          <a:off x="395536" y="1340768"/>
          <a:ext cx="8435280" cy="490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528"/>
                <a:gridCol w="2160240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Indoor sport/ leisure centre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Tourist Commission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park organization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Day-to-day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 brand of</a:t>
                      </a:r>
                      <a:r>
                        <a:rPr lang="en-US" sz="2000" baseline="0" dirty="0" smtClean="0"/>
                        <a:t> floor cleaner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what info. to send to inquirer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 park for a day due to flooding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Strategic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287746" y="4113076"/>
            <a:ext cx="2519486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67780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Levels of decision-making </a:t>
            </a:r>
            <a:r>
              <a:rPr lang="en-US" sz="2200" dirty="0" smtClean="0">
                <a:solidFill>
                  <a:srgbClr val="0070C0"/>
                </a:solidFill>
              </a:rPr>
              <a:t>(Table 7.2)</a:t>
            </a:r>
            <a:endParaRPr lang="en-AU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52350"/>
              </p:ext>
            </p:extLst>
          </p:nvPr>
        </p:nvGraphicFramePr>
        <p:xfrm>
          <a:off x="395536" y="1340768"/>
          <a:ext cx="8424936" cy="4693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528"/>
                <a:gridCol w="2160240"/>
                <a:gridCol w="2304256"/>
                <a:gridCol w="22939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Indoor sport/ leisure centre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Tourist Commission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park organization</a:t>
                      </a:r>
                      <a:endParaRPr lang="en-A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Day-to-day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 brand of</a:t>
                      </a:r>
                      <a:r>
                        <a:rPr lang="en-US" sz="2000" baseline="0" dirty="0" smtClean="0"/>
                        <a:t> floor cleaner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what info. to send to inquirer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 park for a day due to flooding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Decide seasonal price</a:t>
                      </a:r>
                      <a:r>
                        <a:rPr lang="en-US" sz="2000" baseline="0" dirty="0" smtClean="0"/>
                        <a:t> increases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Commission market research project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Appoint one ranger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Strategic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359754" y="4185084"/>
            <a:ext cx="2663502" cy="794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4530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1640</Words>
  <Application>Microsoft Office PowerPoint</Application>
  <PresentationFormat>On-screen Show (4:3)</PresentationFormat>
  <Paragraphs>272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CHAPTER 7</vt:lpstr>
      <vt:lpstr>Outline</vt:lpstr>
      <vt:lpstr>Types of plan: generic (Table 7.1)</vt:lpstr>
      <vt:lpstr>Country-specific plans: UK</vt:lpstr>
      <vt:lpstr>Country-specific plans: Australia (NSW)</vt:lpstr>
      <vt:lpstr>DCMS: links between plans (Fig. 7.1)</vt:lpstr>
      <vt:lpstr>Levels of decision-making (Table 7.2)</vt:lpstr>
      <vt:lpstr>Levels of decision-making (Table 7.2)</vt:lpstr>
      <vt:lpstr>Levels of decision-making (Table 7.2)</vt:lpstr>
      <vt:lpstr>Levels of decision-making (Table 7.2)</vt:lpstr>
      <vt:lpstr>Levels of decision-making (Table 7.2)</vt:lpstr>
      <vt:lpstr>Nested planning/ decision-making process (Fig. 7.2 from Fig 6.3)</vt:lpstr>
      <vt:lpstr>1. Terms of reference/brief</vt:lpstr>
      <vt:lpstr>2. Values, mission/vision, goals, objectives</vt:lpstr>
      <vt:lpstr>Values, mission/goals, objectives hierarchy (Fig. 7.3)</vt:lpstr>
      <vt:lpstr>Values, mission/vision, goals, objectives  (Table 7.3)</vt:lpstr>
      <vt:lpstr>Examples of missions/goals 1 (Box 7.1)</vt:lpstr>
      <vt:lpstr>Examples of missions/goals: 2 (Box 7.1)</vt:lpstr>
      <vt:lpstr>Examples of missions/goals 3 (Box 7.1)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24</cp:revision>
  <dcterms:created xsi:type="dcterms:W3CDTF">2016-11-30T23:45:22Z</dcterms:created>
  <dcterms:modified xsi:type="dcterms:W3CDTF">2017-04-19T11:20:58Z</dcterms:modified>
</cp:coreProperties>
</file>