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2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81" r:id="rId14"/>
    <p:sldId id="272" r:id="rId15"/>
    <p:sldId id="278" r:id="rId16"/>
    <p:sldId id="285" r:id="rId17"/>
    <p:sldId id="286" r:id="rId18"/>
    <p:sldId id="273" r:id="rId19"/>
    <p:sldId id="274" r:id="rId20"/>
    <p:sldId id="275" r:id="rId21"/>
    <p:sldId id="276" r:id="rId22"/>
    <p:sldId id="277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3492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71800" y="1484784"/>
            <a:ext cx="5616624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ounded Rectangle 21"/>
          <p:cNvSpPr/>
          <p:nvPr/>
        </p:nvSpPr>
        <p:spPr>
          <a:xfrm>
            <a:off x="2987824" y="2060848"/>
            <a:ext cx="5184576" cy="14401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2664296" cy="115212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533492"/>
                </a:solidFill>
              </a:rPr>
              <a:t>Westminster model</a:t>
            </a:r>
            <a:endParaRPr lang="en-AU" sz="3600" b="1" dirty="0">
              <a:solidFill>
                <a:srgbClr val="53349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476672"/>
            <a:ext cx="518457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HEAD of STATE: </a:t>
            </a:r>
          </a:p>
          <a:p>
            <a:pPr algn="ctr"/>
            <a:r>
              <a:rPr lang="en-US" sz="2400" b="1" dirty="0" smtClean="0"/>
              <a:t>‘Ceremonial  President’ or ‘Monarch’</a:t>
            </a:r>
            <a:endParaRPr lang="en-A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155679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PARLIAMENT</a:t>
            </a:r>
            <a:endParaRPr lang="en-AU" sz="2400" b="1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64088" y="134076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987824" y="3789040"/>
            <a:ext cx="5184576" cy="25922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TextBox 22"/>
          <p:cNvSpPr txBox="1"/>
          <p:nvPr/>
        </p:nvSpPr>
        <p:spPr>
          <a:xfrm>
            <a:off x="3779912" y="2204864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Upper House </a:t>
            </a:r>
          </a:p>
          <a:p>
            <a:pPr algn="ctr"/>
            <a:r>
              <a:rPr lang="en-US" sz="2000" b="1" dirty="0" smtClean="0"/>
              <a:t>(Senate/House of Lords*)</a:t>
            </a:r>
            <a:endParaRPr lang="en-AU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551723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Lower House </a:t>
            </a:r>
          </a:p>
          <a:p>
            <a:pPr algn="ctr"/>
            <a:r>
              <a:rPr lang="en-US" sz="2000" b="1" dirty="0" smtClean="0"/>
              <a:t>(House of Reps/ House of Commons</a:t>
            </a:r>
            <a:endParaRPr lang="en-A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95536" y="400506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ELECTED</a:t>
            </a:r>
            <a:endParaRPr lang="en-AU" sz="2800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907704" y="3212976"/>
            <a:ext cx="1008112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3"/>
          </p:cNvCxnSpPr>
          <p:nvPr/>
        </p:nvCxnSpPr>
        <p:spPr>
          <a:xfrm>
            <a:off x="1907704" y="4266674"/>
            <a:ext cx="1008112" cy="8185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707904" y="3068960"/>
            <a:ext cx="3672408" cy="1296144"/>
          </a:xfrm>
          <a:prstGeom prst="roundRect">
            <a:avLst/>
          </a:prstGeom>
          <a:solidFill>
            <a:srgbClr val="FFFF00">
              <a:alpha val="69000"/>
            </a:srgbClr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/>
          <p:cNvSpPr txBox="1"/>
          <p:nvPr/>
        </p:nvSpPr>
        <p:spPr>
          <a:xfrm>
            <a:off x="3851920" y="3284984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GOVERNMENT</a:t>
            </a:r>
          </a:p>
          <a:p>
            <a:r>
              <a:rPr lang="en-US" sz="2000" b="1" dirty="0" smtClean="0"/>
              <a:t>Prime Minister (Head of </a:t>
            </a:r>
            <a:r>
              <a:rPr lang="en-US" sz="2000" b="1" dirty="0" err="1" smtClean="0"/>
              <a:t>govt</a:t>
            </a:r>
            <a:r>
              <a:rPr lang="en-US" sz="2000" b="1" dirty="0" smtClean="0"/>
              <a:t>) </a:t>
            </a:r>
          </a:p>
          <a:p>
            <a:r>
              <a:rPr lang="en-US" sz="2000" b="1" dirty="0" smtClean="0"/>
              <a:t>+ Ministers</a:t>
            </a:r>
            <a:endParaRPr lang="en-A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580526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</a:t>
            </a:r>
            <a:r>
              <a:rPr lang="en-US" sz="2400" b="1" dirty="0" smtClean="0"/>
              <a:t>Hereditary/ appointed in UK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105052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5" grpId="0" animBg="1"/>
      <p:bldP spid="7" grpId="0"/>
      <p:bldP spid="21" grpId="0" animBg="1"/>
      <p:bldP spid="23" grpId="0"/>
      <p:bldP spid="24" grpId="0"/>
      <p:bldP spid="27" grpId="0"/>
      <p:bldP spid="25" grpId="0" animBg="1"/>
      <p:bldP spid="2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0664" cy="149817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533492"/>
                </a:solidFill>
              </a:rPr>
              <a:t>Presidential model:</a:t>
            </a:r>
            <a:br>
              <a:rPr lang="en-US" sz="4000" b="1" dirty="0" smtClean="0">
                <a:solidFill>
                  <a:srgbClr val="533492"/>
                </a:solidFill>
              </a:rPr>
            </a:br>
            <a:r>
              <a:rPr lang="en-US" sz="4000" b="1" dirty="0" smtClean="0">
                <a:solidFill>
                  <a:srgbClr val="533492"/>
                </a:solidFill>
              </a:rPr>
              <a:t>US style</a:t>
            </a:r>
            <a:endParaRPr lang="en-AU" sz="4000" b="1" dirty="0">
              <a:solidFill>
                <a:srgbClr val="533492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779912" y="476672"/>
            <a:ext cx="2952328" cy="13681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3851920" y="548680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GOVERNMENT</a:t>
            </a:r>
          </a:p>
          <a:p>
            <a:r>
              <a:rPr lang="en-US" sz="2000" b="1" dirty="0" smtClean="0"/>
              <a:t>Executive President = </a:t>
            </a:r>
            <a:r>
              <a:rPr lang="en-US" b="1" dirty="0" smtClean="0"/>
              <a:t> Head of State and Head of Government</a:t>
            </a:r>
            <a:endParaRPr lang="en-AU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228184" y="1052736"/>
            <a:ext cx="2304256" cy="1080120"/>
          </a:xfrm>
          <a:prstGeom prst="roundRect">
            <a:avLst/>
          </a:prstGeom>
          <a:solidFill>
            <a:srgbClr val="FFFF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6804248" y="119675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Appointed</a:t>
            </a:r>
            <a:r>
              <a:rPr lang="en-US" dirty="0" smtClean="0"/>
              <a:t> </a:t>
            </a:r>
            <a:r>
              <a:rPr lang="en-US" b="1" dirty="0" smtClean="0"/>
              <a:t>Ministers</a:t>
            </a:r>
            <a:endParaRPr lang="en-AU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843808" y="1844824"/>
            <a:ext cx="1080120" cy="50405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99792" y="1628800"/>
            <a:ext cx="1080120" cy="50405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70441" y="44371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ELECTED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07904" y="2492896"/>
            <a:ext cx="4824536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5436096" y="263691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CONGRESS</a:t>
            </a:r>
            <a:endParaRPr lang="en-AU" sz="2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923928" y="4653136"/>
            <a:ext cx="4464496" cy="1800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ounded Rectangle 13"/>
          <p:cNvSpPr/>
          <p:nvPr/>
        </p:nvSpPr>
        <p:spPr>
          <a:xfrm>
            <a:off x="3923928" y="3140968"/>
            <a:ext cx="4464496" cy="129614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5508104" y="342900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SENATE</a:t>
            </a:r>
            <a:endParaRPr lang="en-A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522920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HOUSE OF REPRESENTATIVES</a:t>
            </a:r>
            <a:endParaRPr lang="en-AU" sz="2400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987824" y="5301208"/>
            <a:ext cx="936104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987824" y="4293096"/>
            <a:ext cx="936104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15816" y="4005064"/>
            <a:ext cx="1008112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987824" y="5805264"/>
            <a:ext cx="864096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63688" y="583720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ELECTED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1680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ELECTED</a:t>
            </a:r>
            <a:endParaRPr lang="en-A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12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Presidential model: French style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0"/>
            <a:ext cx="712879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 in Westminster system, </a:t>
            </a:r>
            <a:r>
              <a:rPr lang="en-US" u="sng" dirty="0" smtClean="0"/>
              <a:t>but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lected </a:t>
            </a:r>
            <a:r>
              <a:rPr lang="en-US" dirty="0"/>
              <a:t>e</a:t>
            </a:r>
            <a:r>
              <a:rPr lang="en-US" dirty="0" smtClean="0"/>
              <a:t>xecutive President, with:</a:t>
            </a:r>
          </a:p>
          <a:p>
            <a:pPr lvl="1"/>
            <a:r>
              <a:rPr lang="en-US" dirty="0" smtClean="0"/>
              <a:t> specific areas of responsibility, typically:</a:t>
            </a:r>
          </a:p>
          <a:p>
            <a:pPr lvl="2"/>
            <a:r>
              <a:rPr lang="en-US" dirty="0" smtClean="0"/>
              <a:t>appointing prime minister</a:t>
            </a:r>
          </a:p>
          <a:p>
            <a:pPr lvl="2"/>
            <a:r>
              <a:rPr lang="en-US" dirty="0" smtClean="0"/>
              <a:t>foreign affairs and </a:t>
            </a:r>
            <a:r>
              <a:rPr lang="en-US" dirty="0" err="1" smtClean="0"/>
              <a:t>defence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021288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62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Formal national constitutions –</a:t>
            </a:r>
            <a:r>
              <a:rPr lang="en-US" sz="4000" dirty="0" smtClean="0">
                <a:solidFill>
                  <a:srgbClr val="7030A0"/>
                </a:solidFill>
              </a:rPr>
              <a:t/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</a:rPr>
              <a:t>u</a:t>
            </a:r>
            <a:r>
              <a:rPr lang="en-US" sz="3600" dirty="0" smtClean="0">
                <a:solidFill>
                  <a:srgbClr val="533492"/>
                </a:solidFill>
              </a:rPr>
              <a:t>nitary versus federal </a:t>
            </a:r>
            <a:r>
              <a:rPr lang="en-US" sz="4000" dirty="0" smtClean="0">
                <a:solidFill>
                  <a:srgbClr val="533492"/>
                </a:solidFill>
              </a:rPr>
              <a:t> </a:t>
            </a:r>
            <a:r>
              <a:rPr lang="en-US" sz="2200" dirty="0" smtClean="0">
                <a:solidFill>
                  <a:srgbClr val="533492"/>
                </a:solidFill>
              </a:rPr>
              <a:t>(Table 6.3)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Unitary: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only one level of government (+ local government); e.g. New Zealand, Ireland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Federal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</a:p>
          <a:p>
            <a:pPr lvl="1"/>
            <a:r>
              <a:rPr lang="en-US" dirty="0" smtClean="0"/>
              <a:t>additional state/provincial level of government;</a:t>
            </a:r>
          </a:p>
          <a:p>
            <a:pPr marL="457200" lvl="1" indent="0">
              <a:buNone/>
            </a:pPr>
            <a:r>
              <a:rPr lang="en-US" dirty="0"/>
              <a:t>e</a:t>
            </a:r>
            <a:r>
              <a:rPr lang="en-US" dirty="0" smtClean="0"/>
              <a:t>.g. USA, Australia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Leisure, sport, tourism </a:t>
            </a:r>
            <a:r>
              <a:rPr lang="en-US" dirty="0" smtClean="0"/>
              <a:t>often administered by all levels </a:t>
            </a:r>
            <a:r>
              <a:rPr lang="en-US" sz="2400" dirty="0" smtClean="0"/>
              <a:t>(see Table 6.5)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10404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Forming governments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Political parties form around ideologies/group interests (see Ch. 2)</a:t>
            </a:r>
          </a:p>
          <a:p>
            <a:r>
              <a:rPr lang="en-US" sz="2800" dirty="0" smtClean="0"/>
              <a:t>Members of parliament elected as members of political parties (+ independents) with manifesto/</a:t>
            </a:r>
            <a:r>
              <a:rPr lang="en-US" sz="2800" dirty="0" err="1" smtClean="0"/>
              <a:t>programme</a:t>
            </a:r>
            <a:endParaRPr lang="en-US" sz="2800" dirty="0" smtClean="0"/>
          </a:p>
          <a:p>
            <a:r>
              <a:rPr lang="en-US" sz="2800" dirty="0" smtClean="0"/>
              <a:t>Leader of party with majority forms government</a:t>
            </a:r>
          </a:p>
          <a:p>
            <a:r>
              <a:rPr lang="en-US" sz="2800" dirty="0" smtClean="0"/>
              <a:t>Laws created by bills presented to, and approved by, both houses</a:t>
            </a:r>
          </a:p>
          <a:p>
            <a:r>
              <a:rPr lang="en-US" sz="2800" dirty="0" smtClean="0"/>
              <a:t>Signed into law by head of state</a:t>
            </a:r>
          </a:p>
          <a:p>
            <a:pPr lvl="1"/>
            <a:r>
              <a:rPr lang="en-US" sz="2400" dirty="0" smtClean="0"/>
              <a:t>bill becomes an Act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57996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Location of </a:t>
            </a:r>
            <a:r>
              <a:rPr lang="en-AU" sz="3600" b="1" dirty="0" smtClean="0">
                <a:solidFill>
                  <a:srgbClr val="533492"/>
                </a:solidFill>
              </a:rPr>
              <a:t>Leisure</a:t>
            </a:r>
            <a:r>
              <a:rPr lang="en-AU" sz="3600" dirty="0" smtClean="0">
                <a:solidFill>
                  <a:srgbClr val="533492"/>
                </a:solidFill>
              </a:rPr>
              <a:t>, Sport, Tourism</a:t>
            </a:r>
            <a:endParaRPr lang="en-US" sz="3600" dirty="0">
              <a:solidFill>
                <a:srgbClr val="53349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14797"/>
              </p:ext>
            </p:extLst>
          </p:nvPr>
        </p:nvGraphicFramePr>
        <p:xfrm>
          <a:off x="179512" y="1340768"/>
          <a:ext cx="8640958" cy="4873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328"/>
                <a:gridCol w="991208"/>
                <a:gridCol w="995219"/>
                <a:gridCol w="993214"/>
                <a:gridCol w="1083506"/>
                <a:gridCol w="767483"/>
              </a:tblGrid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Unitary system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800" b="1">
                          <a:effectLst/>
                        </a:rPr>
                        <a:t>Federal system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National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Local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National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State/ provincial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Local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b="1" dirty="0" smtClean="0">
                          <a:effectLst/>
                        </a:rPr>
                        <a:t>LEISURE/CULTURE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9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Broadcasting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National arts/cultural institutions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Provincial arts/cultural institutions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>
                          <a:effectLst/>
                        </a:rPr>
                        <a:t>Local arts/cultural institutions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National </a:t>
                      </a:r>
                      <a:r>
                        <a:rPr lang="en-GB" sz="2000" dirty="0" smtClean="0">
                          <a:effectLst/>
                        </a:rPr>
                        <a:t>parks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Heritage conservation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Regional parks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Local parks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37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Children’s </a:t>
                      </a:r>
                      <a:r>
                        <a:rPr lang="en-GB" sz="2000" dirty="0">
                          <a:effectLst/>
                        </a:rPr>
                        <a:t>play facilities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37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Urban planning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9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Beaches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5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Community </a:t>
                      </a:r>
                      <a:r>
                        <a:rPr lang="en-GB" sz="2000" dirty="0" smtClean="0">
                          <a:effectLst/>
                        </a:rPr>
                        <a:t>facilities</a:t>
                      </a:r>
                      <a:r>
                        <a:rPr lang="en-GB" sz="2000" dirty="0">
                          <a:effectLst/>
                        </a:rPr>
                        <a:t>/ programmes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186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AU" sz="3600" dirty="0">
                <a:solidFill>
                  <a:srgbClr val="533492"/>
                </a:solidFill>
              </a:rPr>
              <a:t>Location of Leisure, </a:t>
            </a:r>
            <a:r>
              <a:rPr lang="en-AU" sz="3600" b="1" dirty="0">
                <a:solidFill>
                  <a:srgbClr val="533492"/>
                </a:solidFill>
              </a:rPr>
              <a:t>Sport</a:t>
            </a:r>
            <a:r>
              <a:rPr lang="en-AU" sz="3600" dirty="0">
                <a:solidFill>
                  <a:srgbClr val="533492"/>
                </a:solidFill>
              </a:rPr>
              <a:t>, Tourism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54735"/>
              </p:ext>
            </p:extLst>
          </p:nvPr>
        </p:nvGraphicFramePr>
        <p:xfrm>
          <a:off x="323530" y="2636912"/>
          <a:ext cx="8280919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1"/>
                <a:gridCol w="1080120"/>
                <a:gridCol w="864096"/>
                <a:gridCol w="1152128"/>
                <a:gridCol w="1280720"/>
                <a:gridCol w="735504"/>
              </a:tblGrid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Sport	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National sport teams/athlete support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Doping control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16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Major sport stadia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Sport development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>
                          <a:effectLst/>
                          <a:sym typeface="Wingdings"/>
                        </a:rPr>
                        <a:t>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Community sport facilities</a:t>
                      </a:r>
                      <a:r>
                        <a:rPr lang="en-GB" sz="2000" dirty="0" smtClean="0">
                          <a:effectLst/>
                        </a:rPr>
                        <a:t>/ programmes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400" dirty="0">
                          <a:effectLst/>
                          <a:sym typeface="Wingdings"/>
                        </a:rPr>
                        <a:t>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0379"/>
              </p:ext>
            </p:extLst>
          </p:nvPr>
        </p:nvGraphicFramePr>
        <p:xfrm>
          <a:off x="323528" y="1844824"/>
          <a:ext cx="8280920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3"/>
                <a:gridCol w="1080120"/>
                <a:gridCol w="864096"/>
                <a:gridCol w="1152128"/>
                <a:gridCol w="1280719"/>
                <a:gridCol w="735504"/>
              </a:tblGrid>
              <a:tr h="185165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Unitary system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Federal system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331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National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Local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National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State/ provincial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800" b="1" dirty="0">
                          <a:effectLst/>
                        </a:rPr>
                        <a:t>Local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034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>
                <a:solidFill>
                  <a:srgbClr val="533492"/>
                </a:solidFill>
              </a:rPr>
              <a:t>Location of Leisure, Sport, </a:t>
            </a:r>
            <a:r>
              <a:rPr lang="en-AU" sz="3600" b="1" dirty="0">
                <a:solidFill>
                  <a:srgbClr val="533492"/>
                </a:solidFill>
              </a:rPr>
              <a:t>Tourism</a:t>
            </a:r>
            <a:endParaRPr lang="en-US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31269"/>
              </p:ext>
            </p:extLst>
          </p:nvPr>
        </p:nvGraphicFramePr>
        <p:xfrm>
          <a:off x="395536" y="1844824"/>
          <a:ext cx="8064897" cy="2897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307"/>
                <a:gridCol w="925129"/>
                <a:gridCol w="928871"/>
                <a:gridCol w="926999"/>
                <a:gridCol w="1011273"/>
                <a:gridCol w="716318"/>
              </a:tblGrid>
              <a:tr h="36139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b="1" dirty="0">
                          <a:effectLst/>
                        </a:rPr>
                        <a:t>Unitary system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b="1" dirty="0">
                          <a:effectLst/>
                        </a:rPr>
                        <a:t>Federal system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972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b="1">
                          <a:effectLst/>
                        </a:rPr>
                        <a:t>National 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b="1">
                          <a:effectLst/>
                        </a:rPr>
                        <a:t>Local 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b="1" dirty="0">
                          <a:effectLst/>
                        </a:rPr>
                        <a:t>National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b="1" dirty="0">
                          <a:effectLst/>
                        </a:rPr>
                        <a:t>State/ provincial 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1600" b="1" dirty="0">
                          <a:effectLst/>
                        </a:rPr>
                        <a:t>Local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68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b="1" dirty="0" smtClean="0">
                          <a:effectLst/>
                        </a:rPr>
                        <a:t>TOURISM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6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International tourism promotion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6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Air travel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6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International travel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75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Domestic tourism promotion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60"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en-GB" sz="2000" dirty="0">
                          <a:effectLst/>
                        </a:rPr>
                        <a:t>Road/rail travel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>
                          <a:effectLst/>
                          <a:sym typeface="Wingdings"/>
                        </a:rPr>
                        <a:t>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  <a:sym typeface="Wingdings"/>
                        </a:rPr>
                        <a:t>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84996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Other institutions 1: </a:t>
            </a:r>
            <a:br>
              <a:rPr lang="en-US" dirty="0" smtClean="0">
                <a:solidFill>
                  <a:srgbClr val="533492"/>
                </a:solidFill>
              </a:rPr>
            </a:br>
            <a:r>
              <a:rPr lang="en-US" dirty="0">
                <a:solidFill>
                  <a:srgbClr val="533492"/>
                </a:solidFill>
              </a:rPr>
              <a:t>s</a:t>
            </a:r>
            <a:r>
              <a:rPr lang="en-US" dirty="0" smtClean="0">
                <a:solidFill>
                  <a:srgbClr val="533492"/>
                </a:solidFill>
              </a:rPr>
              <a:t>tatutory bodies/authorities</a:t>
            </a:r>
            <a:endParaRPr lang="en-AU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7"/>
            <a:ext cx="8363272" cy="41764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Appointed/funded by gov’t (+ lotteries + </a:t>
            </a:r>
            <a:r>
              <a:rPr lang="en-US" sz="2800" dirty="0" err="1" smtClean="0"/>
              <a:t>licence</a:t>
            </a:r>
            <a:r>
              <a:rPr lang="en-US" sz="2800" dirty="0" smtClean="0"/>
              <a:t> fees)</a:t>
            </a:r>
          </a:p>
          <a:p>
            <a:r>
              <a:rPr lang="en-US" sz="2800" dirty="0" smtClean="0"/>
              <a:t>‘Arms-length’ principle</a:t>
            </a:r>
          </a:p>
          <a:p>
            <a:r>
              <a:rPr lang="en-US" sz="2800" dirty="0" smtClean="0"/>
              <a:t>Used extensively in the arts, sport, public broadcasting:</a:t>
            </a:r>
          </a:p>
          <a:p>
            <a:pPr lvl="1"/>
            <a:r>
              <a:rPr lang="en-US" sz="2400" dirty="0" smtClean="0"/>
              <a:t>e.g. public broadcasting corporations (BBC, ABC, CBC)</a:t>
            </a:r>
          </a:p>
          <a:p>
            <a:pPr lvl="1"/>
            <a:r>
              <a:rPr lang="en-US" sz="2400" dirty="0" smtClean="0"/>
              <a:t>arts councils</a:t>
            </a:r>
          </a:p>
          <a:p>
            <a:pPr lvl="1"/>
            <a:r>
              <a:rPr lang="en-US" sz="2400" dirty="0" smtClean="0"/>
              <a:t>sports councils</a:t>
            </a:r>
          </a:p>
          <a:p>
            <a:pPr lvl="1"/>
            <a:r>
              <a:rPr lang="en-US" sz="2400" dirty="0" smtClean="0"/>
              <a:t>heritage commissions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5750" y="609329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0783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Other institutions 2:  </a:t>
            </a:r>
            <a:br>
              <a:rPr lang="en-US" sz="4000" dirty="0" smtClean="0">
                <a:solidFill>
                  <a:srgbClr val="533492"/>
                </a:solidFill>
              </a:rPr>
            </a:br>
            <a:r>
              <a:rPr lang="en-US" sz="4000" dirty="0" smtClean="0">
                <a:solidFill>
                  <a:srgbClr val="533492"/>
                </a:solidFill>
              </a:rPr>
              <a:t>non-profit/voluntary sector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Non-profit </a:t>
            </a:r>
            <a:r>
              <a:rPr lang="en-US" dirty="0" smtClean="0"/>
              <a:t>trusts </a:t>
            </a:r>
            <a:r>
              <a:rPr lang="en-US" dirty="0" smtClean="0"/>
              <a:t>used in the arts, education</a:t>
            </a:r>
          </a:p>
          <a:p>
            <a:r>
              <a:rPr lang="en-US" dirty="0" smtClean="0"/>
              <a:t>Non-profit sector in sport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overning bodies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port clubs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nternational Olympic Committee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4361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6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4000" dirty="0" smtClean="0">
                <a:solidFill>
                  <a:srgbClr val="533492"/>
                </a:solidFill>
              </a:rPr>
              <a:t>Public </a:t>
            </a:r>
            <a:r>
              <a:rPr lang="en-AU" sz="4000" dirty="0" smtClean="0">
                <a:solidFill>
                  <a:srgbClr val="533492"/>
                </a:solidFill>
              </a:rPr>
              <a:t>Policymaking</a:t>
            </a:r>
            <a:endParaRPr lang="en-GB" sz="4000" dirty="0">
              <a:solidFill>
                <a:srgbClr val="533492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Other institutions 3:</a:t>
            </a:r>
            <a:br>
              <a:rPr lang="en-US" sz="4000" dirty="0" smtClean="0">
                <a:solidFill>
                  <a:srgbClr val="533492"/>
                </a:solidFill>
              </a:rPr>
            </a:br>
            <a:r>
              <a:rPr lang="en-US" sz="4000" dirty="0" smtClean="0">
                <a:solidFill>
                  <a:srgbClr val="533492"/>
                </a:solidFill>
              </a:rPr>
              <a:t> public–private partnerships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Joint investment in a project by government (at any level) and private sector</a:t>
            </a:r>
          </a:p>
          <a:p>
            <a:r>
              <a:rPr lang="en-US" dirty="0" smtClean="0"/>
              <a:t>Typically via a jointly owned company</a:t>
            </a:r>
          </a:p>
          <a:p>
            <a:r>
              <a:rPr lang="en-US" dirty="0" smtClean="0"/>
              <a:t>See urban growth regimes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9725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Models of </a:t>
            </a:r>
            <a:r>
              <a:rPr lang="en-US" sz="4000" dirty="0" smtClean="0">
                <a:solidFill>
                  <a:srgbClr val="7030A0"/>
                </a:solidFill>
              </a:rPr>
              <a:t>decision-making</a:t>
            </a:r>
            <a:endParaRPr lang="en-AU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Power-based models</a:t>
            </a:r>
          </a:p>
          <a:p>
            <a:r>
              <a:rPr lang="en-US" dirty="0" smtClean="0"/>
              <a:t>Rationality models</a:t>
            </a:r>
          </a:p>
          <a:p>
            <a:r>
              <a:rPr lang="en-US" dirty="0" smtClean="0"/>
              <a:t>Public choice</a:t>
            </a:r>
          </a:p>
          <a:p>
            <a:r>
              <a:rPr lang="en-US" dirty="0" smtClean="0"/>
              <a:t>Institutional approaches</a:t>
            </a:r>
          </a:p>
          <a:p>
            <a:r>
              <a:rPr lang="en-US" dirty="0" smtClean="0"/>
              <a:t>Personality, cognition and information-processing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9423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Power-based models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Elitism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ower (formal and informal) is in the hand of elites – industry, money, class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Pluralism</a:t>
            </a:r>
          </a:p>
          <a:p>
            <a:pPr lvl="1"/>
            <a:r>
              <a:rPr lang="en-US" dirty="0" smtClean="0"/>
              <a:t>power is shared by/competed for by many groups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85557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Political pluralism </a:t>
            </a:r>
            <a:r>
              <a:rPr lang="en-US" sz="2000" dirty="0" smtClean="0">
                <a:solidFill>
                  <a:srgbClr val="533492"/>
                </a:solidFill>
              </a:rPr>
              <a:t>(Fig. 6.2)</a:t>
            </a:r>
            <a:endParaRPr lang="en-AU" sz="2000" dirty="0">
              <a:solidFill>
                <a:srgbClr val="53349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1680" y="1412776"/>
            <a:ext cx="2592288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971600" y="1988840"/>
            <a:ext cx="2592288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GOVERNMENT</a:t>
            </a:r>
            <a:endParaRPr lang="en-A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02194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ELECTED</a:t>
            </a:r>
            <a:r>
              <a:rPr lang="en-US" sz="2000" b="1" dirty="0" smtClean="0"/>
              <a:t> </a:t>
            </a:r>
            <a:r>
              <a:rPr lang="en-US" sz="2400" b="1" dirty="0" smtClean="0"/>
              <a:t>REPRESENTATIVES</a:t>
            </a:r>
            <a:endParaRPr lang="en-AU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67544" y="4005064"/>
            <a:ext cx="3672408" cy="172819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365104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people/electors/ taxpayers/ratepayers</a:t>
            </a:r>
            <a:endParaRPr lang="en-AU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1259632" y="3429000"/>
            <a:ext cx="864096" cy="288032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8" idx="1"/>
          </p:cNvCxnSpPr>
          <p:nvPr/>
        </p:nvCxnSpPr>
        <p:spPr>
          <a:xfrm rot="16200000" flipV="1">
            <a:off x="4424522" y="1776279"/>
            <a:ext cx="799325" cy="936415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860032" y="2348880"/>
            <a:ext cx="2952328" cy="201622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TextBox 18"/>
          <p:cNvSpPr txBox="1"/>
          <p:nvPr/>
        </p:nvSpPr>
        <p:spPr>
          <a:xfrm>
            <a:off x="5508104" y="2852936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Pressure groups</a:t>
            </a:r>
            <a:endParaRPr lang="en-AU" sz="2800" dirty="0"/>
          </a:p>
        </p:txBody>
      </p:sp>
      <p:cxnSp>
        <p:nvCxnSpPr>
          <p:cNvPr id="20" name="Straight Arrow Connector 19"/>
          <p:cNvCxnSpPr>
            <a:endCxn id="18" idx="3"/>
          </p:cNvCxnSpPr>
          <p:nvPr/>
        </p:nvCxnSpPr>
        <p:spPr>
          <a:xfrm flipV="1">
            <a:off x="4139952" y="4069835"/>
            <a:ext cx="1152438" cy="1069352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3563888" y="2852936"/>
            <a:ext cx="1296144" cy="288032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4283968" y="2420888"/>
            <a:ext cx="792088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2052514" y="3573016"/>
            <a:ext cx="864096" cy="158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652120" y="4869159"/>
            <a:ext cx="3096344" cy="13443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6660232" y="4509120"/>
            <a:ext cx="576064" cy="144016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V="1">
            <a:off x="6264188" y="4545124"/>
            <a:ext cx="504056" cy="144016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24128" y="501317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Business/ professions</a:t>
            </a:r>
          </a:p>
          <a:p>
            <a:r>
              <a:rPr lang="en-US" sz="2400" dirty="0" smtClean="0"/>
              <a:t>Religious organizations etc.</a:t>
            </a:r>
            <a:endParaRPr lang="en-AU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139952" y="3807044"/>
            <a:ext cx="936104" cy="774083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222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8" grpId="0" animBg="1"/>
      <p:bldP spid="19" grpId="0"/>
      <p:bldP spid="28" grpId="0" animBg="1"/>
      <p:bldP spid="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Power-based models (cont’d)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Marxism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state supports the interests of capitalism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Corporatism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overnment controlled by industrial/commercial interests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Professionalism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ower lies with professionals – e.g. public servants, Treasury economists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Technocracy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ower wielded by technocrats – e.g. </a:t>
            </a:r>
            <a:r>
              <a:rPr lang="en-US" dirty="0" err="1" smtClean="0"/>
              <a:t>defence</a:t>
            </a:r>
            <a:r>
              <a:rPr lang="en-US" dirty="0" smtClean="0"/>
              <a:t>/nuclear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Hallmark decision-making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ecisions made by government/growth regimes for big projects without ‘due process’ – e.g. large building projects, hosting the Olympic Games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2403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Rationality models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Rational-comprehensive model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2854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93022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533492"/>
                </a:solidFill>
              </a:rPr>
              <a:t>Rational-comprehensive model</a:t>
            </a:r>
            <a:r>
              <a:rPr lang="en-US" sz="3200" dirty="0" smtClean="0">
                <a:solidFill>
                  <a:srgbClr val="533492"/>
                </a:solidFill>
              </a:rPr>
              <a:t/>
            </a:r>
            <a:br>
              <a:rPr lang="en-US" sz="3200" dirty="0" smtClean="0">
                <a:solidFill>
                  <a:srgbClr val="533492"/>
                </a:solidFill>
              </a:rPr>
            </a:br>
            <a:r>
              <a:rPr lang="en-US" sz="2200" dirty="0" smtClean="0">
                <a:solidFill>
                  <a:srgbClr val="533492"/>
                </a:solidFill>
              </a:rPr>
              <a:t>(Fig. 6.3)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0" y="764704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B34"/>
                </a:solidFill>
              </a:rPr>
              <a:t>1. Terms of reference/brief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0" y="2708920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4. Environmental appraisal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72000" y="1484784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2. Values/mission/vision/goals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55576" y="3285431"/>
            <a:ext cx="3095699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5. </a:t>
            </a:r>
            <a:r>
              <a:rPr lang="en-US" sz="2000" dirty="0">
                <a:solidFill>
                  <a:srgbClr val="000B34"/>
                </a:solidFill>
              </a:rPr>
              <a:t>Consult with stakeholders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72001" y="3285431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6. </a:t>
            </a:r>
            <a:r>
              <a:rPr lang="en-US" sz="2000" dirty="0">
                <a:solidFill>
                  <a:srgbClr val="000B34"/>
                </a:solidFill>
              </a:rPr>
              <a:t>Develop options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572001" y="3861693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7. </a:t>
            </a:r>
            <a:r>
              <a:rPr lang="en-US" sz="2000" dirty="0">
                <a:solidFill>
                  <a:srgbClr val="000B34"/>
                </a:solidFill>
              </a:rPr>
              <a:t>Evaluate </a:t>
            </a:r>
            <a:r>
              <a:rPr lang="en-US" sz="2000" dirty="0" smtClean="0">
                <a:solidFill>
                  <a:srgbClr val="000B34"/>
                </a:solidFill>
              </a:rPr>
              <a:t>options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644008" y="4509120"/>
            <a:ext cx="3312368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 8. Decide strategy/goals/ objectives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716016" y="5373216"/>
            <a:ext cx="3240360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9.  Implement/manage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716016" y="5949280"/>
            <a:ext cx="3240360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10. Monitor/evaluate/ Feedback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012160" y="1124744"/>
            <a:ext cx="0" cy="359345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6084168" y="1916832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084168" y="2564904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6084888" y="3645793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V="1">
            <a:off x="3059832" y="2276871"/>
            <a:ext cx="1512168" cy="1008113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3851920" y="3501008"/>
            <a:ext cx="720725" cy="69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3491881" y="3717031"/>
            <a:ext cx="1080119" cy="288033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3059832" y="3717032"/>
            <a:ext cx="1656184" cy="2520280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084168" y="4293096"/>
            <a:ext cx="0" cy="217488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6084168" y="5229200"/>
            <a:ext cx="0" cy="144462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6084168" y="5733256"/>
            <a:ext cx="0" cy="21602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7956376" y="6309320"/>
            <a:ext cx="64807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 flipV="1">
            <a:off x="8604448" y="980728"/>
            <a:ext cx="0" cy="5328592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H="1">
            <a:off x="7956376" y="5517232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>
            <a:off x="7956376" y="4004345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 flipH="1">
            <a:off x="7956376" y="3356645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flipH="1">
            <a:off x="7956376" y="2924944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flipH="1">
            <a:off x="7956376" y="2348880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2" name="Line 40"/>
          <p:cNvSpPr>
            <a:spLocks noChangeShapeType="1"/>
          </p:cNvSpPr>
          <p:nvPr/>
        </p:nvSpPr>
        <p:spPr bwMode="auto">
          <a:xfrm flipH="1">
            <a:off x="7956376" y="1700808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H="1">
            <a:off x="7956376" y="980728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 flipV="1">
            <a:off x="2987675" y="1772815"/>
            <a:ext cx="1584325" cy="1512615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>
            <a:off x="3347864" y="3645024"/>
            <a:ext cx="1296144" cy="1152128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572000" y="2132856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3. Decide planning approach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V="1">
            <a:off x="3131840" y="2996950"/>
            <a:ext cx="1440160" cy="288033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6084168" y="3068960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 flipH="1">
            <a:off x="7956376" y="4941168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3275856" y="3717032"/>
            <a:ext cx="1440160" cy="1944216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252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Rational-comprehensive model (cont’d)</a:t>
            </a:r>
            <a:endParaRPr lang="en-AU" sz="3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Unrealistic/impractical?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Simon: ‘bounded rationality’</a:t>
            </a:r>
          </a:p>
          <a:p>
            <a:pPr lvl="1"/>
            <a:r>
              <a:rPr lang="en-US" dirty="0" err="1" smtClean="0"/>
              <a:t>Lindblom</a:t>
            </a:r>
            <a:r>
              <a:rPr lang="en-US" dirty="0" smtClean="0"/>
              <a:t>: disjointed </a:t>
            </a:r>
            <a:r>
              <a:rPr lang="en-US" dirty="0" err="1" smtClean="0"/>
              <a:t>incrementalism</a:t>
            </a:r>
            <a:r>
              <a:rPr lang="en-US" dirty="0" smtClean="0"/>
              <a:t>: ‘muddling through’</a:t>
            </a:r>
          </a:p>
          <a:p>
            <a:pPr lvl="1"/>
            <a:r>
              <a:rPr lang="en-US" dirty="0" err="1" smtClean="0"/>
              <a:t>Etzioni</a:t>
            </a:r>
            <a:r>
              <a:rPr lang="en-US" dirty="0" smtClean="0"/>
              <a:t>: mixed scanning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6760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Other approaches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Public choice model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emocratic process is similar to markets</a:t>
            </a:r>
          </a:p>
          <a:p>
            <a:pPr lvl="1"/>
            <a:r>
              <a:rPr lang="en-US" dirty="0" smtClean="0"/>
              <a:t>voting power = consumer market power</a:t>
            </a:r>
          </a:p>
          <a:p>
            <a:r>
              <a:rPr lang="en-US" dirty="0" smtClean="0">
                <a:solidFill>
                  <a:srgbClr val="533492"/>
                </a:solidFill>
              </a:rPr>
              <a:t>Institutional approaches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ecision-making </a:t>
            </a:r>
            <a:r>
              <a:rPr lang="en-US" dirty="0" smtClean="0"/>
              <a:t>is influenced by institutional structures</a:t>
            </a:r>
          </a:p>
          <a:p>
            <a:r>
              <a:rPr lang="en-US" dirty="0" smtClean="0">
                <a:solidFill>
                  <a:srgbClr val="533492"/>
                </a:solidFill>
              </a:rPr>
              <a:t>Personal, cognition, information processing</a:t>
            </a:r>
          </a:p>
          <a:p>
            <a:pPr lvl="1"/>
            <a:r>
              <a:rPr lang="en-US" dirty="0" smtClean="0"/>
              <a:t>decision-making is influenced by personality, etc., of leaders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7208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Urban growth regimes and governance of the local state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04456"/>
          </a:xfrm>
        </p:spPr>
        <p:txBody>
          <a:bodyPr/>
          <a:lstStyle/>
          <a:p>
            <a:r>
              <a:rPr lang="en-US" dirty="0" smtClean="0"/>
              <a:t>Urban growth regimes:</a:t>
            </a:r>
          </a:p>
          <a:p>
            <a:pPr lvl="1"/>
            <a:r>
              <a:rPr lang="en-US" dirty="0" smtClean="0"/>
              <a:t>consortia of politicians and business interests who pursue a particular growth agenda for a city</a:t>
            </a:r>
          </a:p>
          <a:p>
            <a:pPr lvl="2"/>
            <a:r>
              <a:rPr lang="en-US" dirty="0" smtClean="0"/>
              <a:t>e.g. redevelopment of city centre; attracting a sport franchise; hosting Olympic Games</a:t>
            </a:r>
          </a:p>
          <a:p>
            <a:r>
              <a:rPr lang="en-US" dirty="0" smtClean="0"/>
              <a:t>Idea of the ‘local state’</a:t>
            </a:r>
          </a:p>
          <a:p>
            <a:pPr lvl="1"/>
            <a:r>
              <a:rPr lang="en-US" dirty="0" smtClean="0"/>
              <a:t>governance = all ‘players’ in local state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18096" y="6200490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3012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2156750"/>
            <a:ext cx="35283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International dimensions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2660806"/>
            <a:ext cx="35283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Formal national constitutions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96766" y="4405547"/>
            <a:ext cx="351944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Urban growth regimes </a:t>
            </a:r>
            <a:r>
              <a:rPr lang="en-AU" dirty="0" smtClean="0"/>
              <a:t>and </a:t>
            </a:r>
            <a:r>
              <a:rPr lang="en-AU" dirty="0"/>
              <a:t>governance of the local state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87824" y="1658210"/>
            <a:ext cx="35283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987824" y="3247903"/>
            <a:ext cx="35283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Other institutions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83158" y="3835000"/>
            <a:ext cx="353305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Models of decision-making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2242592" cy="1282154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533492"/>
                </a:solidFill>
              </a:rPr>
              <a:t>Local state </a:t>
            </a:r>
            <a:r>
              <a:rPr lang="en-US" sz="2000" dirty="0" smtClean="0">
                <a:solidFill>
                  <a:srgbClr val="533492"/>
                </a:solidFill>
              </a:rPr>
              <a:t>(Fig. 6.4)</a:t>
            </a:r>
            <a:endParaRPr lang="en-AU" sz="2000" dirty="0">
              <a:solidFill>
                <a:srgbClr val="53349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3808" y="2276872"/>
            <a:ext cx="3600400" cy="31683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995936" y="23488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COUNCIL</a:t>
            </a:r>
            <a:endParaRPr lang="en-AU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059832" y="4266384"/>
            <a:ext cx="316835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3059832" y="2872390"/>
            <a:ext cx="3168352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3203848" y="2996952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Elected </a:t>
            </a:r>
            <a:r>
              <a:rPr lang="en-US" sz="2400" dirty="0" err="1" smtClean="0"/>
              <a:t>councillors</a:t>
            </a:r>
            <a:r>
              <a:rPr lang="en-US" sz="2400" dirty="0" smtClean="0"/>
              <a:t>/ Mayor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443711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Paid council officers</a:t>
            </a:r>
            <a:endParaRPr lang="en-AU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3203848" y="764704"/>
            <a:ext cx="3168352" cy="1080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3203848" y="836712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Higher levels of government (legal framework + funding)</a:t>
            </a:r>
            <a:endParaRPr lang="en-AU" sz="2000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4680012" y="1852375"/>
            <a:ext cx="6199" cy="424497"/>
          </a:xfrm>
          <a:prstGeom prst="straightConnector1">
            <a:avLst/>
          </a:prstGeom>
          <a:ln w="412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95536" y="3356992"/>
            <a:ext cx="1872208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Straight Arrow Connector 17"/>
          <p:cNvCxnSpPr>
            <a:stCxn id="16" idx="3"/>
            <a:endCxn id="4" idx="1"/>
          </p:cNvCxnSpPr>
          <p:nvPr/>
        </p:nvCxnSpPr>
        <p:spPr>
          <a:xfrm>
            <a:off x="2267744" y="3753036"/>
            <a:ext cx="576064" cy="108012"/>
          </a:xfrm>
          <a:prstGeom prst="straightConnector1">
            <a:avLst/>
          </a:prstGeom>
          <a:ln w="412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95536" y="4365104"/>
            <a:ext cx="1872208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2267744" y="4761148"/>
            <a:ext cx="648072" cy="36004"/>
          </a:xfrm>
          <a:prstGeom prst="straightConnector1">
            <a:avLst/>
          </a:prstGeom>
          <a:ln w="412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95536" y="2348880"/>
            <a:ext cx="1872208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195736" y="2852936"/>
            <a:ext cx="720080" cy="144016"/>
          </a:xfrm>
          <a:prstGeom prst="straightConnector1">
            <a:avLst/>
          </a:prstGeom>
          <a:ln w="412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44" y="249289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Political</a:t>
            </a:r>
            <a:r>
              <a:rPr lang="en-US" sz="2000" dirty="0" smtClean="0"/>
              <a:t> parties</a:t>
            </a:r>
            <a:endParaRPr lang="en-A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67544" y="335699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Citizens</a:t>
            </a:r>
            <a:r>
              <a:rPr lang="en-US" sz="2000" dirty="0" smtClean="0"/>
              <a:t>/ ratepayers</a:t>
            </a:r>
            <a:endParaRPr lang="en-AU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67544" y="450912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Trade unions</a:t>
            </a:r>
            <a:endParaRPr lang="en-AU" sz="2000" dirty="0"/>
          </a:p>
        </p:txBody>
      </p:sp>
      <p:sp>
        <p:nvSpPr>
          <p:cNvPr id="32" name="Rounded Rectangle 31"/>
          <p:cNvSpPr/>
          <p:nvPr/>
        </p:nvSpPr>
        <p:spPr>
          <a:xfrm>
            <a:off x="5004048" y="5877272"/>
            <a:ext cx="1512168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ounded Rectangle 32"/>
          <p:cNvSpPr/>
          <p:nvPr/>
        </p:nvSpPr>
        <p:spPr>
          <a:xfrm>
            <a:off x="7020272" y="3284984"/>
            <a:ext cx="1944216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ounded Rectangle 33"/>
          <p:cNvSpPr/>
          <p:nvPr/>
        </p:nvSpPr>
        <p:spPr>
          <a:xfrm>
            <a:off x="2843808" y="5877272"/>
            <a:ext cx="1512168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ounded Rectangle 34"/>
          <p:cNvSpPr/>
          <p:nvPr/>
        </p:nvSpPr>
        <p:spPr>
          <a:xfrm>
            <a:off x="7092280" y="4941168"/>
            <a:ext cx="1800200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Rounded Rectangle 35"/>
          <p:cNvSpPr/>
          <p:nvPr/>
        </p:nvSpPr>
        <p:spPr>
          <a:xfrm>
            <a:off x="7092280" y="4293096"/>
            <a:ext cx="180020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44208" y="3645024"/>
            <a:ext cx="576064" cy="72008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372200" y="4941168"/>
            <a:ext cx="720080" cy="360040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3635896" y="5589240"/>
            <a:ext cx="504056" cy="72008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444208" y="4509120"/>
            <a:ext cx="648072" cy="36004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V="1">
            <a:off x="5436096" y="5589240"/>
            <a:ext cx="504056" cy="72008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7020272" y="2276872"/>
            <a:ext cx="1872208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6444208" y="2672916"/>
            <a:ext cx="648072" cy="36004"/>
          </a:xfrm>
          <a:prstGeom prst="straightConnector1">
            <a:avLst/>
          </a:prstGeom>
          <a:ln w="476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092280" y="234888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statutory bodies</a:t>
            </a:r>
            <a:endParaRPr lang="en-AU" dirty="0"/>
          </a:p>
        </p:txBody>
      </p:sp>
      <p:sp>
        <p:nvSpPr>
          <p:cNvPr id="57" name="TextBox 56"/>
          <p:cNvSpPr txBox="1"/>
          <p:nvPr/>
        </p:nvSpPr>
        <p:spPr>
          <a:xfrm>
            <a:off x="7020272" y="335699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Voluntary service-providing bodies</a:t>
            </a:r>
            <a:endParaRPr lang="en-AU" dirty="0"/>
          </a:p>
        </p:txBody>
      </p:sp>
      <p:sp>
        <p:nvSpPr>
          <p:cNvPr id="61" name="TextBox 60"/>
          <p:cNvSpPr txBox="1"/>
          <p:nvPr/>
        </p:nvSpPr>
        <p:spPr>
          <a:xfrm>
            <a:off x="7164288" y="43651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Media</a:t>
            </a:r>
            <a:endParaRPr lang="en-AU" dirty="0"/>
          </a:p>
        </p:txBody>
      </p:sp>
      <p:sp>
        <p:nvSpPr>
          <p:cNvPr id="62" name="TextBox 61"/>
          <p:cNvSpPr txBox="1"/>
          <p:nvPr/>
        </p:nvSpPr>
        <p:spPr>
          <a:xfrm>
            <a:off x="7164288" y="494116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Businesses/ business organizations</a:t>
            </a:r>
            <a:endParaRPr lang="en-AU" dirty="0"/>
          </a:p>
        </p:txBody>
      </p:sp>
      <p:sp>
        <p:nvSpPr>
          <p:cNvPr id="63" name="TextBox 62"/>
          <p:cNvSpPr txBox="1"/>
          <p:nvPr/>
        </p:nvSpPr>
        <p:spPr>
          <a:xfrm>
            <a:off x="3059832" y="587727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groups</a:t>
            </a:r>
            <a:endParaRPr lang="en-AU" dirty="0"/>
          </a:p>
        </p:txBody>
      </p:sp>
      <p:sp>
        <p:nvSpPr>
          <p:cNvPr id="64" name="TextBox 63"/>
          <p:cNvSpPr txBox="1"/>
          <p:nvPr/>
        </p:nvSpPr>
        <p:spPr>
          <a:xfrm>
            <a:off x="5292080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2662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  <p:bldP spid="9" grpId="0"/>
      <p:bldP spid="10" grpId="0" animBg="1"/>
      <p:bldP spid="11" grpId="0"/>
      <p:bldP spid="16" grpId="0" animBg="1"/>
      <p:bldP spid="19" grpId="0" animBg="1"/>
      <p:bldP spid="21" grpId="0" animBg="1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50" grpId="0" animBg="1"/>
      <p:bldP spid="56" grpId="0"/>
      <p:bldP spid="57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International dimensions:  Agreements etc. </a:t>
            </a:r>
            <a:r>
              <a:rPr lang="en-US" sz="2000" dirty="0" smtClean="0">
                <a:solidFill>
                  <a:srgbClr val="533492"/>
                </a:solidFill>
              </a:rPr>
              <a:t>(Table 6.1)</a:t>
            </a:r>
            <a:endParaRPr lang="en-AU" sz="2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85" y="1467272"/>
            <a:ext cx="8496944" cy="50679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UN terminology:</a:t>
            </a:r>
          </a:p>
          <a:p>
            <a:r>
              <a:rPr lang="en-US" dirty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reaties</a:t>
            </a:r>
          </a:p>
          <a:p>
            <a:pPr lvl="1"/>
            <a:r>
              <a:rPr lang="en-US" sz="2400" dirty="0"/>
              <a:t>m</a:t>
            </a:r>
            <a:r>
              <a:rPr lang="en-US" sz="2400" baseline="0" dirty="0" smtClean="0"/>
              <a:t>atters </a:t>
            </a:r>
            <a:r>
              <a:rPr lang="en-US" sz="2400" baseline="0" dirty="0" smtClean="0"/>
              <a:t>of some gravity , typically requiring ratification</a:t>
            </a:r>
          </a:p>
          <a:p>
            <a:pPr lvl="1"/>
            <a:r>
              <a:rPr lang="en-US" sz="2400" baseline="0" dirty="0" smtClean="0"/>
              <a:t>e.g. Treaty of Rome, 1957 – origin of  the EU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Agreements</a:t>
            </a:r>
          </a:p>
          <a:p>
            <a:pPr lvl="1"/>
            <a:r>
              <a:rPr lang="en-US" sz="2400" dirty="0"/>
              <a:t>l</a:t>
            </a:r>
            <a:r>
              <a:rPr lang="en-US" sz="2400" baseline="0" dirty="0" smtClean="0"/>
              <a:t>ess </a:t>
            </a:r>
            <a:r>
              <a:rPr lang="en-US" sz="2400" baseline="0" dirty="0" smtClean="0"/>
              <a:t>formal, narrower subject-matter, limited </a:t>
            </a:r>
            <a:r>
              <a:rPr lang="en-US" sz="2400" baseline="0" dirty="0" smtClean="0"/>
              <a:t>number </a:t>
            </a:r>
            <a:r>
              <a:rPr lang="en-US" sz="2400" baseline="0" dirty="0" smtClean="0"/>
              <a:t>of states, technical/administrative, not subject to ratification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 </a:t>
            </a:r>
            <a:r>
              <a:rPr lang="en-US" sz="2400" baseline="0" dirty="0" smtClean="0"/>
              <a:t>General Agreement of Tariffs and Trade (GATT) – predecessor to WTO agreements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Conventions</a:t>
            </a:r>
          </a:p>
          <a:p>
            <a:pPr lvl="1"/>
            <a:r>
              <a:rPr lang="en-US" sz="2400" dirty="0"/>
              <a:t>i</a:t>
            </a:r>
            <a:r>
              <a:rPr lang="en-US" sz="2400" baseline="0" dirty="0" smtClean="0"/>
              <a:t>nstruments </a:t>
            </a:r>
            <a:r>
              <a:rPr lang="en-US" sz="2400" baseline="0" dirty="0" smtClean="0"/>
              <a:t>negotiated under the auspices of an international organization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 </a:t>
            </a:r>
            <a:r>
              <a:rPr lang="en-US" sz="2400" baseline="0" dirty="0" smtClean="0"/>
              <a:t>Convention on the Rights of the Child, 1989 ( UNICEF)</a:t>
            </a:r>
          </a:p>
          <a:p>
            <a:pPr lvl="1"/>
            <a:r>
              <a:rPr lang="en-US" sz="2400" baseline="0" dirty="0" smtClean="0"/>
              <a:t>World Heritage Convention, 1972 (UNESCO)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15239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Agreements (cont’d)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46319F"/>
                </a:solidFill>
              </a:rPr>
              <a:t>Charters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articularly </a:t>
            </a:r>
            <a:r>
              <a:rPr lang="en-US" sz="2400" dirty="0" smtClean="0"/>
              <a:t>formal and solemn instruments, such as the constituent treaty of an international organization 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</a:t>
            </a:r>
            <a:r>
              <a:rPr lang="en-US" sz="2400" dirty="0" smtClean="0"/>
              <a:t>. </a:t>
            </a:r>
            <a:r>
              <a:rPr lang="en-US" sz="2400" dirty="0" smtClean="0"/>
              <a:t>UN </a:t>
            </a:r>
            <a:r>
              <a:rPr lang="en-US" sz="2400" dirty="0" smtClean="0"/>
              <a:t>Charter; Olympic Charter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Protocols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n </a:t>
            </a:r>
            <a:r>
              <a:rPr lang="en-US" sz="2400" dirty="0" smtClean="0"/>
              <a:t>instrument 'subsidiary to a treaty' or 'framework’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Kyoto Protocol, 1997 re UN Framework Convention on Climate Change, 1992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Declarations</a:t>
            </a:r>
          </a:p>
          <a:p>
            <a:pPr lvl="1"/>
            <a:r>
              <a:rPr lang="en-US" sz="2400" dirty="0" smtClean="0"/>
              <a:t>often not binding – statement of aspirations</a:t>
            </a:r>
          </a:p>
          <a:p>
            <a:pPr lvl="1"/>
            <a:r>
              <a:rPr lang="en-US" sz="2400" dirty="0" smtClean="0"/>
              <a:t>Rio Declaration on Environment and Development, 1992</a:t>
            </a:r>
            <a:endParaRPr lang="en-A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65580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International organizations – regulatory </a:t>
            </a:r>
            <a:br>
              <a:rPr lang="en-US" sz="4000" dirty="0" smtClean="0">
                <a:solidFill>
                  <a:srgbClr val="533492"/>
                </a:solidFill>
              </a:rPr>
            </a:br>
            <a:r>
              <a:rPr lang="en-US" sz="2000" dirty="0" smtClean="0">
                <a:solidFill>
                  <a:srgbClr val="533492"/>
                </a:solidFill>
              </a:rPr>
              <a:t>(Table 6.2)</a:t>
            </a:r>
            <a:endParaRPr lang="en-AU" sz="2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>
                <a:solidFill>
                  <a:srgbClr val="7030A0"/>
                </a:solidFill>
              </a:rPr>
              <a:t>IATA</a:t>
            </a:r>
            <a:r>
              <a:rPr lang="en-AU" dirty="0" smtClean="0"/>
              <a:t> – International Air Transport Authority	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ITU</a:t>
            </a:r>
            <a:r>
              <a:rPr lang="en-AU" dirty="0" smtClean="0"/>
              <a:t> – International Telecommunications Union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WTO</a:t>
            </a:r>
            <a:r>
              <a:rPr lang="en-AU" dirty="0" smtClean="0"/>
              <a:t> – World Trade Organization	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WHC</a:t>
            </a:r>
            <a:r>
              <a:rPr lang="en-US" dirty="0" smtClean="0"/>
              <a:t> – World Heritage Committee of UNESCO – UN Educational, Scientific  and Cultural Org.	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CAS </a:t>
            </a:r>
            <a:r>
              <a:rPr lang="en-US" dirty="0" smtClean="0"/>
              <a:t>– Court of Arbitration for Sport	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WADA</a:t>
            </a:r>
            <a:r>
              <a:rPr lang="en-AU" dirty="0" smtClean="0"/>
              <a:t> – World Anti-Doping Agency	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70146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International organizations: advisory, </a:t>
            </a:r>
            <a:br>
              <a:rPr lang="en-US" sz="3600" dirty="0" smtClean="0">
                <a:solidFill>
                  <a:srgbClr val="533492"/>
                </a:solidFill>
              </a:rPr>
            </a:br>
            <a:r>
              <a:rPr lang="en-US" sz="3600" dirty="0" smtClean="0">
                <a:solidFill>
                  <a:srgbClr val="533492"/>
                </a:solidFill>
              </a:rPr>
              <a:t>specialist, etc.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42" y="1484784"/>
            <a:ext cx="8568952" cy="4425355"/>
          </a:xfrm>
        </p:spPr>
        <p:txBody>
          <a:bodyPr>
            <a:normAutofit/>
          </a:bodyPr>
          <a:lstStyle/>
          <a:p>
            <a:r>
              <a:rPr lang="en-AU" sz="2800" dirty="0" smtClean="0">
                <a:solidFill>
                  <a:srgbClr val="7030A0"/>
                </a:solidFill>
              </a:rPr>
              <a:t>WLO</a:t>
            </a:r>
            <a:r>
              <a:rPr lang="en-AU" sz="2800" dirty="0" smtClean="0"/>
              <a:t> – World Leisure Organisation 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IOC</a:t>
            </a:r>
            <a:r>
              <a:rPr lang="en-US" sz="2800" dirty="0" smtClean="0"/>
              <a:t> – International Olympic Committee	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IPC</a:t>
            </a:r>
            <a:r>
              <a:rPr lang="en-US" sz="2800" dirty="0" smtClean="0"/>
              <a:t> – International </a:t>
            </a:r>
            <a:r>
              <a:rPr lang="en-US" sz="2800" dirty="0" err="1" smtClean="0"/>
              <a:t>Paralympic</a:t>
            </a:r>
            <a:r>
              <a:rPr lang="en-US" sz="2800" dirty="0" smtClean="0"/>
              <a:t> Committee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IFs</a:t>
            </a:r>
            <a:r>
              <a:rPr lang="en-US" sz="2800" dirty="0" smtClean="0"/>
              <a:t> – International Federations of (individual) Sport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CGF</a:t>
            </a:r>
            <a:r>
              <a:rPr lang="en-US" sz="2800" dirty="0" smtClean="0"/>
              <a:t> – Commonwealth Games Federation	</a:t>
            </a:r>
          </a:p>
          <a:p>
            <a:r>
              <a:rPr lang="en-AU" sz="2800" dirty="0" smtClean="0">
                <a:solidFill>
                  <a:srgbClr val="7030A0"/>
                </a:solidFill>
              </a:rPr>
              <a:t>UNWTO</a:t>
            </a:r>
            <a:r>
              <a:rPr lang="en-AU" sz="2800" dirty="0" smtClean="0"/>
              <a:t> – UN World Tourism Organisation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IUCN</a:t>
            </a:r>
            <a:r>
              <a:rPr lang="en-US" sz="2800" dirty="0" smtClean="0"/>
              <a:t> – International Union for the Conservation of Nature Conservation	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2818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Supra-national bodies – e.g. European Union </a:t>
            </a:r>
            <a:br>
              <a:rPr lang="en-US" sz="3200" dirty="0" smtClean="0">
                <a:solidFill>
                  <a:srgbClr val="533492"/>
                </a:solidFill>
              </a:rPr>
            </a:br>
            <a:r>
              <a:rPr lang="en-US" sz="1800" dirty="0" smtClean="0">
                <a:solidFill>
                  <a:srgbClr val="533492"/>
                </a:solidFill>
              </a:rPr>
              <a:t>(Box 6.1)</a:t>
            </a:r>
            <a:endParaRPr lang="en-AU" sz="18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27/28 member countries cede power over  (commercial) </a:t>
            </a:r>
            <a:r>
              <a:rPr lang="en-US" sz="2800" dirty="0" smtClean="0">
                <a:solidFill>
                  <a:srgbClr val="7030A0"/>
                </a:solidFill>
              </a:rPr>
              <a:t>competition policy </a:t>
            </a:r>
            <a:r>
              <a:rPr lang="en-US" sz="2800" dirty="0" smtClean="0"/>
              <a:t>to European Commission</a:t>
            </a:r>
          </a:p>
          <a:p>
            <a:r>
              <a:rPr lang="en-US" sz="2800" dirty="0" smtClean="0"/>
              <a:t>Includes sport</a:t>
            </a:r>
          </a:p>
          <a:p>
            <a:r>
              <a:rPr lang="en-US" sz="2800" dirty="0" smtClean="0"/>
              <a:t>Sporting leagues are ‘uncompetitive’ because of collusion: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layer </a:t>
            </a:r>
            <a:r>
              <a:rPr lang="en-US" sz="2400" dirty="0" smtClean="0"/>
              <a:t>contracts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roadcasting </a:t>
            </a:r>
            <a:r>
              <a:rPr lang="en-US" sz="2400" dirty="0" smtClean="0"/>
              <a:t>rights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328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Formal national constitutions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u</a:t>
            </a:r>
            <a:r>
              <a:rPr lang="en-US" dirty="0" smtClean="0">
                <a:solidFill>
                  <a:srgbClr val="533492"/>
                </a:solidFill>
              </a:rPr>
              <a:t>nitary versus </a:t>
            </a:r>
            <a:r>
              <a:rPr lang="en-US" dirty="0">
                <a:solidFill>
                  <a:srgbClr val="533492"/>
                </a:solidFill>
              </a:rPr>
              <a:t>f</a:t>
            </a:r>
            <a:r>
              <a:rPr lang="en-US" dirty="0" smtClean="0">
                <a:solidFill>
                  <a:srgbClr val="533492"/>
                </a:solidFill>
              </a:rPr>
              <a:t>ederal  </a:t>
            </a:r>
            <a:r>
              <a:rPr lang="en-US" sz="2200" dirty="0" smtClean="0">
                <a:solidFill>
                  <a:srgbClr val="533492"/>
                </a:solidFill>
              </a:rPr>
              <a:t>(Table 6.3)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Unitary: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only one level of government (+ local government)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 New Zealand, Ireland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Federal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dditional </a:t>
            </a:r>
            <a:r>
              <a:rPr lang="en-US" dirty="0" smtClean="0"/>
              <a:t>state/provincial level of government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 USA, Australia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Leisure, sport, tourism </a:t>
            </a:r>
            <a:r>
              <a:rPr lang="en-US" dirty="0" smtClean="0"/>
              <a:t>often administered by all levels </a:t>
            </a:r>
            <a:r>
              <a:rPr lang="en-US" sz="2400" dirty="0" smtClean="0"/>
              <a:t>(see Table 6.5)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7266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1681</Words>
  <Application>Microsoft Office PowerPoint</Application>
  <PresentationFormat>On-screen Show (4:3)</PresentationFormat>
  <Paragraphs>426</Paragraphs>
  <Slides>30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CHAPTER 6</vt:lpstr>
      <vt:lpstr>Outline</vt:lpstr>
      <vt:lpstr>International dimensions:  Agreements etc. (Table 6.1)</vt:lpstr>
      <vt:lpstr>Agreements (cont’d)</vt:lpstr>
      <vt:lpstr>International organizations – regulatory  (Table 6.2)</vt:lpstr>
      <vt:lpstr>International organizations: advisory,  specialist, etc.</vt:lpstr>
      <vt:lpstr>Supra-national bodies – e.g. European Union  (Box 6.1)</vt:lpstr>
      <vt:lpstr>Formal national constitutions unitary versus federal  (Table 6.3)</vt:lpstr>
      <vt:lpstr>Westminster model</vt:lpstr>
      <vt:lpstr>Presidential model: US style</vt:lpstr>
      <vt:lpstr>Presidential model: French style</vt:lpstr>
      <vt:lpstr>Formal national constitutions – unitary versus federal  (Table 6.3)</vt:lpstr>
      <vt:lpstr>Forming governments</vt:lpstr>
      <vt:lpstr>Location of Leisure, Sport, Tourism</vt:lpstr>
      <vt:lpstr>Location of Leisure, Sport, Tourism</vt:lpstr>
      <vt:lpstr>Location of Leisure, Sport, Tourism</vt:lpstr>
      <vt:lpstr>Other institutions 1:  statutory bodies/authorities</vt:lpstr>
      <vt:lpstr>Other institutions 2:   non-profit/voluntary sector</vt:lpstr>
      <vt:lpstr>Other institutions 3:  public–private partnerships</vt:lpstr>
      <vt:lpstr>Models of decision-making</vt:lpstr>
      <vt:lpstr>Power-based models</vt:lpstr>
      <vt:lpstr>Political pluralism (Fig. 6.2)</vt:lpstr>
      <vt:lpstr>Power-based models (cont’d)</vt:lpstr>
      <vt:lpstr>Rationality models</vt:lpstr>
      <vt:lpstr>Rational-comprehensive model (Fig. 6.3)</vt:lpstr>
      <vt:lpstr>Rational-comprehensive model (cont’d)</vt:lpstr>
      <vt:lpstr>Other approaches</vt:lpstr>
      <vt:lpstr>Urban growth regimes and governance of the local state</vt:lpstr>
      <vt:lpstr>Local state (Fig. 6.4)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25</cp:revision>
  <dcterms:created xsi:type="dcterms:W3CDTF">2016-11-30T23:45:22Z</dcterms:created>
  <dcterms:modified xsi:type="dcterms:W3CDTF">2017-04-19T11:18:09Z</dcterms:modified>
</cp:coreProperties>
</file>