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8"/>
  </p:notesMasterIdLst>
  <p:sldIdLst>
    <p:sldId id="257" r:id="rId2"/>
    <p:sldId id="258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82" r:id="rId19"/>
    <p:sldId id="277" r:id="rId20"/>
    <p:sldId id="278" r:id="rId21"/>
    <p:sldId id="279" r:id="rId22"/>
    <p:sldId id="280" r:id="rId23"/>
    <p:sldId id="283" r:id="rId24"/>
    <p:sldId id="281" r:id="rId25"/>
    <p:sldId id="284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3492"/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2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Market failure: (a) Public goods/services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Characteristics:</a:t>
            </a:r>
          </a:p>
          <a:p>
            <a:pPr lvl="1"/>
            <a:r>
              <a:rPr lang="en-US" b="1" dirty="0" smtClean="0"/>
              <a:t>n</a:t>
            </a:r>
            <a:r>
              <a:rPr lang="en-US" b="1" dirty="0" smtClean="0"/>
              <a:t>on-excludable</a:t>
            </a:r>
            <a:r>
              <a:rPr lang="en-US" dirty="0" smtClean="0"/>
              <a:t>: difficult/impossible to exclude users</a:t>
            </a:r>
          </a:p>
          <a:p>
            <a:pPr lvl="1"/>
            <a:r>
              <a:rPr lang="en-US" b="1" dirty="0"/>
              <a:t>n</a:t>
            </a:r>
            <a:r>
              <a:rPr lang="en-US" b="1" dirty="0" smtClean="0"/>
              <a:t>on-rival</a:t>
            </a:r>
            <a:r>
              <a:rPr lang="en-US" dirty="0" smtClean="0"/>
              <a:t>: one person’s enjoyment does not preclude another’s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Consequence:</a:t>
            </a:r>
            <a:r>
              <a:rPr lang="en-US" dirty="0" smtClean="0"/>
              <a:t> difficult for private sector to operate, so the market ‘under-provides’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Examples:</a:t>
            </a:r>
          </a:p>
          <a:p>
            <a:pPr lvl="1"/>
            <a:r>
              <a:rPr lang="en-GB" dirty="0"/>
              <a:t>f</a:t>
            </a:r>
            <a:r>
              <a:rPr lang="en-GB" dirty="0" smtClean="0"/>
              <a:t>ree-to-air broadcasting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ublic pride in success of local/national athletes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pen public events: </a:t>
            </a:r>
            <a:r>
              <a:rPr lang="en-US" dirty="0" smtClean="0"/>
              <a:t>e.g</a:t>
            </a:r>
            <a:r>
              <a:rPr lang="en-US" dirty="0" smtClean="0"/>
              <a:t>. firework displays, street parades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treet signs/lighting </a:t>
            </a:r>
            <a:r>
              <a:rPr lang="en-US" dirty="0" smtClean="0"/>
              <a:t>(</a:t>
            </a:r>
            <a:r>
              <a:rPr lang="en-US" dirty="0" smtClean="0"/>
              <a:t>facilitating access to leisure venues)</a:t>
            </a:r>
          </a:p>
          <a:p>
            <a:pPr lvl="1"/>
            <a:r>
              <a:rPr lang="en-US" dirty="0" smtClean="0"/>
              <a:t>major scenic amenities, e.g. conserved historic/natural environment</a:t>
            </a:r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74011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Market failure: (b) Externalities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(or ‘third party’ or ‘neighbourhood’ effects)</a:t>
            </a:r>
            <a:endParaRPr lang="en-A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9"/>
            <a:ext cx="8229600" cy="4248472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Market under-provides or over-provides, due to specific benefits enjoyed or costs imposed, but not paid for, by specific third parties</a:t>
            </a:r>
          </a:p>
          <a:p>
            <a:r>
              <a:rPr lang="en-US" sz="3000" dirty="0" smtClean="0">
                <a:solidFill>
                  <a:srgbClr val="7030A0"/>
                </a:solidFill>
              </a:rPr>
              <a:t>Negative:</a:t>
            </a:r>
            <a:r>
              <a:rPr lang="en-US" sz="3000" dirty="0" smtClean="0"/>
              <a:t> costs imposed on third parties </a:t>
            </a:r>
          </a:p>
          <a:p>
            <a:pPr lvl="1"/>
            <a:r>
              <a:rPr lang="en-US" sz="2600" dirty="0"/>
              <a:t>e</a:t>
            </a:r>
            <a:r>
              <a:rPr lang="en-US" sz="2600" dirty="0" smtClean="0"/>
              <a:t>.g. air pollution, noise pollution, congestion</a:t>
            </a:r>
          </a:p>
          <a:p>
            <a:r>
              <a:rPr lang="en-US" sz="3000" dirty="0" smtClean="0">
                <a:solidFill>
                  <a:srgbClr val="7030A0"/>
                </a:solidFill>
              </a:rPr>
              <a:t>Positive</a:t>
            </a:r>
            <a:r>
              <a:rPr lang="en-US" sz="3000" dirty="0" smtClean="0"/>
              <a:t>: benefits to third parties, which they do not pay for </a:t>
            </a:r>
          </a:p>
          <a:p>
            <a:pPr lvl="1"/>
            <a:r>
              <a:rPr lang="en-US" sz="2600" dirty="0"/>
              <a:t>e</a:t>
            </a:r>
            <a:r>
              <a:rPr lang="en-US" sz="2600" dirty="0" smtClean="0"/>
              <a:t>.g. environmental/amenity benefits of a golf course to surrounding properties; public tourism attractions</a:t>
            </a:r>
            <a:endParaRPr lang="en-AU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6173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Market failure: (c) Mixed goods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Part private and part public goods/services, e.g.: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Theatre visit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rivate: enjoyment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ublic: good social/cultural spin-off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Sport participation </a:t>
            </a:r>
          </a:p>
          <a:p>
            <a:pPr lvl="1"/>
            <a:r>
              <a:rPr lang="en-US" dirty="0" smtClean="0"/>
              <a:t>private: enjoyment, well-being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ublic good: improved health = cost savings to health service/insurance and to employers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Urban park </a:t>
            </a:r>
          </a:p>
          <a:p>
            <a:pPr lvl="1"/>
            <a:r>
              <a:rPr lang="en-US" dirty="0" smtClean="0"/>
              <a:t>private: visitor enjoyment, well-being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xternalities: environmental benefits to local residents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xternality/public good: passers-by enjoyment, well-being</a:t>
            </a:r>
          </a:p>
          <a:p>
            <a:pPr lvl="1"/>
            <a:r>
              <a:rPr lang="en-US" dirty="0" smtClean="0"/>
              <a:t>public good: dispersal of pollution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6934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Market failure: (d) Merit goods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r>
              <a:rPr lang="en-US" dirty="0" smtClean="0"/>
              <a:t>Enjoyment/appreciation is not immediate: high learning threshold, so government  should subsidize education/exposure, e.g.: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nvironmental education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ome art/music 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9801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Market failure: (e) Option demand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Goods and services that people want to maintain </a:t>
            </a:r>
            <a:r>
              <a:rPr lang="en-US" i="1" dirty="0" smtClean="0">
                <a:solidFill>
                  <a:srgbClr val="0070C0"/>
                </a:solidFill>
              </a:rPr>
              <a:t>in case they or their successors want to use them in future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smtClean="0"/>
              <a:t>e.g.:</a:t>
            </a:r>
            <a:endParaRPr lang="en-US" i="1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significant environmental, cultural and heritage items 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3852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Market failure: (f) </a:t>
            </a:r>
            <a:r>
              <a:rPr lang="en-US" sz="3600" dirty="0">
                <a:solidFill>
                  <a:srgbClr val="533492"/>
                </a:solidFill>
              </a:rPr>
              <a:t>I</a:t>
            </a:r>
            <a:r>
              <a:rPr lang="en-US" sz="3600" dirty="0" smtClean="0">
                <a:solidFill>
                  <a:srgbClr val="533492"/>
                </a:solidFill>
              </a:rPr>
              <a:t>nfant industries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Industries where it is difficult for new entrants to get started because of power of existing companies, so state supports start-up, e.g.: </a:t>
            </a:r>
          </a:p>
          <a:p>
            <a:pPr lvl="1"/>
            <a:r>
              <a:rPr lang="en-AU" dirty="0" smtClean="0"/>
              <a:t>local film industry</a:t>
            </a:r>
          </a:p>
          <a:p>
            <a:pPr lvl="1"/>
            <a:r>
              <a:rPr lang="en-AU" dirty="0" smtClean="0"/>
              <a:t>local publishing industry</a:t>
            </a:r>
          </a:p>
          <a:p>
            <a:pPr lvl="1"/>
            <a:r>
              <a:rPr lang="en-AU" dirty="0" smtClean="0"/>
              <a:t>airlines</a:t>
            </a:r>
          </a:p>
          <a:p>
            <a:r>
              <a:rPr lang="en-US" dirty="0" smtClean="0"/>
              <a:t>Problem of ‘picking winners’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59835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Market failure: (g) Size of project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Projects too large for private sector to invest</a:t>
            </a:r>
          </a:p>
          <a:p>
            <a:r>
              <a:rPr lang="en-US" dirty="0" smtClean="0"/>
              <a:t>Few examples today in developed economies</a:t>
            </a:r>
          </a:p>
          <a:p>
            <a:pPr lvl="1"/>
            <a:r>
              <a:rPr lang="en-US" dirty="0" smtClean="0"/>
              <a:t>possibly major resort development, Olympic Games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67197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Market failure: (h) Natural monopoly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Services where only one supplier is technically required, e.g.: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– </a:t>
            </a:r>
            <a:r>
              <a:rPr lang="en-AU" dirty="0" smtClean="0"/>
              <a:t>unique </a:t>
            </a:r>
            <a:r>
              <a:rPr lang="en-AU" dirty="0" smtClean="0"/>
              <a:t>heritage attractions or </a:t>
            </a:r>
          </a:p>
          <a:p>
            <a:pPr marL="0" indent="0">
              <a:buNone/>
            </a:pPr>
            <a:r>
              <a:rPr lang="en-AU" dirty="0" smtClean="0"/>
              <a:t>	– </a:t>
            </a:r>
            <a:r>
              <a:rPr lang="en-AU" dirty="0" smtClean="0"/>
              <a:t>environmental </a:t>
            </a:r>
            <a:r>
              <a:rPr lang="en-AU" dirty="0" smtClean="0"/>
              <a:t>resources</a:t>
            </a:r>
          </a:p>
          <a:p>
            <a:r>
              <a:rPr lang="en-US" dirty="0" smtClean="0"/>
              <a:t>As with any monopoly, state may take over or highly regulate, to avoid excessive profits.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70292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Market failure: (</a:t>
            </a:r>
            <a:r>
              <a:rPr lang="en-AU" sz="3600" dirty="0" err="1" smtClean="0">
                <a:solidFill>
                  <a:srgbClr val="533492"/>
                </a:solidFill>
              </a:rPr>
              <a:t>i</a:t>
            </a:r>
            <a:r>
              <a:rPr lang="en-AU" sz="3600" dirty="0" smtClean="0">
                <a:solidFill>
                  <a:srgbClr val="533492"/>
                </a:solidFill>
              </a:rPr>
              <a:t>) Competition failure</a:t>
            </a:r>
            <a:endParaRPr lang="en-US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Consumers not fully informed – information asymmetry</a:t>
            </a:r>
          </a:p>
          <a:p>
            <a:r>
              <a:rPr lang="en-AU" dirty="0" smtClean="0"/>
              <a:t>Monopoly/oligopoly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7213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533492"/>
                </a:solidFill>
              </a:rPr>
              <a:t>Role of the state 4: socio-political arguments</a:t>
            </a:r>
            <a:endParaRPr lang="en-AU" sz="32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en-AU" dirty="0" smtClean="0"/>
              <a:t>Equity or humanitarian measures</a:t>
            </a:r>
          </a:p>
          <a:p>
            <a:r>
              <a:rPr lang="en-AU" dirty="0" smtClean="0"/>
              <a:t>Economic management and development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4763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5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533492"/>
                </a:solidFill>
              </a:rPr>
              <a:t>The Market versus the State</a:t>
            </a:r>
            <a:endParaRPr lang="en-GB" sz="4000" dirty="0">
              <a:solidFill>
                <a:srgbClr val="533492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Socio-political: (a) Equity or humanitarian measures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Leisure may be part of a package of goods and services required for a minimum acceptable quality of life</a:t>
            </a:r>
          </a:p>
          <a:p>
            <a:r>
              <a:rPr lang="en-US" dirty="0" smtClean="0"/>
              <a:t>To be assured for all, notably disadvantaged groups – people with disabilities, elderly, unemployed</a:t>
            </a:r>
          </a:p>
          <a:p>
            <a:r>
              <a:rPr lang="en-US" dirty="0" smtClean="0"/>
              <a:t>In cash (income support) or direct services?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35387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n-AU" sz="4000" dirty="0" smtClean="0">
                <a:solidFill>
                  <a:srgbClr val="533492"/>
                </a:solidFill>
              </a:rPr>
              <a:t> </a:t>
            </a:r>
            <a:r>
              <a:rPr lang="en-AU" sz="3600" dirty="0" smtClean="0">
                <a:solidFill>
                  <a:srgbClr val="533492"/>
                </a:solidFill>
              </a:rPr>
              <a:t>Socio-political: (b</a:t>
            </a:r>
            <a:r>
              <a:rPr lang="en-AU" sz="3600" dirty="0">
                <a:solidFill>
                  <a:srgbClr val="533492"/>
                </a:solidFill>
              </a:rPr>
              <a:t>)</a:t>
            </a:r>
            <a:r>
              <a:rPr lang="en-AU" sz="3600" dirty="0" smtClean="0">
                <a:solidFill>
                  <a:srgbClr val="533492"/>
                </a:solidFill>
              </a:rPr>
              <a:t> Economic management/ development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09939"/>
          </a:xfrm>
        </p:spPr>
        <p:txBody>
          <a:bodyPr/>
          <a:lstStyle/>
          <a:p>
            <a:r>
              <a:rPr lang="en-US" dirty="0" smtClean="0"/>
              <a:t>Leisure industries may:</a:t>
            </a:r>
          </a:p>
          <a:p>
            <a:pPr lvl="1"/>
            <a:r>
              <a:rPr lang="en-US" dirty="0" smtClean="0"/>
              <a:t>be supported as a significant part of the local economy – e.g. entertainment district, theatres, restaurants</a:t>
            </a:r>
          </a:p>
          <a:p>
            <a:pPr lvl="1"/>
            <a:r>
              <a:rPr lang="en-US" dirty="0" smtClean="0"/>
              <a:t>be used to boost the economy – e.g. tourism</a:t>
            </a:r>
          </a:p>
          <a:p>
            <a:r>
              <a:rPr lang="en-US" dirty="0" smtClean="0"/>
              <a:t>Problem of governments ‘picking winners’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2809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533492"/>
                </a:solidFill>
              </a:rPr>
              <a:t>Socio-political: (c) Incidental enterprise</a:t>
            </a:r>
            <a:endParaRPr lang="en-AU" sz="3200" b="1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leisure enterprise may be part of another public service – e.g. shops/restaurants in museums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4015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533492"/>
                </a:solidFill>
              </a:rPr>
              <a:t>Socio-political: (d) Tradition</a:t>
            </a:r>
            <a:endParaRPr lang="en-AU" sz="3200" b="1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 may be politically difficult to close down a long-standing service, even when it is no longer effective.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59459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Market versus the state: issues</a:t>
            </a:r>
            <a:endParaRPr lang="en-AU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533492"/>
                </a:solidFill>
              </a:rPr>
              <a:t>Profit-making or loss-making?</a:t>
            </a:r>
          </a:p>
          <a:p>
            <a:pPr lvl="1"/>
            <a:r>
              <a:rPr lang="en-US" dirty="0" smtClean="0"/>
              <a:t>If a facility/service can be run profitably, why should government bother?</a:t>
            </a:r>
          </a:p>
          <a:p>
            <a:pPr lvl="1"/>
            <a:r>
              <a:rPr lang="en-US" dirty="0" smtClean="0"/>
              <a:t>N.B. ‘profitable’ includes a return on capital, including land/buildings, as well as meeting operational costs.</a:t>
            </a:r>
            <a:r>
              <a:rPr lang="en-AU" dirty="0" smtClean="0"/>
              <a:t> </a:t>
            </a:r>
          </a:p>
          <a:p>
            <a:r>
              <a:rPr lang="en-AU" dirty="0" smtClean="0">
                <a:solidFill>
                  <a:srgbClr val="533492"/>
                </a:solidFill>
              </a:rPr>
              <a:t>Government failure/size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ften </a:t>
            </a:r>
            <a:r>
              <a:rPr lang="en-US" dirty="0" smtClean="0"/>
              <a:t>argued (e.g. by neo-liberals) that government is innately inefficient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herefore </a:t>
            </a:r>
            <a:r>
              <a:rPr lang="en-US" dirty="0" smtClean="0"/>
              <a:t>a large government sector is a drag on the economy.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73628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Issues (cont’d)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Provider or facilitator?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ne </a:t>
            </a:r>
            <a:r>
              <a:rPr lang="en-US" dirty="0" smtClean="0"/>
              <a:t>response to the government failure/size argument is for government to facilitate others to provide services (commercial or non-profit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Globalization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roblems of national/local cultural identity</a:t>
            </a:r>
          </a:p>
          <a:p>
            <a:pPr lvl="2"/>
            <a:r>
              <a:rPr lang="en-US" dirty="0" smtClean="0"/>
              <a:t>film, TV, music, sport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conomic disruption/unemployment </a:t>
            </a:r>
          </a:p>
          <a:p>
            <a:pPr lvl="2"/>
            <a:r>
              <a:rPr lang="en-US" dirty="0" smtClean="0"/>
              <a:t>leisure </a:t>
            </a:r>
            <a:r>
              <a:rPr lang="en-US" dirty="0" smtClean="0"/>
              <a:t>providers are job creators</a:t>
            </a:r>
          </a:p>
          <a:p>
            <a:pPr lvl="2"/>
            <a:r>
              <a:rPr lang="en-US" dirty="0" smtClean="0"/>
              <a:t>services in high unemployment areas</a:t>
            </a:r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052070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533492"/>
                </a:solidFill>
              </a:rPr>
              <a:t>Out of the mainstream</a:t>
            </a:r>
            <a:endParaRPr lang="en-US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Marxist economics (see Ch. 2)</a:t>
            </a:r>
          </a:p>
          <a:p>
            <a:r>
              <a:rPr lang="en-AU" dirty="0" smtClean="0"/>
              <a:t>Institutional economics </a:t>
            </a:r>
            <a:r>
              <a:rPr lang="en-AU" dirty="0"/>
              <a:t>(</a:t>
            </a:r>
            <a:r>
              <a:rPr lang="en-AU" dirty="0" smtClean="0"/>
              <a:t>see Veblen, </a:t>
            </a:r>
            <a:r>
              <a:rPr lang="en-AU" i="1" dirty="0" smtClean="0"/>
              <a:t>Theory of the Leisure Class</a:t>
            </a:r>
            <a:r>
              <a:rPr lang="en-AU" dirty="0" smtClean="0"/>
              <a:t>)</a:t>
            </a:r>
          </a:p>
          <a:p>
            <a:r>
              <a:rPr lang="en-AU" dirty="0" smtClean="0"/>
              <a:t>Humanistic economics – based on analysis of human needs (see Ch. 3)</a:t>
            </a:r>
          </a:p>
          <a:p>
            <a:r>
              <a:rPr lang="en-AU" dirty="0" smtClean="0"/>
              <a:t>Behavioural/psychological economics</a:t>
            </a:r>
          </a:p>
          <a:p>
            <a:r>
              <a:rPr lang="en-AU" dirty="0" smtClean="0"/>
              <a:t>Anti-materialist economics</a:t>
            </a:r>
          </a:p>
          <a:p>
            <a:r>
              <a:rPr lang="en-AU" dirty="0" smtClean="0"/>
              <a:t>Inequality-based critiques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89478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533492"/>
                </a:solidFill>
              </a:rPr>
              <a:t>Outline</a:t>
            </a:r>
            <a:endParaRPr lang="en-US" dirty="0">
              <a:solidFill>
                <a:srgbClr val="53349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780302" y="2187568"/>
            <a:ext cx="46000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The triumph of capitalism?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96906" y="2562585"/>
            <a:ext cx="45834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Mainstream economics:  the market system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98909" y="4525103"/>
            <a:ext cx="458140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The role of the state: summary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56928" y="1783049"/>
            <a:ext cx="460851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b="1" dirty="0" smtClean="0"/>
              <a:t>Introduction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89602" y="2994633"/>
            <a:ext cx="45907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Mainstream economics: the role of the state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71240" y="3541646"/>
            <a:ext cx="45798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Mainstream economics: market failure types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66143" y="4066485"/>
            <a:ext cx="45725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Types of socio-political argument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58840" y="4945100"/>
            <a:ext cx="46214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Market versus state: Issues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56928" y="5477799"/>
            <a:ext cx="4581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Out of the mainstream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54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The triumph of capitalism?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Collapse of eastern Communist bloc, 1989–90</a:t>
            </a:r>
          </a:p>
          <a:p>
            <a:r>
              <a:rPr lang="en-US" sz="2800" dirty="0" smtClean="0"/>
              <a:t>Reforms in China: ‘market system’ but under Communist control</a:t>
            </a:r>
          </a:p>
          <a:p>
            <a:r>
              <a:rPr lang="en-US" sz="2800" dirty="0" smtClean="0"/>
              <a:t>Decline in socialist parties in the West =</a:t>
            </a:r>
          </a:p>
          <a:p>
            <a:r>
              <a:rPr lang="en-US" sz="2800" dirty="0" smtClean="0"/>
              <a:t>Triumph of capitalism</a:t>
            </a:r>
          </a:p>
          <a:p>
            <a:r>
              <a:rPr lang="en-US" sz="2800" dirty="0" smtClean="0"/>
              <a:t>N.B. Global Financial Crisis of 2008 indicates instability</a:t>
            </a:r>
          </a:p>
          <a:p>
            <a:r>
              <a:rPr lang="en-US" sz="2800" dirty="0" smtClean="0"/>
              <a:t>What is the role of the </a:t>
            </a:r>
            <a:r>
              <a:rPr lang="en-US" sz="2800" dirty="0"/>
              <a:t>s</a:t>
            </a:r>
            <a:r>
              <a:rPr lang="en-US" sz="2800" dirty="0" smtClean="0"/>
              <a:t>tate in a market economy?</a:t>
            </a:r>
            <a:endParaRPr lang="en-A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3024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Mainstream economics: the market system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Describes/analyses the market system, i.e. firms and consumers; but also</a:t>
            </a:r>
          </a:p>
          <a:p>
            <a:r>
              <a:rPr lang="en-US" sz="2800" dirty="0"/>
              <a:t>H</a:t>
            </a:r>
            <a:r>
              <a:rPr lang="en-US" sz="2800" dirty="0" smtClean="0"/>
              <a:t>as a theory about </a:t>
            </a:r>
            <a:r>
              <a:rPr lang="en-US" sz="2800" u="sng" dirty="0" smtClean="0"/>
              <a:t>the state</a:t>
            </a:r>
            <a:r>
              <a:rPr lang="en-US" sz="2800" dirty="0" smtClean="0"/>
              <a:t> – </a:t>
            </a:r>
            <a:r>
              <a:rPr lang="en-US" sz="2400" i="1" dirty="0" smtClean="0">
                <a:solidFill>
                  <a:srgbClr val="0070C0"/>
                </a:solidFill>
              </a:rPr>
              <a:t>welfare economics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3741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Mainstream economics: the role of the state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Adam Smith (1723–1790):</a:t>
            </a:r>
          </a:p>
          <a:p>
            <a:r>
              <a:rPr lang="en-US" dirty="0" smtClean="0"/>
              <a:t>Role of the state:</a:t>
            </a:r>
          </a:p>
          <a:p>
            <a:pPr lvl="1"/>
            <a:r>
              <a:rPr lang="en-GB" dirty="0" smtClean="0"/>
              <a:t>	</a:t>
            </a:r>
            <a:r>
              <a:rPr lang="en-GB" dirty="0" smtClean="0"/>
              <a:t>n</a:t>
            </a:r>
            <a:r>
              <a:rPr lang="en-GB" baseline="0" dirty="0" smtClean="0"/>
              <a:t>ational </a:t>
            </a:r>
            <a:r>
              <a:rPr lang="en-GB" baseline="0" dirty="0" smtClean="0"/>
              <a:t>defence</a:t>
            </a:r>
            <a:endParaRPr lang="en-AU" dirty="0" smtClean="0"/>
          </a:p>
          <a:p>
            <a:pPr lvl="1"/>
            <a:r>
              <a:rPr lang="en-US" dirty="0" smtClean="0"/>
              <a:t>	</a:t>
            </a:r>
            <a:r>
              <a:rPr lang="en-US" dirty="0" smtClean="0"/>
              <a:t>p</a:t>
            </a:r>
            <a:r>
              <a:rPr lang="en-US" baseline="0" dirty="0" smtClean="0"/>
              <a:t>rovision </a:t>
            </a:r>
            <a:r>
              <a:rPr lang="en-US" baseline="0" dirty="0" smtClean="0"/>
              <a:t>of a system of law and order</a:t>
            </a:r>
          </a:p>
          <a:p>
            <a:pPr lvl="1"/>
            <a:r>
              <a:rPr lang="en-GB" baseline="0" dirty="0" smtClean="0"/>
              <a:t>	</a:t>
            </a:r>
            <a:r>
              <a:rPr lang="en-GB" baseline="0" dirty="0" smtClean="0"/>
              <a:t>public </a:t>
            </a:r>
            <a:r>
              <a:rPr lang="en-GB" baseline="0" dirty="0" smtClean="0"/>
              <a:t>works</a:t>
            </a:r>
          </a:p>
          <a:p>
            <a:r>
              <a:rPr lang="en-GB" dirty="0" smtClean="0"/>
              <a:t>Interpretation of Smiths ‘public works’:</a:t>
            </a:r>
          </a:p>
          <a:p>
            <a:pPr lvl="1"/>
            <a:r>
              <a:rPr lang="en-GB" dirty="0"/>
              <a:t>m</a:t>
            </a:r>
            <a:r>
              <a:rPr lang="en-GB" baseline="0" dirty="0" smtClean="0"/>
              <a:t>arket </a:t>
            </a:r>
            <a:r>
              <a:rPr lang="en-GB" baseline="0" dirty="0" smtClean="0"/>
              <a:t>failure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ocial/political </a:t>
            </a:r>
            <a:r>
              <a:rPr lang="en-GB" dirty="0" smtClean="0"/>
              <a:t>arguments</a:t>
            </a:r>
            <a:r>
              <a:rPr lang="en-GB" baseline="0" dirty="0" smtClean="0"/>
              <a:t> 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1126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22114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Role of state 1: national </a:t>
            </a:r>
            <a:r>
              <a:rPr lang="en-US" sz="3600" dirty="0" err="1" smtClean="0">
                <a:solidFill>
                  <a:srgbClr val="533492"/>
                </a:solidFill>
              </a:rPr>
              <a:t>defence</a:t>
            </a:r>
            <a:r>
              <a:rPr lang="en-US" sz="3600" dirty="0" smtClean="0">
                <a:solidFill>
                  <a:srgbClr val="533492"/>
                </a:solidFill>
              </a:rPr>
              <a:t> and LST 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208912" cy="648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Traditionally, sport promoted to ensure fitness for war: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2348880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James I </a:t>
            </a:r>
            <a:r>
              <a:rPr lang="en-US" sz="2400" i="1" dirty="0" smtClean="0">
                <a:solidFill>
                  <a:srgbClr val="0070C0"/>
                </a:solidFill>
              </a:rPr>
              <a:t>Book of Sports</a:t>
            </a:r>
            <a:r>
              <a:rPr lang="en-US" sz="2400" dirty="0" smtClean="0"/>
              <a:t> (1618):  sport for ‘the common and meaner people’… ‘</a:t>
            </a:r>
            <a:r>
              <a:rPr lang="en-US" sz="2400" baseline="0" dirty="0" smtClean="0"/>
              <a:t>such exercises as may make their bodies more able for war, when His Majesty or his successors shall have occasion to use them.’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67154" y="4077072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1930s: promotion of fitness in Britain and Australia due to concerns about the fitness of young men for war service</a:t>
            </a:r>
            <a:endParaRPr lang="en-A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99655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Role of state 2: law and order and LST</a:t>
            </a:r>
            <a:endParaRPr lang="en-AU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525963"/>
          </a:xfrm>
        </p:spPr>
        <p:txBody>
          <a:bodyPr>
            <a:normAutofit/>
          </a:bodyPr>
          <a:lstStyle/>
          <a:p>
            <a:r>
              <a:rPr lang="en-US" sz="2400" baseline="0" dirty="0" smtClean="0"/>
              <a:t>Legal restrictions on potentially disruptive  activities, e.g. gambling, sale of alcohol and use of recreational drugs</a:t>
            </a:r>
          </a:p>
          <a:p>
            <a:r>
              <a:rPr lang="en-US" sz="2400" dirty="0" smtClean="0"/>
              <a:t>Government control of access to: </a:t>
            </a:r>
            <a:r>
              <a:rPr lang="en-US" sz="2400" baseline="0" dirty="0" smtClean="0"/>
              <a:t>air-space, radio and television channels, coastal waterways and fisheries</a:t>
            </a:r>
          </a:p>
          <a:p>
            <a:r>
              <a:rPr lang="en-GB" sz="2400" dirty="0"/>
              <a:t>C</a:t>
            </a:r>
            <a:r>
              <a:rPr lang="en-GB" sz="2400" baseline="0" dirty="0" smtClean="0"/>
              <a:t>opyright laws</a:t>
            </a:r>
          </a:p>
          <a:p>
            <a:r>
              <a:rPr lang="en-US" sz="2400" dirty="0"/>
              <a:t>F</a:t>
            </a:r>
            <a:r>
              <a:rPr lang="en-US" sz="2400" baseline="0" dirty="0" smtClean="0"/>
              <a:t>ire and safety regulations in entertainment/transport </a:t>
            </a:r>
          </a:p>
          <a:p>
            <a:r>
              <a:rPr lang="en-GB" sz="2400" baseline="0" dirty="0" smtClean="0"/>
              <a:t>Gun laws </a:t>
            </a:r>
          </a:p>
          <a:p>
            <a:r>
              <a:rPr lang="en-GB" sz="2400" dirty="0" smtClean="0"/>
              <a:t>Leisure provision to prevent juvenile delinquency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82806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Role of state 3</a:t>
            </a:r>
            <a:r>
              <a:rPr lang="en-US" sz="3600" dirty="0">
                <a:solidFill>
                  <a:srgbClr val="0070C0"/>
                </a:solidFill>
              </a:rPr>
              <a:t>: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>
                <a:solidFill>
                  <a:srgbClr val="0070C0"/>
                </a:solidFill>
              </a:rPr>
              <a:t>m</a:t>
            </a:r>
            <a:r>
              <a:rPr lang="en-US" sz="3600" dirty="0" smtClean="0">
                <a:solidFill>
                  <a:srgbClr val="0070C0"/>
                </a:solidFill>
              </a:rPr>
              <a:t>arket failure</a:t>
            </a:r>
            <a:endParaRPr lang="en-AU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48245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Market process alone fails to produce optimum outcomes</a:t>
            </a:r>
          </a:p>
          <a:p>
            <a:r>
              <a:rPr lang="en-US" sz="2400" dirty="0" smtClean="0"/>
              <a:t>Situations: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sz="2400" baseline="0" dirty="0" smtClean="0"/>
              <a:t>public goods and services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sz="2400" baseline="0" dirty="0" smtClean="0"/>
              <a:t>externalities/neighbourhood effects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sz="2400" baseline="0" dirty="0" smtClean="0"/>
              <a:t>mixed goods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sz="2400" baseline="0" dirty="0" smtClean="0"/>
              <a:t>merit goods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sz="2400" baseline="0" dirty="0" smtClean="0"/>
              <a:t>option demand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sz="2400" baseline="0" dirty="0" smtClean="0"/>
              <a:t>infant industries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sz="2400" baseline="0" dirty="0" smtClean="0"/>
              <a:t>size of project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sz="2400" baseline="0" dirty="0" smtClean="0"/>
              <a:t>natural monopoly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1693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</TotalTime>
  <Words>1683</Words>
  <Application>Microsoft Office PowerPoint</Application>
  <PresentationFormat>On-screen Show (4:3)</PresentationFormat>
  <Paragraphs>198</Paragraphs>
  <Slides>26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CHAPTER 5</vt:lpstr>
      <vt:lpstr>Outline</vt:lpstr>
      <vt:lpstr>The triumph of capitalism?</vt:lpstr>
      <vt:lpstr>Mainstream economics: the market system</vt:lpstr>
      <vt:lpstr>Mainstream economics: the role of the state</vt:lpstr>
      <vt:lpstr>Role of state 1: national defence and LST </vt:lpstr>
      <vt:lpstr>Role of state 2: law and order and LST</vt:lpstr>
      <vt:lpstr>Role of state 3: market failure</vt:lpstr>
      <vt:lpstr>Market failure: (a) Public goods/services</vt:lpstr>
      <vt:lpstr>Market failure: (b) Externalities  (or ‘third party’ or ‘neighbourhood’ effects)</vt:lpstr>
      <vt:lpstr>Market failure: (c) Mixed goods</vt:lpstr>
      <vt:lpstr>Market failure: (d) Merit goods</vt:lpstr>
      <vt:lpstr>Market failure: (e) Option demand</vt:lpstr>
      <vt:lpstr>Market failure: (f) Infant industries</vt:lpstr>
      <vt:lpstr>Market failure: (g) Size of project</vt:lpstr>
      <vt:lpstr>Market failure: (h) Natural monopoly</vt:lpstr>
      <vt:lpstr>Market failure: (i) Competition failure</vt:lpstr>
      <vt:lpstr>Role of the state 4: socio-political arguments</vt:lpstr>
      <vt:lpstr>Socio-political: (a) Equity or humanitarian measures</vt:lpstr>
      <vt:lpstr> Socio-political: (b) Economic management/ development</vt:lpstr>
      <vt:lpstr>Socio-political: (c) Incidental enterprise</vt:lpstr>
      <vt:lpstr>Socio-political: (d) Tradition</vt:lpstr>
      <vt:lpstr>Market versus the state: issues</vt:lpstr>
      <vt:lpstr>Issues (cont’d)</vt:lpstr>
      <vt:lpstr>Out of the mainstream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24</cp:revision>
  <dcterms:created xsi:type="dcterms:W3CDTF">2016-11-30T23:45:22Z</dcterms:created>
  <dcterms:modified xsi:type="dcterms:W3CDTF">2017-04-19T11:12:45Z</dcterms:modified>
</cp:coreProperties>
</file>