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2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9" r:id="rId18"/>
    <p:sldId id="277" r:id="rId19"/>
    <p:sldId id="278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3492"/>
    <a:srgbClr val="3F3173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51DE6-9DB7-4787-885C-33A2B31B176A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97B4D-A21A-4517-A68C-98925564A9E2}" type="slidenum">
              <a:rPr lang="en-AU"/>
              <a:pPr/>
              <a:t>13</a:t>
            </a:fld>
            <a:endParaRPr lang="en-A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CF124-E615-4E53-B139-8F203957F555}" type="slidenum">
              <a:rPr lang="en-AU"/>
              <a:pPr/>
              <a:t>14</a:t>
            </a:fld>
            <a:endParaRPr lang="en-A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3698-8485-465A-BF35-3023C817FB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5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EF4A7D-5931-437A-BFEF-AC8335F5356E}" type="slidenum">
              <a:rPr lang="en-AU"/>
              <a:pPr/>
              <a:t>5</a:t>
            </a:fld>
            <a:endParaRPr lang="en-A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90F86-426B-4F9D-8325-2B9413DC5839}" type="slidenum">
              <a:rPr lang="en-AU"/>
              <a:pPr/>
              <a:t>6</a:t>
            </a:fld>
            <a:endParaRPr lang="en-A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6CA2B-52C0-4A55-8D32-ACD3A65347BC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67085-9C40-4E86-A068-2C72DB341115}" type="slidenum">
              <a:rPr lang="en-AU"/>
              <a:pPr/>
              <a:t>8</a:t>
            </a:fld>
            <a:endParaRPr lang="en-A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4571F-CACB-4A75-B730-C355B94B457F}" type="slidenum">
              <a:rPr lang="en-AU"/>
              <a:pPr/>
              <a:t>9</a:t>
            </a:fld>
            <a:endParaRPr lang="en-AU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065CB-6F40-440D-B56B-DC94C4194780}" type="slidenum">
              <a:rPr lang="en-AU"/>
              <a:pPr/>
              <a:t>10</a:t>
            </a:fld>
            <a:endParaRPr lang="en-A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73997-B477-4AD2-B795-5897F03E47CA}" type="slidenum">
              <a:rPr lang="en-AU"/>
              <a:pPr/>
              <a:t>11</a:t>
            </a:fld>
            <a:endParaRPr lang="en-A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E2F16-168E-45F8-BBEA-0E1418B0C877}" type="slidenum">
              <a:rPr lang="en-AU"/>
              <a:pPr/>
              <a:t>12</a:t>
            </a:fld>
            <a:endParaRPr lang="en-A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8.gif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5.jpeg"/><Relationship Id="rId4" Type="http://schemas.openxmlformats.org/officeDocument/2006/relationships/hyperlink" Target="http://www.usahockey.com/uploadedImages/USAHockey/disable_hockey/aaha/USA-Flag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5040560" cy="762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Sport </a:t>
            </a:r>
            <a:r>
              <a:rPr lang="en-US" sz="4000" dirty="0" smtClean="0">
                <a:solidFill>
                  <a:srgbClr val="7030A0"/>
                </a:solidFill>
              </a:rPr>
              <a:t>declarations </a:t>
            </a:r>
            <a:r>
              <a:rPr lang="en-US" sz="4000" dirty="0">
                <a:solidFill>
                  <a:srgbClr val="7030A0"/>
                </a:solidFill>
              </a:rPr>
              <a:t>- 1</a:t>
            </a:r>
            <a:endParaRPr lang="en-AU" sz="4000" dirty="0">
              <a:solidFill>
                <a:srgbClr val="7030A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7544" y="2420888"/>
            <a:ext cx="81422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AU" sz="2400" dirty="0" smtClean="0"/>
              <a:t>The </a:t>
            </a:r>
            <a:r>
              <a:rPr lang="en-AU" sz="2400" dirty="0"/>
              <a:t>practice of sport is a human right. Every individual must have the possibility of practising </a:t>
            </a:r>
            <a:r>
              <a:rPr lang="en-AU" sz="2400" dirty="0" smtClean="0"/>
              <a:t>sport </a:t>
            </a:r>
            <a:r>
              <a:rPr lang="en-US" sz="2400" dirty="0" smtClean="0"/>
              <a:t>without discrimination of any kind and in the Olympic spirit, which requires mutual understanding with a spirit of friendship, solidarity and fair play. </a:t>
            </a:r>
            <a:endParaRPr lang="en-AU" sz="2400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68194" y="5445224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i="1" dirty="0" smtClean="0"/>
              <a:t>Article </a:t>
            </a:r>
            <a:r>
              <a:rPr lang="en-AU" sz="2400" i="1" dirty="0"/>
              <a:t>1:</a:t>
            </a:r>
            <a:r>
              <a:rPr lang="en-AU" sz="2400" dirty="0"/>
              <a:t> </a:t>
            </a:r>
            <a:r>
              <a:rPr lang="en-US" sz="2400" dirty="0"/>
              <a:t> </a:t>
            </a:r>
            <a:r>
              <a:rPr lang="en-AU" sz="2400" dirty="0"/>
              <a:t>The practice of physical education and sport is a fundamental right for all.</a:t>
            </a:r>
            <a:endParaRPr lang="en-AU" sz="2400" b="1" i="1" dirty="0"/>
          </a:p>
        </p:txBody>
      </p:sp>
      <p:sp>
        <p:nvSpPr>
          <p:cNvPr id="5" name="Oval 4"/>
          <p:cNvSpPr/>
          <p:nvPr/>
        </p:nvSpPr>
        <p:spPr>
          <a:xfrm>
            <a:off x="1187624" y="1340768"/>
            <a:ext cx="576064" cy="57606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835696" y="1340768"/>
            <a:ext cx="576064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827584" y="1628800"/>
            <a:ext cx="576064" cy="57606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1475656" y="1628800"/>
            <a:ext cx="576064" cy="57606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539552" y="1340768"/>
            <a:ext cx="576064" cy="5760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76077" y="429309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b="1" i="1" dirty="0" smtClean="0"/>
              <a:t>1978: UNESCO International Charter of Physical Education and Sport</a:t>
            </a:r>
            <a:endParaRPr lang="en-US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43808" y="155679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b="1" i="1" dirty="0" smtClean="0"/>
              <a:t>The Olympic Charter</a:t>
            </a:r>
            <a:r>
              <a:rPr lang="en-US" sz="2800" b="1" i="1" dirty="0" smtClean="0"/>
              <a:t> – IOC, 2010 </a:t>
            </a:r>
            <a:r>
              <a:rPr lang="en-US" sz="2800" b="1" i="1" dirty="0" err="1" smtClean="0"/>
              <a:t>edn</a:t>
            </a:r>
            <a:r>
              <a:rPr lang="en-US" sz="2800" b="1" i="1" dirty="0" smtClean="0"/>
              <a:t> </a:t>
            </a:r>
            <a:endParaRPr lang="en-A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88414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CC"/>
                </a:solidFill>
              </a:rPr>
              <a:t>Sport </a:t>
            </a:r>
            <a:r>
              <a:rPr lang="en-US" sz="4000" dirty="0" smtClean="0">
                <a:solidFill>
                  <a:srgbClr val="0000CC"/>
                </a:solidFill>
              </a:rPr>
              <a:t>declarations </a:t>
            </a:r>
            <a:r>
              <a:rPr lang="en-US" sz="4000" dirty="0">
                <a:solidFill>
                  <a:srgbClr val="0000CC"/>
                </a:solidFill>
              </a:rPr>
              <a:t>- 2</a:t>
            </a:r>
            <a:endParaRPr lang="en-AU" sz="4000" dirty="0">
              <a:solidFill>
                <a:srgbClr val="0000CC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9552" y="1556792"/>
            <a:ext cx="7704856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b="1" i="1" dirty="0"/>
              <a:t>1976: European Sport for All Charter</a:t>
            </a:r>
            <a:endParaRPr lang="en-US" sz="2800" b="1" i="1" dirty="0"/>
          </a:p>
          <a:p>
            <a:pPr>
              <a:spcBef>
                <a:spcPct val="50000"/>
              </a:spcBef>
            </a:pPr>
            <a:r>
              <a:rPr lang="en-AU" sz="2800" i="1" dirty="0"/>
              <a:t>Article I</a:t>
            </a:r>
            <a:r>
              <a:rPr lang="en-AU" sz="2800" dirty="0"/>
              <a:t>:</a:t>
            </a:r>
            <a:r>
              <a:rPr lang="en-US" sz="2800" dirty="0"/>
              <a:t> </a:t>
            </a:r>
            <a:r>
              <a:rPr lang="en-AU" sz="2800" dirty="0"/>
              <a:t>Every individual shall have the right to participate in sport.</a:t>
            </a:r>
            <a:endParaRPr lang="en-AU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552" y="3573016"/>
            <a:ext cx="814228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AU" sz="2800" b="1" i="1" dirty="0"/>
              <a:t>1992: European Sports Charter</a:t>
            </a:r>
            <a:endParaRPr lang="en-US" sz="2800" dirty="0"/>
          </a:p>
          <a:p>
            <a:pPr>
              <a:spcBef>
                <a:spcPct val="50000"/>
              </a:spcBef>
            </a:pPr>
            <a:r>
              <a:rPr lang="en-AU" sz="2800" dirty="0" smtClean="0"/>
              <a:t>‘Governments</a:t>
            </a:r>
            <a:r>
              <a:rPr lang="en-US" sz="2800" dirty="0" smtClean="0"/>
              <a:t> </a:t>
            </a:r>
            <a:r>
              <a:rPr lang="en-US" sz="2800" dirty="0"/>
              <a:t>…</a:t>
            </a:r>
            <a:r>
              <a:rPr lang="en-AU" sz="2800" dirty="0"/>
              <a:t> shall take the steps necessary to apply </a:t>
            </a:r>
            <a:r>
              <a:rPr lang="en-AU" sz="2800" dirty="0" err="1" smtClean="0"/>
              <a:t>th</a:t>
            </a:r>
            <a:r>
              <a:rPr lang="en-US" sz="2800" dirty="0" smtClean="0"/>
              <a:t>e </a:t>
            </a:r>
            <a:r>
              <a:rPr lang="en-AU" sz="2800" dirty="0" smtClean="0"/>
              <a:t>provisions </a:t>
            </a:r>
            <a:r>
              <a:rPr lang="en-AU" sz="2800" dirty="0"/>
              <a:t>of this </a:t>
            </a:r>
            <a:r>
              <a:rPr lang="en-AU" sz="2800" dirty="0" smtClean="0"/>
              <a:t>Charter </a:t>
            </a:r>
            <a:r>
              <a:rPr lang="en-US" sz="2800" dirty="0"/>
              <a:t>... </a:t>
            </a:r>
            <a:r>
              <a:rPr lang="en-AU" sz="2800" dirty="0"/>
              <a:t>in order</a:t>
            </a:r>
            <a:r>
              <a:rPr lang="en-US" sz="2800" dirty="0"/>
              <a:t> </a:t>
            </a:r>
            <a:r>
              <a:rPr lang="en-US" sz="2800" dirty="0" smtClean="0"/>
              <a:t>t</a:t>
            </a:r>
            <a:r>
              <a:rPr lang="en-AU" sz="2800" dirty="0"/>
              <a:t>o enable every individual to participate in </a:t>
            </a:r>
            <a:r>
              <a:rPr lang="en-AU" sz="2800" dirty="0" smtClean="0"/>
              <a:t>sport…’</a:t>
            </a:r>
            <a:endParaRPr lang="en-A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3532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6264696" cy="838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Travel/tourism declarations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67544" y="1556792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1" i="1" dirty="0"/>
              <a:t>Universal Declaration of Human Rights</a:t>
            </a:r>
            <a:r>
              <a:rPr lang="en-AU" sz="2400" dirty="0"/>
              <a:t>, </a:t>
            </a:r>
            <a:r>
              <a:rPr lang="en-AU" sz="2400" b="1" i="1" dirty="0"/>
              <a:t>Article  13</a:t>
            </a:r>
            <a:r>
              <a:rPr lang="en-AU" sz="2400" dirty="0"/>
              <a:t> </a:t>
            </a:r>
          </a:p>
          <a:p>
            <a:pPr>
              <a:spcBef>
                <a:spcPct val="50000"/>
              </a:spcBef>
            </a:pPr>
            <a:r>
              <a:rPr lang="en-AU" sz="2400" dirty="0"/>
              <a:t>Everyone has the right to leave any country, including his own, and to return to his country.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23528" y="3501008"/>
            <a:ext cx="5400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i="1" dirty="0" smtClean="0"/>
              <a:t>1998: Global Code of Ethics for Tourism (UN World Tourism Organization)</a:t>
            </a:r>
            <a:endParaRPr lang="en-AU" sz="2400" b="1" i="1" dirty="0" smtClean="0"/>
          </a:p>
          <a:p>
            <a:pPr>
              <a:spcBef>
                <a:spcPct val="50000"/>
              </a:spcBef>
            </a:pPr>
            <a:r>
              <a:rPr lang="en-GB" sz="2400" dirty="0" smtClean="0"/>
              <a:t>Article </a:t>
            </a:r>
            <a:r>
              <a:rPr lang="en-GB" sz="2400" dirty="0"/>
              <a:t>7:</a:t>
            </a:r>
            <a:r>
              <a:rPr lang="en-GB" sz="2400" i="1" dirty="0"/>
              <a:t>  </a:t>
            </a:r>
            <a:r>
              <a:rPr lang="en-GB" sz="2400" dirty="0"/>
              <a:t>Right to tourism </a:t>
            </a:r>
          </a:p>
          <a:p>
            <a:pPr>
              <a:spcBef>
                <a:spcPct val="50000"/>
              </a:spcBef>
            </a:pPr>
            <a:r>
              <a:rPr lang="en-GB" sz="2400" dirty="0"/>
              <a:t>Article 8:</a:t>
            </a:r>
            <a:r>
              <a:rPr lang="en-GB" sz="2400" i="1" dirty="0"/>
              <a:t> </a:t>
            </a:r>
            <a:r>
              <a:rPr lang="en-GB" sz="2400" dirty="0"/>
              <a:t>Liberty of tourist movements</a:t>
            </a:r>
          </a:p>
          <a:p>
            <a:pPr>
              <a:spcBef>
                <a:spcPct val="50000"/>
              </a:spcBef>
            </a:pPr>
            <a:r>
              <a:rPr lang="en-GB" sz="2400" dirty="0"/>
              <a:t>Article 9:</a:t>
            </a:r>
            <a:r>
              <a:rPr lang="en-GB" sz="2400" i="1" dirty="0"/>
              <a:t> </a:t>
            </a:r>
            <a:r>
              <a:rPr lang="en-GB" sz="2400" dirty="0"/>
              <a:t>Rights of the workers and entrepreneurs in the tourism industry</a:t>
            </a:r>
            <a:endParaRPr lang="en-AU" sz="2400" dirty="0"/>
          </a:p>
        </p:txBody>
      </p:sp>
      <p:pic>
        <p:nvPicPr>
          <p:cNvPr id="5" name="Picture 4" descr="United Nations embl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628800"/>
            <a:ext cx="1802566" cy="1554440"/>
          </a:xfrm>
          <a:prstGeom prst="rect">
            <a:avLst/>
          </a:prstGeom>
          <a:noFill/>
        </p:spPr>
      </p:pic>
      <p:pic>
        <p:nvPicPr>
          <p:cNvPr id="7170" name="Picture 2" descr="http://www.unwto.org/pub/images/rmr_log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861048"/>
            <a:ext cx="3364982" cy="195935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8099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0053" y="332656"/>
            <a:ext cx="8326747" cy="85010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533492"/>
                </a:solidFill>
              </a:rPr>
              <a:t>       </a:t>
            </a:r>
            <a:r>
              <a:rPr lang="en-US" sz="4000" dirty="0" smtClean="0">
                <a:solidFill>
                  <a:srgbClr val="533492"/>
                </a:solidFill>
              </a:rPr>
              <a:t>Group rights 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10243" name="Text Box 1027"/>
          <p:cNvSpPr txBox="1">
            <a:spLocks noChangeArrowheads="1"/>
          </p:cNvSpPr>
          <p:nvPr/>
        </p:nvSpPr>
        <p:spPr bwMode="auto">
          <a:xfrm>
            <a:off x="611560" y="2276872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1975: </a:t>
            </a:r>
            <a:r>
              <a:rPr lang="en-AU" sz="2400" dirty="0" smtClean="0"/>
              <a:t>Declaration </a:t>
            </a:r>
            <a:r>
              <a:rPr lang="en-AU" sz="2400" dirty="0"/>
              <a:t>on the Rights of </a:t>
            </a:r>
            <a:r>
              <a:rPr lang="en-AU" sz="2400" b="1" dirty="0"/>
              <a:t>Disabled </a:t>
            </a:r>
            <a:r>
              <a:rPr lang="en-AU" sz="2400" dirty="0"/>
              <a:t>Persons</a:t>
            </a:r>
          </a:p>
        </p:txBody>
      </p:sp>
      <p:sp>
        <p:nvSpPr>
          <p:cNvPr id="10244" name="Text Box 1028"/>
          <p:cNvSpPr txBox="1">
            <a:spLocks noChangeArrowheads="1"/>
          </p:cNvSpPr>
          <p:nvPr/>
        </p:nvSpPr>
        <p:spPr bwMode="auto">
          <a:xfrm>
            <a:off x="683568" y="2852936"/>
            <a:ext cx="6480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1979</a:t>
            </a:r>
            <a:r>
              <a:rPr lang="en-AU" sz="2400" dirty="0"/>
              <a:t>: Convention on the Elimination of All Forms </a:t>
            </a:r>
            <a:r>
              <a:rPr lang="en-AU" sz="2400" dirty="0" smtClean="0"/>
              <a:t>    of Discrimination </a:t>
            </a:r>
            <a:r>
              <a:rPr lang="en-AU" sz="2400" dirty="0"/>
              <a:t>against </a:t>
            </a:r>
            <a:r>
              <a:rPr lang="en-AU" sz="2400" b="1" dirty="0"/>
              <a:t>Women</a:t>
            </a:r>
          </a:p>
        </p:txBody>
      </p:sp>
      <p:sp>
        <p:nvSpPr>
          <p:cNvPr id="10245" name="Text Box 1029"/>
          <p:cNvSpPr txBox="1">
            <a:spLocks noChangeArrowheads="1"/>
          </p:cNvSpPr>
          <p:nvPr/>
        </p:nvSpPr>
        <p:spPr bwMode="auto">
          <a:xfrm>
            <a:off x="533400" y="3861048"/>
            <a:ext cx="800296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  1989</a:t>
            </a:r>
            <a:r>
              <a:rPr lang="en-AU" sz="2400" dirty="0"/>
              <a:t>: Convention on the Rights of the </a:t>
            </a:r>
            <a:r>
              <a:rPr lang="en-AU" sz="2400" b="1" dirty="0"/>
              <a:t>Child</a:t>
            </a:r>
          </a:p>
        </p:txBody>
      </p:sp>
      <p:sp>
        <p:nvSpPr>
          <p:cNvPr id="10246" name="Text Box 1030"/>
          <p:cNvSpPr txBox="1">
            <a:spLocks noChangeArrowheads="1"/>
          </p:cNvSpPr>
          <p:nvPr/>
        </p:nvSpPr>
        <p:spPr bwMode="auto">
          <a:xfrm>
            <a:off x="611560" y="4581128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 1989</a:t>
            </a:r>
            <a:r>
              <a:rPr lang="en-AU" sz="2400" dirty="0"/>
              <a:t>: Convention Concerning </a:t>
            </a:r>
            <a:r>
              <a:rPr lang="en-AU" sz="2400" b="1" dirty="0"/>
              <a:t>Indigenous and Tribal Peoples </a:t>
            </a:r>
            <a:r>
              <a:rPr lang="en-AU" sz="2400" dirty="0"/>
              <a:t>in Independent Countries</a:t>
            </a:r>
          </a:p>
        </p:txBody>
      </p:sp>
      <p:sp>
        <p:nvSpPr>
          <p:cNvPr id="10247" name="Text Box 1031"/>
          <p:cNvSpPr txBox="1">
            <a:spLocks noChangeArrowheads="1"/>
          </p:cNvSpPr>
          <p:nvPr/>
        </p:nvSpPr>
        <p:spPr bwMode="auto">
          <a:xfrm>
            <a:off x="533400" y="55626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1999: Declaration on the Rights of Persons Belonging to </a:t>
            </a:r>
            <a:r>
              <a:rPr lang="en-AU" sz="2400" b="1" dirty="0"/>
              <a:t>National or Ethnic, Religious or Linguistic Minorities</a:t>
            </a:r>
          </a:p>
        </p:txBody>
      </p:sp>
      <p:pic>
        <p:nvPicPr>
          <p:cNvPr id="8" name="Picture 7" descr="United Nations embl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1318" y="188640"/>
            <a:ext cx="2088232" cy="18007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73324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304800"/>
            <a:ext cx="4896544" cy="762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533492"/>
                </a:solidFill>
              </a:rPr>
              <a:t>David Harvey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39772" y="1484784"/>
            <a:ext cx="7776864" cy="4920952"/>
          </a:xfrm>
        </p:spPr>
        <p:txBody>
          <a:bodyPr>
            <a:normAutofit lnSpcReduction="10000"/>
          </a:bodyPr>
          <a:lstStyle/>
          <a:p>
            <a:r>
              <a:rPr lang="en-US" sz="2800" i="1" dirty="0"/>
              <a:t>Economic</a:t>
            </a:r>
            <a:r>
              <a:rPr lang="en-US" sz="2800" dirty="0"/>
              <a:t> rights </a:t>
            </a:r>
            <a:r>
              <a:rPr lang="en-US" sz="2800" dirty="0" smtClean="0"/>
              <a:t>versus </a:t>
            </a:r>
            <a:r>
              <a:rPr lang="en-US" sz="2800" i="1" dirty="0" smtClean="0"/>
              <a:t>political/civil rights</a:t>
            </a:r>
            <a:endParaRPr lang="en-US" sz="2800" dirty="0"/>
          </a:p>
          <a:p>
            <a:r>
              <a:rPr lang="en-GB" sz="2800" dirty="0"/>
              <a:t>‘… hardly any attention has been paid </a:t>
            </a:r>
            <a:r>
              <a:rPr lang="en-GB" sz="2800" dirty="0" smtClean="0"/>
              <a:t>… to </a:t>
            </a:r>
            <a:r>
              <a:rPr lang="en-GB" sz="2800" dirty="0"/>
              <a:t>their </a:t>
            </a:r>
            <a:r>
              <a:rPr lang="en-GB" sz="2800" dirty="0" smtClean="0"/>
              <a:t>[economic rights] implementation… </a:t>
            </a:r>
            <a:endParaRPr lang="en-GB" sz="2800" dirty="0"/>
          </a:p>
          <a:p>
            <a:r>
              <a:rPr lang="en-GB" sz="2800" dirty="0" smtClean="0"/>
              <a:t>‘… </a:t>
            </a:r>
            <a:r>
              <a:rPr lang="en-GB" sz="2800" dirty="0"/>
              <a:t>almost all … signatories to the Universal Declaration are in gross violation of these articles. </a:t>
            </a:r>
          </a:p>
          <a:p>
            <a:r>
              <a:rPr lang="en-GB" sz="2800" dirty="0" smtClean="0"/>
              <a:t>‘Strict </a:t>
            </a:r>
            <a:r>
              <a:rPr lang="en-GB" sz="2800" dirty="0"/>
              <a:t>enforcement </a:t>
            </a:r>
            <a:r>
              <a:rPr lang="en-GB" sz="2800" dirty="0" smtClean="0"/>
              <a:t>… </a:t>
            </a:r>
            <a:r>
              <a:rPr lang="en-GB" sz="2800" dirty="0"/>
              <a:t>would entail massive </a:t>
            </a:r>
            <a:r>
              <a:rPr lang="en-GB" sz="2800" dirty="0" smtClean="0"/>
              <a:t>… </a:t>
            </a:r>
            <a:r>
              <a:rPr lang="en-GB" sz="2800" dirty="0"/>
              <a:t>revolutionary transformations in the political-economy of capitalism. </a:t>
            </a:r>
          </a:p>
          <a:p>
            <a:r>
              <a:rPr lang="en-GB" sz="2800" dirty="0" smtClean="0"/>
              <a:t>‘Neoliberalism [</a:t>
            </a:r>
            <a:r>
              <a:rPr lang="en-GB" sz="2800" dirty="0"/>
              <a:t>is] </a:t>
            </a:r>
            <a:r>
              <a:rPr lang="en-GB" sz="2800" dirty="0" smtClean="0"/>
              <a:t>a </a:t>
            </a:r>
            <a:r>
              <a:rPr lang="en-GB" sz="2800" dirty="0"/>
              <a:t>gross violation of human </a:t>
            </a:r>
            <a:r>
              <a:rPr lang="en-GB" sz="2800" dirty="0" smtClean="0"/>
              <a:t>rights.’     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                                             (</a:t>
            </a:r>
            <a:r>
              <a:rPr lang="en-GB" sz="2800" dirty="0"/>
              <a:t>Harvey, 2000: </a:t>
            </a:r>
            <a:r>
              <a:rPr lang="en-GB" sz="2800" dirty="0" smtClean="0"/>
              <a:t>89–90</a:t>
            </a:r>
            <a:r>
              <a:rPr lang="en-GB" sz="2800" dirty="0"/>
              <a:t>)</a:t>
            </a:r>
            <a:endParaRPr lang="en-A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4279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533492"/>
                </a:solidFill>
              </a:rPr>
              <a:t>Meaningfulness: issues in implementation</a:t>
            </a:r>
            <a:endParaRPr lang="en-AU" sz="36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Rights and freedoms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 smtClean="0"/>
              <a:t>people’s rights may limit others’ freedoms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Taxation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ecuring </a:t>
            </a:r>
            <a:r>
              <a:rPr lang="en-US" dirty="0" smtClean="0"/>
              <a:t>some rights costs money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Morals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 smtClean="0"/>
              <a:t>rights involve contested moral values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National sovereignty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nternational </a:t>
            </a:r>
            <a:r>
              <a:rPr lang="en-US" dirty="0" smtClean="0"/>
              <a:t>upholding of rights may limit national sovereignty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61462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33492"/>
                </a:solidFill>
              </a:rPr>
              <a:t>Other rights</a:t>
            </a:r>
            <a:endParaRPr lang="en-AU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Future generations</a:t>
            </a:r>
          </a:p>
          <a:p>
            <a:pPr lvl="1"/>
            <a:r>
              <a:rPr lang="en-US" dirty="0" smtClean="0"/>
              <a:t> e.g. environmental sustainability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Animal rights</a:t>
            </a:r>
          </a:p>
          <a:p>
            <a:pPr lvl="1"/>
            <a:r>
              <a:rPr lang="en-US" dirty="0" smtClean="0"/>
              <a:t>e.g. prevention of cruelty</a:t>
            </a:r>
          </a:p>
          <a:p>
            <a:pPr lvl="1"/>
            <a:r>
              <a:rPr lang="en-US" dirty="0" smtClean="0"/>
              <a:t>e.g. hunting in the UK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522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Measurement</a:t>
            </a:r>
            <a:endParaRPr lang="en-US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r>
              <a:rPr lang="en-AU" dirty="0" smtClean="0"/>
              <a:t>Various indexes measure national progress in human rights, e.g. </a:t>
            </a:r>
          </a:p>
          <a:p>
            <a:r>
              <a:rPr lang="en-AU" dirty="0" smtClean="0"/>
              <a:t>Social &amp; Economic Rights Fulfilment (SERF) Index </a:t>
            </a:r>
          </a:p>
          <a:p>
            <a:r>
              <a:rPr lang="en-AU" dirty="0" smtClean="0"/>
              <a:t>LST is generally neglected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5949280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098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Citizenship rights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en-US" sz="2400" dirty="0" smtClean="0"/>
              <a:t>‘… a bundle of entitlements and obligations which constitute individuals as fully fledged members of a socio-political community, providing them with access to scarce resources.’ 						</a:t>
            </a:r>
            <a:r>
              <a:rPr lang="en-GB" sz="2400" dirty="0" smtClean="0"/>
              <a:t>(Turner, 1994: xv)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b="1" dirty="0" smtClean="0">
                <a:solidFill>
                  <a:srgbClr val="0070C0"/>
                </a:solidFill>
              </a:rPr>
              <a:t>Civil</a:t>
            </a:r>
            <a:r>
              <a:rPr lang="en-GB" sz="2400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liberty, freedom of speech, religion, owning property ,  right to justice etc.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Political: </a:t>
            </a:r>
            <a:r>
              <a:rPr lang="en-US" sz="2400" dirty="0" smtClean="0"/>
              <a:t>right to vote etc.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Social: </a:t>
            </a:r>
            <a:r>
              <a:rPr lang="en-US" sz="2400" dirty="0" smtClean="0"/>
              <a:t>economic welfare, services, </a:t>
            </a:r>
            <a:r>
              <a:rPr lang="en-US" sz="2400" u="sng" dirty="0" smtClean="0"/>
              <a:t>including</a:t>
            </a:r>
            <a:r>
              <a:rPr lang="en-US" sz="2400" u="sng" dirty="0"/>
              <a:t> </a:t>
            </a:r>
            <a:r>
              <a:rPr lang="en-US" sz="2400" u="sng" dirty="0" smtClean="0"/>
              <a:t>leisure services</a:t>
            </a:r>
          </a:p>
          <a:p>
            <a:endParaRPr lang="en-GB" sz="2400" dirty="0" smtClean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5573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Obligations of the citizen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observe the law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ay </a:t>
            </a:r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serve on juries</a:t>
            </a:r>
          </a:p>
          <a:p>
            <a:pPr lvl="1"/>
            <a:r>
              <a:rPr lang="en-US" dirty="0" smtClean="0"/>
              <a:t>bear arms to defend the state, if called upon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ake part in the democratic process by voting (compulsory in Australia)</a:t>
            </a:r>
          </a:p>
          <a:p>
            <a:pPr lvl="1"/>
            <a:r>
              <a:rPr lang="en-US" dirty="0" smtClean="0"/>
              <a:t>actively seek work, if drawing unemployment benefit</a:t>
            </a:r>
          </a:p>
          <a:p>
            <a:r>
              <a:rPr lang="en-US" dirty="0" smtClean="0"/>
              <a:t>See UK </a:t>
            </a:r>
            <a:r>
              <a:rPr lang="en-US" i="1" dirty="0" smtClean="0"/>
              <a:t>Citizen’s Charter </a:t>
            </a:r>
            <a:r>
              <a:rPr lang="en-US" dirty="0" smtClean="0"/>
              <a:t>(Conservative Government 1991)</a:t>
            </a:r>
          </a:p>
          <a:p>
            <a:r>
              <a:rPr lang="en-US" dirty="0" smtClean="0"/>
              <a:t> A feature of the ‘Third Way’ (UK: 1997–   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8671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4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3F3173"/>
                </a:solidFill>
              </a:rPr>
              <a:t>Human Rights and Citizenship </a:t>
            </a:r>
            <a:r>
              <a:rPr lang="en-US" sz="4000" dirty="0" smtClean="0">
                <a:solidFill>
                  <a:srgbClr val="3F3173"/>
                </a:solidFill>
              </a:rPr>
              <a:t>Rights</a:t>
            </a:r>
            <a:endParaRPr lang="en-GB" sz="4000" dirty="0">
              <a:solidFill>
                <a:srgbClr val="3F3173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More details/reading</a:t>
            </a:r>
            <a:endParaRPr lang="en-US" sz="4000" dirty="0">
              <a:solidFill>
                <a:srgbClr val="5334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en-AU" dirty="0" smtClean="0"/>
              <a:t>Relationship with:</a:t>
            </a:r>
          </a:p>
          <a:p>
            <a:pPr lvl="1"/>
            <a:r>
              <a:rPr lang="en-AU" dirty="0" smtClean="0"/>
              <a:t> </a:t>
            </a:r>
            <a:r>
              <a:rPr lang="en-AU" dirty="0" smtClean="0"/>
              <a:t>leisure</a:t>
            </a:r>
            <a:r>
              <a:rPr lang="en-AU" dirty="0" smtClean="0"/>
              <a:t>: Veal (2015)</a:t>
            </a:r>
          </a:p>
          <a:p>
            <a:pPr lvl="1"/>
            <a:r>
              <a:rPr lang="en-AU" dirty="0" smtClean="0"/>
              <a:t> </a:t>
            </a:r>
            <a:r>
              <a:rPr lang="en-AU" dirty="0" smtClean="0"/>
              <a:t>sport</a:t>
            </a:r>
            <a:r>
              <a:rPr lang="en-AU" dirty="0" smtClean="0"/>
              <a:t>: Donnelly (2008); </a:t>
            </a:r>
            <a:r>
              <a:rPr lang="en-AU" dirty="0" err="1" smtClean="0"/>
              <a:t>Giulianotti</a:t>
            </a:r>
            <a:r>
              <a:rPr lang="en-AU" dirty="0" smtClean="0"/>
              <a:t> &amp; McArdle (2006)</a:t>
            </a:r>
          </a:p>
          <a:p>
            <a:pPr lvl="1"/>
            <a:r>
              <a:rPr lang="en-AU" smtClean="0"/>
              <a:t> </a:t>
            </a:r>
            <a:r>
              <a:rPr lang="en-AU" smtClean="0"/>
              <a:t>tourism</a:t>
            </a:r>
            <a:r>
              <a:rPr lang="en-AU" dirty="0" smtClean="0"/>
              <a:t>: Lovelock &amp; Lovelock (2013)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155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37837" y="2348912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Definitions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9024" y="2747181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History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855336" y="4343285"/>
            <a:ext cx="13088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Moral concerns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30993" y="1883084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b="1" dirty="0" smtClean="0"/>
              <a:t>Introduction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3690" y="3179229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Human rights declarations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9024" y="3606642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 smtClean="0"/>
              <a:t>LST and </a:t>
            </a:r>
            <a:r>
              <a:rPr lang="en-AU" dirty="0"/>
              <a:t>cultural  rights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9024" y="5531599"/>
            <a:ext cx="2908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The rights of the citizen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623820" y="4741841"/>
            <a:ext cx="19433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Future generations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7457668" y="4376049"/>
            <a:ext cx="150682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Sovereignty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55336" y="4730621"/>
            <a:ext cx="130945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Animal rights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850670" y="3603822"/>
            <a:ext cx="13141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AU" dirty="0" smtClean="0"/>
              <a:t>Artistic/cultural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587560" y="3606440"/>
            <a:ext cx="92552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Leisure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24232" y="3614297"/>
            <a:ext cx="154025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AU" dirty="0"/>
              <a:t>Tourism/travel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772534" y="3614298"/>
            <a:ext cx="7920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AU" dirty="0"/>
              <a:t>Sport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850670" y="3999002"/>
            <a:ext cx="12961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Women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419024" y="4022574"/>
            <a:ext cx="28803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Group rights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598634" y="4019350"/>
            <a:ext cx="91445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AU" dirty="0"/>
              <a:t>Disabled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53002" y="4031766"/>
            <a:ext cx="15114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Ethnic/indigenous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783202" y="4012299"/>
            <a:ext cx="7920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Children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23690" y="4374310"/>
            <a:ext cx="2908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b="1" dirty="0"/>
              <a:t>Meaningfulness</a:t>
            </a:r>
            <a:r>
              <a:rPr lang="en-AU" sz="1200" b="1" dirty="0" smtClean="0"/>
              <a:t> </a:t>
            </a:r>
            <a:endParaRPr lang="en-US" sz="1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3603299" y="4363633"/>
            <a:ext cx="90978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Freedom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787867" y="4356582"/>
            <a:ext cx="79986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Taxation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430993" y="4759096"/>
            <a:ext cx="2908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Other rights </a:t>
            </a:r>
            <a:endParaRPr lang="en-US" dirty="0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3299344" y="4161073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310418" y="4491856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346678" y="4895076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7164786" y="4172106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3299344" y="3744940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523756" y="4161275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551786" y="4161073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164212" y="4480324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539245" y="4481784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567120" y="4901116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136016" y="3753201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539245" y="3738173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562454" y="3752797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5562454" y="4481582"/>
            <a:ext cx="288216" cy="2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30993" y="5171559"/>
            <a:ext cx="2908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AU" dirty="0"/>
              <a:t>Measurement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Definitions</a:t>
            </a:r>
            <a:endParaRPr lang="en-AU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r>
              <a:rPr lang="en-US" sz="2800" baseline="0" dirty="0" smtClean="0"/>
              <a:t>A </a:t>
            </a:r>
            <a:r>
              <a:rPr lang="en-US" sz="2800" baseline="0" dirty="0" smtClean="0">
                <a:solidFill>
                  <a:srgbClr val="7030A0"/>
                </a:solidFill>
              </a:rPr>
              <a:t>right</a:t>
            </a:r>
            <a:r>
              <a:rPr lang="en-US" sz="2800" baseline="0" dirty="0" smtClean="0"/>
              <a:t> is a </a:t>
            </a:r>
            <a:r>
              <a:rPr lang="en-US" sz="2800" baseline="0" dirty="0" smtClean="0"/>
              <a:t>‘justifiable </a:t>
            </a:r>
            <a:r>
              <a:rPr lang="en-US" sz="2800" baseline="0" dirty="0" smtClean="0"/>
              <a:t>claim, on legal or moral grounds, to have or obtain something, or to act in a certain way’ </a:t>
            </a:r>
            <a:r>
              <a:rPr lang="en-US" sz="2000" baseline="0" dirty="0" smtClean="0"/>
              <a:t>(SOED)</a:t>
            </a:r>
          </a:p>
          <a:p>
            <a:r>
              <a:rPr lang="en-US" sz="2800" baseline="0" dirty="0" smtClean="0"/>
              <a:t>Human rights: those rights which all human beings are</a:t>
            </a:r>
            <a:r>
              <a:rPr lang="en-US" sz="2800" dirty="0" smtClean="0"/>
              <a:t> </a:t>
            </a:r>
            <a:r>
              <a:rPr lang="en-US" sz="2800" baseline="0" dirty="0" smtClean="0"/>
              <a:t>entitled to on the basis of their humanity alone </a:t>
            </a:r>
            <a:r>
              <a:rPr lang="en-US" sz="2000" baseline="0" dirty="0" smtClean="0"/>
              <a:t>(Donnelly, 1989: 12)</a:t>
            </a:r>
          </a:p>
          <a:p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2989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55650" y="1385773"/>
            <a:ext cx="80115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/>
              <a:t>In </a:t>
            </a:r>
            <a:r>
              <a:rPr lang="en-GB" sz="2800" dirty="0" smtClean="0"/>
              <a:t>1585, </a:t>
            </a:r>
            <a:r>
              <a:rPr lang="en-GB" sz="2800" dirty="0"/>
              <a:t>the </a:t>
            </a:r>
            <a:r>
              <a:rPr lang="en-GB" sz="2800" dirty="0" smtClean="0"/>
              <a:t>Queen ‘quashed </a:t>
            </a:r>
            <a:r>
              <a:rPr lang="en-GB" sz="2800" dirty="0"/>
              <a:t>a Puritan Bill aimed at banning all sports and entertainments on Sundays. </a:t>
            </a:r>
            <a:endParaRPr lang="en-AU" sz="28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55650" y="2645240"/>
            <a:ext cx="80835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/>
              <a:t>The Queen felt that her people </a:t>
            </a:r>
            <a:r>
              <a:rPr lang="en-GB" sz="2800" i="1" dirty="0"/>
              <a:t>had a right</a:t>
            </a:r>
            <a:r>
              <a:rPr lang="en-GB" sz="2800" dirty="0"/>
              <a:t> to spend their only day of rest enjoying themselves as they pleased, without interference from </a:t>
            </a:r>
            <a:r>
              <a:rPr lang="en-GB" sz="2800" dirty="0" smtClean="0"/>
              <a:t>killjoys…’</a:t>
            </a:r>
            <a:endParaRPr lang="en-AU" sz="2800" dirty="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55650" y="333375"/>
            <a:ext cx="612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4000" dirty="0" smtClean="0">
                <a:solidFill>
                  <a:srgbClr val="533492"/>
                </a:solidFill>
              </a:rPr>
              <a:t>History: Elizabeth </a:t>
            </a:r>
            <a:r>
              <a:rPr lang="en-AU" sz="4000" dirty="0">
                <a:solidFill>
                  <a:srgbClr val="533492"/>
                </a:solidFill>
              </a:rPr>
              <a:t>I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076056" y="4437112"/>
            <a:ext cx="3312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dirty="0"/>
              <a:t>(</a:t>
            </a:r>
            <a:r>
              <a:rPr lang="en-AU" sz="2000" dirty="0" smtClean="0"/>
              <a:t>Alison Weir, emphasis added)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8773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5472608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533492"/>
                </a:solidFill>
              </a:rPr>
              <a:t>Leisure declarations </a:t>
            </a:r>
            <a:r>
              <a:rPr lang="en-US" dirty="0">
                <a:solidFill>
                  <a:srgbClr val="533492"/>
                </a:solidFill>
              </a:rPr>
              <a:t>- 1</a:t>
            </a:r>
            <a:endParaRPr lang="en-AU" dirty="0">
              <a:solidFill>
                <a:srgbClr val="533492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95536" y="2420888"/>
            <a:ext cx="8306123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dirty="0"/>
              <a:t>We hold these truths to be self-evident: that all men are created equal; that they are endowed by their Creator with certain inalienable rights; that among these are life, liberty and the </a:t>
            </a:r>
            <a:r>
              <a:rPr lang="en-AU" sz="2800" i="1" dirty="0"/>
              <a:t>pursuit of happiness</a:t>
            </a:r>
            <a:r>
              <a:rPr lang="en-AU" sz="2800" dirty="0"/>
              <a:t>.</a:t>
            </a:r>
            <a:endParaRPr lang="en-US" sz="2800" dirty="0"/>
          </a:p>
          <a:p>
            <a:pPr>
              <a:spcBef>
                <a:spcPct val="50000"/>
              </a:spcBef>
            </a:pPr>
            <a:r>
              <a:rPr lang="en-AU" sz="2800" dirty="0" smtClean="0"/>
              <a:t>	(American </a:t>
            </a:r>
            <a:r>
              <a:rPr lang="en-AU" sz="2800" dirty="0"/>
              <a:t>Declaration of Independence, </a:t>
            </a:r>
            <a:r>
              <a:rPr lang="en-AU" sz="2800" dirty="0" smtClean="0"/>
              <a:t>1776)</a:t>
            </a:r>
            <a:endParaRPr lang="en-AU" sz="2800" dirty="0"/>
          </a:p>
        </p:txBody>
      </p:sp>
      <p:pic>
        <p:nvPicPr>
          <p:cNvPr id="2" name="Picture 2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32656"/>
            <a:ext cx="2545483" cy="15841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006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5770984" cy="1143000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33492"/>
                </a:solidFill>
              </a:rPr>
              <a:t>Leisure declarations </a:t>
            </a:r>
            <a:r>
              <a:rPr lang="en-AU" sz="4000" dirty="0">
                <a:solidFill>
                  <a:srgbClr val="533492"/>
                </a:solidFill>
              </a:rPr>
              <a:t>- 2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501008"/>
            <a:ext cx="82296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1" dirty="0" smtClean="0"/>
              <a:t>Article 24:</a:t>
            </a:r>
            <a:r>
              <a:rPr lang="en-AU" sz="2400" b="1" i="1" dirty="0" smtClean="0"/>
              <a:t> </a:t>
            </a:r>
            <a:r>
              <a:rPr lang="en-AU" sz="2400" dirty="0" smtClean="0"/>
              <a:t>Everyone </a:t>
            </a:r>
            <a:r>
              <a:rPr lang="en-AU" sz="2400" dirty="0"/>
              <a:t>has the right to rest and </a:t>
            </a:r>
            <a:r>
              <a:rPr lang="en-AU" sz="2400" dirty="0" smtClean="0"/>
              <a:t>leisure, including </a:t>
            </a:r>
            <a:r>
              <a:rPr lang="en-AU" sz="2400" dirty="0"/>
              <a:t>reasonable limitation of working hours and </a:t>
            </a:r>
            <a:r>
              <a:rPr lang="en-AU" sz="2400" dirty="0" smtClean="0"/>
              <a:t>periodic </a:t>
            </a:r>
            <a:r>
              <a:rPr lang="en-AU" sz="2400" dirty="0"/>
              <a:t>holidays with </a:t>
            </a:r>
            <a:r>
              <a:rPr lang="en-AU" sz="2400" dirty="0" smtClean="0"/>
              <a:t>pay.</a:t>
            </a:r>
            <a:r>
              <a:rPr lang="en-US" sz="2400" dirty="0" smtClean="0"/>
              <a:t> </a:t>
            </a:r>
            <a:endParaRPr lang="en-AU" dirty="0"/>
          </a:p>
        </p:txBody>
      </p:sp>
      <p:pic>
        <p:nvPicPr>
          <p:cNvPr id="4" name="Picture 5" descr="United Nations embl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2355" y="271417"/>
            <a:ext cx="2352675" cy="20288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2492896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i="1" dirty="0" smtClean="0"/>
              <a:t>United Nations: Universal Declaration of Human Rights, </a:t>
            </a:r>
            <a:r>
              <a:rPr lang="en-US" sz="2800" b="1" i="1" dirty="0" smtClean="0"/>
              <a:t>1948</a:t>
            </a:r>
          </a:p>
          <a:p>
            <a:endParaRPr lang="en-A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479715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Article 27: </a:t>
            </a:r>
            <a:r>
              <a:rPr lang="en-US" sz="2400" dirty="0" smtClean="0"/>
              <a:t>Everyone has the right freely to participate in the cultural life of the community, to enjoy the arts and to share in scientific advancement and its benefits.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8236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5256584" cy="838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Leisure declarations </a:t>
            </a:r>
            <a:r>
              <a:rPr lang="en-US" sz="4000" dirty="0">
                <a:solidFill>
                  <a:srgbClr val="533492"/>
                </a:solidFill>
              </a:rPr>
              <a:t>- </a:t>
            </a:r>
            <a:r>
              <a:rPr lang="en-US" sz="4000" dirty="0" smtClean="0">
                <a:solidFill>
                  <a:srgbClr val="533492"/>
                </a:solidFill>
              </a:rPr>
              <a:t>3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528" y="2132856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b="1" i="1" dirty="0"/>
              <a:t>UN International Covenant on Economic, Social and Cultural </a:t>
            </a:r>
            <a:r>
              <a:rPr lang="en-AU" sz="2800" b="1" i="1" dirty="0" smtClean="0"/>
              <a:t>Rights (ICESCR), </a:t>
            </a:r>
            <a:r>
              <a:rPr lang="en-AU" sz="2800" b="1" i="1" dirty="0"/>
              <a:t>1966, Article </a:t>
            </a:r>
            <a:r>
              <a:rPr lang="en-AU" sz="2800" b="1" i="1" dirty="0" smtClean="0"/>
              <a:t>7 affirms:</a:t>
            </a:r>
            <a:endParaRPr lang="en-AU" sz="2800" b="1" i="1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614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/>
              <a:t>...  the </a:t>
            </a:r>
            <a:r>
              <a:rPr lang="en-AU" sz="2400" dirty="0" smtClean="0"/>
              <a:t>‘right </a:t>
            </a:r>
            <a:r>
              <a:rPr lang="en-AU" sz="2400" dirty="0"/>
              <a:t>of everyone to the enjoyment of just and favourable conditions of </a:t>
            </a:r>
            <a:r>
              <a:rPr lang="en-AU" sz="2400" dirty="0" smtClean="0"/>
              <a:t>work’, </a:t>
            </a:r>
            <a:r>
              <a:rPr lang="en-AU" sz="2400" dirty="0"/>
              <a:t>including the right to</a:t>
            </a:r>
            <a:r>
              <a:rPr lang="en-AU" sz="2400" dirty="0" smtClean="0"/>
              <a:t>: </a:t>
            </a:r>
            <a:endParaRPr lang="en-AU" sz="2400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1520" y="4187989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/>
              <a:t>‘Rest</a:t>
            </a:r>
            <a:r>
              <a:rPr lang="en-AU" sz="2400" dirty="0"/>
              <a:t>, leisure, reasonable limitation of working hours and periodic holidays with pay, as well as remuneration for public holidays</a:t>
            </a:r>
            <a:r>
              <a:rPr lang="en-AU" sz="2400" dirty="0" smtClean="0"/>
              <a:t>.’</a:t>
            </a:r>
            <a:endParaRPr lang="en-AU" sz="2400" dirty="0"/>
          </a:p>
        </p:txBody>
      </p:sp>
      <p:pic>
        <p:nvPicPr>
          <p:cNvPr id="6" name="Picture 5" descr="United Nations embl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36993"/>
            <a:ext cx="2088232" cy="18007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60053" y="5157192"/>
            <a:ext cx="81723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/>
            </a:lvl1pPr>
          </a:lstStyle>
          <a:p>
            <a:r>
              <a:rPr lang="en-AU" dirty="0"/>
              <a:t>ICESCR is the legal document implementing UDHR ESC rights, with </a:t>
            </a:r>
            <a:r>
              <a:rPr lang="en-AU" dirty="0" smtClean="0"/>
              <a:t>periodic national </a:t>
            </a:r>
            <a:r>
              <a:rPr lang="en-AU" dirty="0"/>
              <a:t>reporting on progress to </a:t>
            </a:r>
            <a:r>
              <a:rPr lang="en-AU" dirty="0" smtClean="0"/>
              <a:t>UN.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16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47864" y="404664"/>
            <a:ext cx="5338936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533492"/>
                </a:solidFill>
              </a:rPr>
              <a:t>Leisure declarations </a:t>
            </a:r>
            <a:r>
              <a:rPr lang="en-US" sz="4000" dirty="0">
                <a:solidFill>
                  <a:srgbClr val="533492"/>
                </a:solidFill>
              </a:rPr>
              <a:t>- </a:t>
            </a:r>
            <a:r>
              <a:rPr lang="en-US" sz="4000" dirty="0" smtClean="0">
                <a:solidFill>
                  <a:srgbClr val="533492"/>
                </a:solidFill>
              </a:rPr>
              <a:t>5</a:t>
            </a:r>
            <a:endParaRPr lang="en-AU" sz="4000" dirty="0">
              <a:solidFill>
                <a:srgbClr val="533492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7544" y="2636912"/>
            <a:ext cx="83058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dirty="0"/>
              <a:t>All people have a basic human right to leisure activities that are in harmony with the norms and social values of their compatriots. All governments are obliged to </a:t>
            </a:r>
            <a:r>
              <a:rPr lang="en-AU" sz="2800" dirty="0" smtClean="0"/>
              <a:t>recognize </a:t>
            </a:r>
            <a:r>
              <a:rPr lang="en-AU" sz="2800" dirty="0"/>
              <a:t>and protect this right of its citizens</a:t>
            </a:r>
            <a:r>
              <a:rPr lang="en-AU" sz="2800" dirty="0" smtClean="0"/>
              <a:t>.</a:t>
            </a:r>
            <a:r>
              <a:rPr lang="en-AU" sz="2800" b="1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AU" sz="2800" b="1" dirty="0" smtClean="0"/>
              <a:t>World Leisure Organization: Charter for Leisure</a:t>
            </a:r>
            <a:r>
              <a:rPr lang="en-US" sz="2800" b="1" dirty="0" smtClean="0"/>
              <a:t> 1970/1981/2000</a:t>
            </a:r>
            <a:endParaRPr lang="en-AU" sz="2800" dirty="0"/>
          </a:p>
        </p:txBody>
      </p:sp>
      <p:pic>
        <p:nvPicPr>
          <p:cNvPr id="266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4664"/>
            <a:ext cx="1872208" cy="174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494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1442</Words>
  <Application>Microsoft Office PowerPoint</Application>
  <PresentationFormat>On-screen Show (4:3)</PresentationFormat>
  <Paragraphs>156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CHAPTER 4</vt:lpstr>
      <vt:lpstr>Outline</vt:lpstr>
      <vt:lpstr>Definitions</vt:lpstr>
      <vt:lpstr>PowerPoint Presentation</vt:lpstr>
      <vt:lpstr>Leisure declarations - 1</vt:lpstr>
      <vt:lpstr>Leisure declarations - 2</vt:lpstr>
      <vt:lpstr>Leisure declarations - 3</vt:lpstr>
      <vt:lpstr>Leisure declarations - 5</vt:lpstr>
      <vt:lpstr>Sport declarations - 1</vt:lpstr>
      <vt:lpstr>Sport declarations - 2</vt:lpstr>
      <vt:lpstr>Travel/tourism declarations</vt:lpstr>
      <vt:lpstr>       Group rights </vt:lpstr>
      <vt:lpstr>David Harvey</vt:lpstr>
      <vt:lpstr>Meaningfulness: issues in implementation</vt:lpstr>
      <vt:lpstr>Other rights</vt:lpstr>
      <vt:lpstr>Measurement</vt:lpstr>
      <vt:lpstr>Citizenship rights</vt:lpstr>
      <vt:lpstr>Obligations of the citizen</vt:lpstr>
      <vt:lpstr>More details/reading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24</cp:revision>
  <dcterms:created xsi:type="dcterms:W3CDTF">2016-11-30T23:45:22Z</dcterms:created>
  <dcterms:modified xsi:type="dcterms:W3CDTF">2017-04-19T11:06:58Z</dcterms:modified>
</cp:coreProperties>
</file>