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notesSlides/notesSlide3.xml" ContentType="application/vnd.openxmlformats-officedocument.presentationml.notesSlide+xml"/>
  <Override PartName="/ppt/theme/themeOverride5.xml" ContentType="application/vnd.openxmlformats-officedocument.themeOverride+xml"/>
  <Override PartName="/ppt/notesSlides/notesSlide4.xml" ContentType="application/vnd.openxmlformats-officedocument.presentationml.notesSlide+xml"/>
  <Override PartName="/ppt/theme/themeOverride6.xml" ContentType="application/vnd.openxmlformats-officedocument.themeOverride+xml"/>
  <Override PartName="/ppt/notesSlides/notesSlide5.xml" ContentType="application/vnd.openxmlformats-officedocument.presentationml.notesSlide+xml"/>
  <Override PartName="/ppt/theme/themeOverride7.xml" ContentType="application/vnd.openxmlformats-officedocument.themeOverride+xml"/>
  <Override PartName="/ppt/notesSlides/notesSlide6.xml" ContentType="application/vnd.openxmlformats-officedocument.presentationml.notesSlide+xml"/>
  <Override PartName="/ppt/theme/themeOverride8.xml" ContentType="application/vnd.openxmlformats-officedocument.themeOverride+xml"/>
  <Override PartName="/ppt/notesSlides/notesSlide7.xml" ContentType="application/vnd.openxmlformats-officedocument.presentationml.notesSlide+xml"/>
  <Override PartName="/ppt/theme/themeOverride9.xml" ContentType="application/vnd.openxmlformats-officedocument.themeOverride+xml"/>
  <Override PartName="/ppt/notesSlides/notesSlide8.xml" ContentType="application/vnd.openxmlformats-officedocument.presentationml.notesSlide+xml"/>
  <Override PartName="/ppt/theme/themeOverride10.xml" ContentType="application/vnd.openxmlformats-officedocument.themeOverride+xml"/>
  <Override PartName="/ppt/notesSlides/notesSlide9.xml" ContentType="application/vnd.openxmlformats-officedocument.presentationml.notesSlide+xml"/>
  <Override PartName="/ppt/theme/themeOverride11.xml" ContentType="application/vnd.openxmlformats-officedocument.themeOverride+xml"/>
  <Override PartName="/ppt/notesSlides/notesSlide10.xml" ContentType="application/vnd.openxmlformats-officedocument.presentationml.notesSlide+xml"/>
  <Override PartName="/ppt/theme/themeOverride12.xml" ContentType="application/vnd.openxmlformats-officedocument.themeOverride+xml"/>
  <Override PartName="/ppt/notesSlides/notesSlide11.xml" ContentType="application/vnd.openxmlformats-officedocument.presentationml.notesSlide+xml"/>
  <Override PartName="/ppt/theme/themeOverride13.xml" ContentType="application/vnd.openxmlformats-officedocument.themeOverride+xml"/>
  <Override PartName="/ppt/notesSlides/notesSlide12.xml" ContentType="application/vnd.openxmlformats-officedocument.presentationml.notesSlide+xml"/>
  <Override PartName="/ppt/theme/themeOverride14.xml" ContentType="application/vnd.openxmlformats-officedocument.themeOverride+xml"/>
  <Override PartName="/ppt/notesSlides/notesSlide13.xml" ContentType="application/vnd.openxmlformats-officedocument.presentationml.notesSlide+xml"/>
  <Override PartName="/ppt/theme/themeOverride15.xml" ContentType="application/vnd.openxmlformats-officedocument.themeOverride+xml"/>
  <Override PartName="/ppt/notesSlides/notesSlide14.xml" ContentType="application/vnd.openxmlformats-officedocument.presentationml.notesSlide+xml"/>
  <Override PartName="/ppt/theme/themeOverride16.xml" ContentType="application/vnd.openxmlformats-officedocument.themeOverride+xml"/>
  <Override PartName="/ppt/notesSlides/notesSlide15.xml" ContentType="application/vnd.openxmlformats-officedocument.presentationml.notesSlide+xml"/>
  <Override PartName="/ppt/theme/themeOverride17.xml" ContentType="application/vnd.openxmlformats-officedocument.themeOverride+xml"/>
  <Override PartName="/ppt/notesSlides/notesSlide16.xml" ContentType="application/vnd.openxmlformats-officedocument.presentationml.notesSlide+xml"/>
  <Override PartName="/ppt/theme/themeOverride18.xml" ContentType="application/vnd.openxmlformats-officedocument.themeOverride+xml"/>
  <Override PartName="/ppt/notesSlides/notesSlide17.xml" ContentType="application/vnd.openxmlformats-officedocument.presentationml.notesSlide+xml"/>
  <Override PartName="/ppt/theme/themeOverride19.xml" ContentType="application/vnd.openxmlformats-officedocument.themeOverride+xml"/>
  <Override PartName="/ppt/notesSlides/notesSlide18.xml" ContentType="application/vnd.openxmlformats-officedocument.presentationml.notesSlide+xml"/>
  <Override PartName="/ppt/theme/themeOverride20.xml" ContentType="application/vnd.openxmlformats-officedocument.themeOverride+xml"/>
  <Override PartName="/ppt/notesSlides/notesSlide19.xml" ContentType="application/vnd.openxmlformats-officedocument.presentationml.notesSlide+xml"/>
  <Override PartName="/ppt/theme/themeOverride21.xml" ContentType="application/vnd.openxmlformats-officedocument.themeOverride+xml"/>
  <Override PartName="/ppt/notesSlides/notesSlide20.xml" ContentType="application/vnd.openxmlformats-officedocument.presentationml.notesSlide+xml"/>
  <Override PartName="/ppt/theme/themeOverride22.xml" ContentType="application/vnd.openxmlformats-officedocument.themeOverride+xml"/>
  <Override PartName="/ppt/notesSlides/notesSlide21.xml" ContentType="application/vnd.openxmlformats-officedocument.presentationml.notesSlide+xml"/>
  <Override PartName="/ppt/theme/themeOverride23.xml" ContentType="application/vnd.openxmlformats-officedocument.themeOverride+xml"/>
  <Override PartName="/ppt/notesSlides/notesSlide22.xml" ContentType="application/vnd.openxmlformats-officedocument.presentationml.notesSlide+xml"/>
  <Override PartName="/ppt/theme/themeOverride24.xml" ContentType="application/vnd.openxmlformats-officedocument.themeOverride+xml"/>
  <Override PartName="/ppt/notesSlides/notesSlide23.xml" ContentType="application/vnd.openxmlformats-officedocument.presentationml.notesSlide+xml"/>
  <Override PartName="/ppt/theme/themeOverride25.xml" ContentType="application/vnd.openxmlformats-officedocument.themeOverride+xml"/>
  <Override PartName="/ppt/notesSlides/notesSlide24.xml" ContentType="application/vnd.openxmlformats-officedocument.presentationml.notesSlide+xml"/>
  <Override PartName="/ppt/theme/themeOverride26.xml" ContentType="application/vnd.openxmlformats-officedocument.themeOverride+xml"/>
  <Override PartName="/ppt/notesSlides/notesSlide25.xml" ContentType="application/vnd.openxmlformats-officedocument.presentationml.notesSlide+xml"/>
  <Override PartName="/ppt/theme/themeOverride27.xml" ContentType="application/vnd.openxmlformats-officedocument.themeOverride+xml"/>
  <Override PartName="/ppt/notesSlides/notesSlide26.xml" ContentType="application/vnd.openxmlformats-officedocument.presentationml.notesSlide+xml"/>
  <Override PartName="/ppt/theme/themeOverride28.xml" ContentType="application/vnd.openxmlformats-officedocument.themeOverride+xml"/>
  <Override PartName="/ppt/notesSlides/notesSlide27.xml" ContentType="application/vnd.openxmlformats-officedocument.presentationml.notesSlide+xml"/>
  <Override PartName="/ppt/theme/themeOverride29.xml" ContentType="application/vnd.openxmlformats-officedocument.themeOverride+xml"/>
  <Override PartName="/ppt/notesSlides/notesSlide28.xml" ContentType="application/vnd.openxmlformats-officedocument.presentationml.notesSlide+xml"/>
  <Override PartName="/ppt/theme/themeOverride30.xml" ContentType="application/vnd.openxmlformats-officedocument.themeOverride+xml"/>
  <Override PartName="/ppt/notesSlides/notesSlide29.xml" ContentType="application/vnd.openxmlformats-officedocument.presentationml.notesSlide+xml"/>
  <Override PartName="/ppt/theme/themeOverride31.xml" ContentType="application/vnd.openxmlformats-officedocument.themeOverride+xml"/>
  <Override PartName="/ppt/notesSlides/notesSlide30.xml" ContentType="application/vnd.openxmlformats-officedocument.presentationml.notesSlide+xml"/>
  <Override PartName="/ppt/theme/themeOverride32.xml" ContentType="application/vnd.openxmlformats-officedocument.themeOverride+xml"/>
  <Override PartName="/ppt/notesSlides/notesSlide31.xml" ContentType="application/vnd.openxmlformats-officedocument.presentationml.notesSlide+xml"/>
  <Override PartName="/ppt/theme/themeOverride33.xml" ContentType="application/vnd.openxmlformats-officedocument.themeOverride+xml"/>
  <Override PartName="/ppt/notesSlides/notesSlide32.xml" ContentType="application/vnd.openxmlformats-officedocument.presentationml.notesSlide+xml"/>
  <Override PartName="/ppt/theme/themeOverride34.xml" ContentType="application/vnd.openxmlformats-officedocument.themeOverride+xml"/>
  <Override PartName="/ppt/notesSlides/notesSlide33.xml" ContentType="application/vnd.openxmlformats-officedocument.presentationml.notesSlide+xml"/>
  <Override PartName="/ppt/theme/themeOverride35.xml" ContentType="application/vnd.openxmlformats-officedocument.themeOverride+xml"/>
  <Override PartName="/ppt/notesSlides/notesSlide34.xml" ContentType="application/vnd.openxmlformats-officedocument.presentationml.notesSlide+xml"/>
  <Override PartName="/ppt/theme/themeOverride36.xml" ContentType="application/vnd.openxmlformats-officedocument.themeOverride+xml"/>
  <Override PartName="/ppt/notesSlides/notesSlide35.xml" ContentType="application/vnd.openxmlformats-officedocument.presentationml.notesSlide+xml"/>
  <Override PartName="/ppt/theme/themeOverride37.xml" ContentType="application/vnd.openxmlformats-officedocument.themeOverride+xml"/>
  <Override PartName="/ppt/theme/themeOverride38.xml" ContentType="application/vnd.openxmlformats-officedocument.themeOverride+xml"/>
  <Override PartName="/ppt/theme/themeOverride39.xml" ContentType="application/vnd.openxmlformats-officedocument.themeOverride+xml"/>
  <Override PartName="/ppt/theme/themeOverride40.xml" ContentType="application/vnd.openxmlformats-officedocument.themeOverride+xml"/>
  <Override PartName="/ppt/theme/themeOverride41.xml" ContentType="application/vnd.openxmlformats-officedocument.themeOverride+xml"/>
  <Override PartName="/ppt/theme/themeOverride42.xml" ContentType="application/vnd.openxmlformats-officedocument.themeOverride+xml"/>
  <Override PartName="/ppt/theme/themeOverride43.xml" ContentType="application/vnd.openxmlformats-officedocument.themeOverride+xml"/>
  <Override PartName="/ppt/theme/themeOverride44.xml" ContentType="application/vnd.openxmlformats-officedocument.themeOverride+xml"/>
  <Override PartName="/ppt/theme/themeOverride45.xml" ContentType="application/vnd.openxmlformats-officedocument.themeOverride+xml"/>
  <Override PartName="/ppt/theme/themeOverride4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51"/>
  </p:notesMasterIdLst>
  <p:sldIdLst>
    <p:sldId id="257" r:id="rId2"/>
    <p:sldId id="258" r:id="rId3"/>
    <p:sldId id="260" r:id="rId4"/>
    <p:sldId id="263" r:id="rId5"/>
    <p:sldId id="264" r:id="rId6"/>
    <p:sldId id="265" r:id="rId7"/>
    <p:sldId id="266" r:id="rId8"/>
    <p:sldId id="267" r:id="rId9"/>
    <p:sldId id="269" r:id="rId10"/>
    <p:sldId id="270" r:id="rId11"/>
    <p:sldId id="271" r:id="rId12"/>
    <p:sldId id="272" r:id="rId13"/>
    <p:sldId id="273" r:id="rId14"/>
    <p:sldId id="274" r:id="rId15"/>
    <p:sldId id="275" r:id="rId16"/>
    <p:sldId id="276" r:id="rId17"/>
    <p:sldId id="268" r:id="rId18"/>
    <p:sldId id="277" r:id="rId19"/>
    <p:sldId id="279" r:id="rId20"/>
    <p:sldId id="280" r:id="rId21"/>
    <p:sldId id="281" r:id="rId22"/>
    <p:sldId id="282" r:id="rId23"/>
    <p:sldId id="283" r:id="rId24"/>
    <p:sldId id="284" r:id="rId25"/>
    <p:sldId id="285" r:id="rId26"/>
    <p:sldId id="286" r:id="rId27"/>
    <p:sldId id="287" r:id="rId28"/>
    <p:sldId id="288" r:id="rId29"/>
    <p:sldId id="291" r:id="rId30"/>
    <p:sldId id="289" r:id="rId31"/>
    <p:sldId id="290"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10"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5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5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35D613-A8CB-4731-A905-AB3FBEC0DE76}" type="datetimeFigureOut">
              <a:rPr lang="en-US" smtClean="0"/>
              <a:t>4/19/2017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803698-8485-465A-BF35-3023C817FB7C}" type="slidenum">
              <a:rPr lang="en-US" smtClean="0"/>
              <a:t>‹#›</a:t>
            </a:fld>
            <a:endParaRPr lang="en-US"/>
          </a:p>
        </p:txBody>
      </p:sp>
    </p:spTree>
    <p:extLst>
      <p:ext uri="{BB962C8B-B14F-4D97-AF65-F5344CB8AC3E}">
        <p14:creationId xmlns:p14="http://schemas.microsoft.com/office/powerpoint/2010/main" val="2015376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5</a:t>
            </a:fld>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14</a:t>
            </a:fld>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15</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16</a:t>
            </a:fld>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17</a:t>
            </a:fld>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18</a:t>
            </a:fld>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19</a:t>
            </a:fld>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20</a:t>
            </a:fld>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21</a:t>
            </a:fld>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22</a:t>
            </a:fld>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23</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6</a:t>
            </a:fld>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24</a:t>
            </a:fld>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25</a:t>
            </a:fld>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26</a:t>
            </a:fld>
            <a:endParaRPr lang="en-A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27</a:t>
            </a:fld>
            <a:endParaRPr lang="en-AU"/>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28</a:t>
            </a:fld>
            <a:endParaRPr lang="en-AU"/>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29</a:t>
            </a:fld>
            <a:endParaRPr lang="en-AU"/>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30</a:t>
            </a:fld>
            <a:endParaRPr lang="en-AU"/>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31</a:t>
            </a:fld>
            <a:endParaRPr lang="en-AU"/>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32</a:t>
            </a:fld>
            <a:endParaRPr lang="en-AU"/>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33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7</a:t>
            </a:fld>
            <a:endParaRPr lang="en-AU"/>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34</a:t>
            </a:fld>
            <a:endParaRPr lang="en-AU"/>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35</a:t>
            </a:fld>
            <a:endParaRPr lang="en-AU"/>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36</a:t>
            </a:fld>
            <a:endParaRPr lang="en-AU"/>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37</a:t>
            </a:fld>
            <a:endParaRPr lang="en-AU"/>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38</a:t>
            </a:fld>
            <a:endParaRPr lang="en-AU"/>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39</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8</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9</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10</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11</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12</a:t>
            </a:fld>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6D5ABBF5-70CB-42E3-9393-7807B7E8B2CE}" type="slidenum">
              <a:rPr lang="en-AU" smtClean="0"/>
              <a:pPr/>
              <a:t>13</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3D1713-8E28-4610-A27D-FC7B33F55ECB}"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3681358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3D1713-8E28-4610-A27D-FC7B33F55ECB}"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1342875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3D1713-8E28-4610-A27D-FC7B33F55ECB}"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2295764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1311263" y="1232519"/>
            <a:ext cx="7199855" cy="442818"/>
          </a:xfrm>
          <a:prstGeom prst="rect">
            <a:avLst/>
          </a:prstGeom>
        </p:spPr>
        <p:txBody>
          <a:bodyPr vert="horz" lIns="91440" tIns="45720" rIns="91440" bIns="45720" rtlCol="0" anchor="ctr">
            <a:noAutofit/>
          </a:bodyPr>
          <a:lstStyle/>
          <a:p>
            <a:pPr lvl="0"/>
            <a:r>
              <a:rPr lang="en-US" smtClean="0"/>
              <a:t>Click to edit Master title style</a:t>
            </a:r>
            <a:endParaRPr lang="en-GB" dirty="0"/>
          </a:p>
        </p:txBody>
      </p:sp>
      <p:sp>
        <p:nvSpPr>
          <p:cNvPr id="3" name="Text Placeholder 2"/>
          <p:cNvSpPr>
            <a:spLocks noGrp="1"/>
          </p:cNvSpPr>
          <p:nvPr>
            <p:ph type="body" sz="quarter" idx="10"/>
          </p:nvPr>
        </p:nvSpPr>
        <p:spPr>
          <a:xfrm>
            <a:off x="1311275" y="1782763"/>
            <a:ext cx="7199313" cy="4297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6637316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3D1713-8E28-4610-A27D-FC7B33F55ECB}"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274315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3D1713-8E28-4610-A27D-FC7B33F55ECB}" type="datetimeFigureOut">
              <a:rPr lang="en-US" smtClean="0"/>
              <a:t>4/19/2017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3094537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3D1713-8E28-4610-A27D-FC7B33F55ECB}"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480134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3D1713-8E28-4610-A27D-FC7B33F55ECB}" type="datetimeFigureOut">
              <a:rPr lang="en-US" smtClean="0"/>
              <a:t>4/19/2017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180631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3D1713-8E28-4610-A27D-FC7B33F55ECB}" type="datetimeFigureOut">
              <a:rPr lang="en-US" smtClean="0"/>
              <a:t>4/19/2017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3405222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D1713-8E28-4610-A27D-FC7B33F55ECB}" type="datetimeFigureOut">
              <a:rPr lang="en-US" smtClean="0"/>
              <a:t>4/19/2017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757623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D1713-8E28-4610-A27D-FC7B33F55ECB}"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3587990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D1713-8E28-4610-A27D-FC7B33F55ECB}" type="datetimeFigureOut">
              <a:rPr lang="en-US" smtClean="0"/>
              <a:t>4/19/2017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96202-E357-446D-B243-112E915F01F7}" type="slidenum">
              <a:rPr lang="en-US" smtClean="0"/>
              <a:t>‹#›</a:t>
            </a:fld>
            <a:endParaRPr lang="en-US"/>
          </a:p>
        </p:txBody>
      </p:sp>
    </p:spTree>
    <p:extLst>
      <p:ext uri="{BB962C8B-B14F-4D97-AF65-F5344CB8AC3E}">
        <p14:creationId xmlns:p14="http://schemas.microsoft.com/office/powerpoint/2010/main" val="3590934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D1713-8E28-4610-A27D-FC7B33F55ECB}" type="datetimeFigureOut">
              <a:rPr lang="en-US" smtClean="0"/>
              <a:t>4/19/2017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96202-E357-446D-B243-112E915F01F7}" type="slidenum">
              <a:rPr lang="en-US" smtClean="0"/>
              <a:t>‹#›</a:t>
            </a:fld>
            <a:endParaRPr lang="en-US"/>
          </a:p>
        </p:txBody>
      </p:sp>
    </p:spTree>
    <p:extLst>
      <p:ext uri="{BB962C8B-B14F-4D97-AF65-F5344CB8AC3E}">
        <p14:creationId xmlns:p14="http://schemas.microsoft.com/office/powerpoint/2010/main" val="387621566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themeOverride" Target="../theme/themeOverride1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vmlDrawing" Target="../drawings/vmlDrawing1.vml"/><Relationship Id="rId1" Type="http://schemas.openxmlformats.org/officeDocument/2006/relationships/themeOverride" Target="../theme/themeOverride17.x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vmlDrawing" Target="../drawings/vmlDrawing2.vml"/><Relationship Id="rId1" Type="http://schemas.openxmlformats.org/officeDocument/2006/relationships/themeOverride" Target="../theme/themeOverride18.x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vmlDrawing" Target="../drawings/vmlDrawing3.vml"/><Relationship Id="rId1" Type="http://schemas.openxmlformats.org/officeDocument/2006/relationships/themeOverride" Target="../theme/themeOverride19.x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vmlDrawing" Target="../drawings/vmlDrawing4.vml"/><Relationship Id="rId1" Type="http://schemas.openxmlformats.org/officeDocument/2006/relationships/themeOverride" Target="../theme/themeOverride20.xml"/><Relationship Id="rId6" Type="http://schemas.openxmlformats.org/officeDocument/2006/relationships/image" Target="../media/image8.wmf"/><Relationship Id="rId5" Type="http://schemas.openxmlformats.org/officeDocument/2006/relationships/oleObject" Target="../embeddings/oleObject4.bin"/><Relationship Id="rId4"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vmlDrawing" Target="../drawings/vmlDrawing5.vml"/><Relationship Id="rId1" Type="http://schemas.openxmlformats.org/officeDocument/2006/relationships/themeOverride" Target="../theme/themeOverride21.x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mlDrawing" Target="../drawings/vmlDrawing6.vml"/><Relationship Id="rId1" Type="http://schemas.openxmlformats.org/officeDocument/2006/relationships/themeOverride" Target="../theme/themeOverride29.xml"/><Relationship Id="rId6" Type="http://schemas.openxmlformats.org/officeDocument/2006/relationships/image" Target="../media/image10.wmf"/><Relationship Id="rId5" Type="http://schemas.openxmlformats.org/officeDocument/2006/relationships/oleObject" Target="../embeddings/oleObject6.bin"/><Relationship Id="rId4"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hemeOverride" Target="../theme/themeOverride34.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hemeOverride" Target="../theme/themeOverride35.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hemeOverride" Target="../theme/themeOverride3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7.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8.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9.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0.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1.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2.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3.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4.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5.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r="5799"/>
          <a:stretch/>
        </p:blipFill>
        <p:spPr>
          <a:xfrm>
            <a:off x="-1" y="-842"/>
            <a:ext cx="9144001" cy="6862360"/>
          </a:xfrm>
          <a:prstGeom prst="rect">
            <a:avLst/>
          </a:prstGeom>
        </p:spPr>
      </p:pic>
      <p:sp>
        <p:nvSpPr>
          <p:cNvPr id="6" name="TextBox 5"/>
          <p:cNvSpPr txBox="1"/>
          <p:nvPr/>
        </p:nvSpPr>
        <p:spPr>
          <a:xfrm>
            <a:off x="0" y="1222560"/>
            <a:ext cx="8458200" cy="2369880"/>
          </a:xfrm>
          <a:prstGeom prst="rect">
            <a:avLst/>
          </a:prstGeom>
          <a:noFill/>
        </p:spPr>
        <p:txBody>
          <a:bodyPr wrap="square" rtlCol="0">
            <a:spAutoFit/>
          </a:bodyPr>
          <a:lstStyle/>
          <a:p>
            <a:pPr algn="r"/>
            <a:r>
              <a:rPr lang="en-US" sz="2800" dirty="0" smtClean="0">
                <a:latin typeface="Arial"/>
                <a:cs typeface="Arial"/>
              </a:rPr>
              <a:t>4</a:t>
            </a:r>
            <a:r>
              <a:rPr lang="en-US" sz="2800" baseline="30000" dirty="0">
                <a:latin typeface="Arial"/>
                <a:cs typeface="Arial"/>
              </a:rPr>
              <a:t>t</a:t>
            </a:r>
            <a:r>
              <a:rPr lang="en-US" sz="2800" baseline="30000" dirty="0" smtClean="0">
                <a:latin typeface="Arial"/>
                <a:cs typeface="Arial"/>
              </a:rPr>
              <a:t>h</a:t>
            </a:r>
            <a:r>
              <a:rPr lang="en-US" sz="2800" dirty="0" smtClean="0">
                <a:latin typeface="Arial"/>
                <a:cs typeface="Arial"/>
              </a:rPr>
              <a:t> Edition</a:t>
            </a:r>
            <a:r>
              <a:rPr lang="en-US" sz="4800" dirty="0" smtClean="0">
                <a:latin typeface="Arial"/>
                <a:cs typeface="Arial"/>
              </a:rPr>
              <a:t/>
            </a:r>
            <a:br>
              <a:rPr lang="en-US" sz="4800" dirty="0" smtClean="0">
                <a:latin typeface="Arial"/>
                <a:cs typeface="Arial"/>
              </a:rPr>
            </a:br>
            <a:r>
              <a:rPr lang="en-US" sz="4000" dirty="0" smtClean="0">
                <a:latin typeface="Arial"/>
                <a:cs typeface="Arial"/>
              </a:rPr>
              <a:t>Leisure, Sport and</a:t>
            </a:r>
            <a:br>
              <a:rPr lang="en-US" sz="4000" dirty="0" smtClean="0">
                <a:latin typeface="Arial"/>
                <a:cs typeface="Arial"/>
              </a:rPr>
            </a:br>
            <a:r>
              <a:rPr lang="en-US" sz="4000" dirty="0" smtClean="0">
                <a:latin typeface="Arial"/>
                <a:cs typeface="Arial"/>
              </a:rPr>
              <a:t>Tourism, Politics,</a:t>
            </a:r>
            <a:br>
              <a:rPr lang="en-US" sz="4000" dirty="0" smtClean="0">
                <a:latin typeface="Arial"/>
                <a:cs typeface="Arial"/>
              </a:rPr>
            </a:br>
            <a:r>
              <a:rPr lang="en-US" sz="4000" dirty="0" smtClean="0">
                <a:latin typeface="Arial"/>
                <a:cs typeface="Arial"/>
              </a:rPr>
              <a:t>Policy and Planning</a:t>
            </a:r>
          </a:p>
        </p:txBody>
      </p:sp>
      <p:sp>
        <p:nvSpPr>
          <p:cNvPr id="7" name="TextBox 6"/>
          <p:cNvSpPr txBox="1"/>
          <p:nvPr/>
        </p:nvSpPr>
        <p:spPr>
          <a:xfrm>
            <a:off x="0" y="3936225"/>
            <a:ext cx="8458200" cy="369332"/>
          </a:xfrm>
          <a:prstGeom prst="rect">
            <a:avLst/>
          </a:prstGeom>
          <a:noFill/>
        </p:spPr>
        <p:txBody>
          <a:bodyPr wrap="square" rtlCol="0">
            <a:spAutoFit/>
          </a:bodyPr>
          <a:lstStyle/>
          <a:p>
            <a:pPr algn="r"/>
            <a:r>
              <a:rPr lang="nl-NL" dirty="0" smtClean="0">
                <a:solidFill>
                  <a:srgbClr val="000000"/>
                </a:solidFill>
                <a:latin typeface="Arial"/>
                <a:cs typeface="Arial"/>
              </a:rPr>
              <a:t>A. J. </a:t>
            </a:r>
            <a:r>
              <a:rPr lang="nl-NL" dirty="0" err="1" smtClean="0">
                <a:solidFill>
                  <a:srgbClr val="000000"/>
                </a:solidFill>
                <a:latin typeface="Arial"/>
                <a:cs typeface="Arial"/>
              </a:rPr>
              <a:t>Veal</a:t>
            </a:r>
            <a:endParaRPr lang="en-GB" dirty="0">
              <a:latin typeface="Arial"/>
              <a:cs typeface="Arial"/>
            </a:endParaRPr>
          </a:p>
        </p:txBody>
      </p:sp>
      <p:sp>
        <p:nvSpPr>
          <p:cNvPr id="8" name="Rectangle 7"/>
          <p:cNvSpPr/>
          <p:nvPr/>
        </p:nvSpPr>
        <p:spPr>
          <a:xfrm>
            <a:off x="6545994" y="6134373"/>
            <a:ext cx="2598006" cy="33904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smtClean="0">
                <a:solidFill>
                  <a:srgbClr val="000000"/>
                </a:solidFill>
                <a:latin typeface="Myriad Pro"/>
                <a:cs typeface="Myriad Pro"/>
              </a:rPr>
              <a:t>COMPLEMENTARY TEACHING MATERIALS</a:t>
            </a:r>
            <a:endParaRPr lang="en-US" sz="1000" dirty="0">
              <a:solidFill>
                <a:srgbClr val="000000"/>
              </a:solidFill>
              <a:latin typeface="Myriad Pro"/>
              <a:cs typeface="Myriad Pro"/>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4596" y="5442567"/>
            <a:ext cx="1760866" cy="486553"/>
          </a:xfrm>
          <a:prstGeom prst="rect">
            <a:avLst/>
          </a:prstGeom>
        </p:spPr>
      </p:pic>
      <p:sp>
        <p:nvSpPr>
          <p:cNvPr id="10" name="Rectangle 9"/>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spc="300" dirty="0">
                <a:latin typeface="Myriad Pro"/>
                <a:cs typeface="Myriad Pro"/>
              </a:rPr>
              <a:t>CABI TOURISM </a:t>
            </a:r>
            <a:r>
              <a:rPr lang="en-US" sz="1700" spc="300" dirty="0" smtClean="0">
                <a:latin typeface="Myriad Pro"/>
                <a:cs typeface="Myriad Pro"/>
              </a:rPr>
              <a:t>TEXTS</a:t>
            </a:r>
            <a:endParaRPr lang="en-US" sz="1700" spc="300" dirty="0">
              <a:latin typeface="Myriad Pro"/>
              <a:cs typeface="Myriad Pro"/>
            </a:endParaRPr>
          </a:p>
        </p:txBody>
      </p:sp>
    </p:spTree>
    <p:extLst>
      <p:ext uri="{BB962C8B-B14F-4D97-AF65-F5344CB8AC3E}">
        <p14:creationId xmlns:p14="http://schemas.microsoft.com/office/powerpoint/2010/main" val="2396847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600" dirty="0" smtClean="0">
                <a:solidFill>
                  <a:srgbClr val="002060"/>
                </a:solidFill>
              </a:rPr>
              <a:t>Need and: leisure satisfaction scales</a:t>
            </a:r>
            <a:endParaRPr lang="en-AU" sz="3600" dirty="0">
              <a:solidFill>
                <a:srgbClr val="002060"/>
              </a:solidFill>
            </a:endParaRPr>
          </a:p>
        </p:txBody>
      </p:sp>
      <p:sp>
        <p:nvSpPr>
          <p:cNvPr id="3" name="Content Placeholder 2"/>
          <p:cNvSpPr>
            <a:spLocks noGrp="1"/>
          </p:cNvSpPr>
          <p:nvPr>
            <p:ph idx="1"/>
          </p:nvPr>
        </p:nvSpPr>
        <p:spPr>
          <a:xfrm>
            <a:off x="467544" y="1340768"/>
            <a:ext cx="8352928" cy="4525963"/>
          </a:xfrm>
        </p:spPr>
        <p:txBody>
          <a:bodyPr>
            <a:normAutofit fontScale="92500" lnSpcReduction="10000"/>
          </a:bodyPr>
          <a:lstStyle/>
          <a:p>
            <a:r>
              <a:rPr lang="en-US" sz="3000" dirty="0" smtClean="0"/>
              <a:t>LST participants asked to indicate satisfaction related to aspects of the experience – e.g. excitement, fitness, relaxation</a:t>
            </a:r>
          </a:p>
          <a:p>
            <a:r>
              <a:rPr lang="en-US" sz="3000" dirty="0" smtClean="0"/>
              <a:t>LST experience assumed to have </a:t>
            </a:r>
            <a:r>
              <a:rPr lang="en-US" sz="3000" dirty="0" smtClean="0">
                <a:solidFill>
                  <a:srgbClr val="002060"/>
                </a:solidFill>
              </a:rPr>
              <a:t>satisfied needs</a:t>
            </a:r>
          </a:p>
          <a:p>
            <a:pPr lvl="1"/>
            <a:r>
              <a:rPr lang="en-US" sz="2600" dirty="0"/>
              <a:t>s</a:t>
            </a:r>
            <a:r>
              <a:rPr lang="en-US" sz="2600" dirty="0" smtClean="0"/>
              <a:t>o no difference between needs and wants</a:t>
            </a:r>
          </a:p>
          <a:p>
            <a:r>
              <a:rPr lang="en-US" sz="3000" dirty="0" smtClean="0"/>
              <a:t>Level of satisfaction indicated using </a:t>
            </a:r>
            <a:r>
              <a:rPr lang="en-US" sz="3000" dirty="0" err="1" smtClean="0"/>
              <a:t>Likert</a:t>
            </a:r>
            <a:r>
              <a:rPr lang="en-US" sz="3000" dirty="0" smtClean="0"/>
              <a:t> scales </a:t>
            </a:r>
          </a:p>
          <a:p>
            <a:r>
              <a:rPr lang="en-US" sz="3000" dirty="0" smtClean="0"/>
              <a:t>Examples of scales (all USA):</a:t>
            </a:r>
          </a:p>
          <a:p>
            <a:pPr lvl="1"/>
            <a:r>
              <a:rPr lang="en-US" sz="2600" dirty="0" smtClean="0"/>
              <a:t>Leisure Satisfaction Scale (LSS) (Beard and </a:t>
            </a:r>
            <a:r>
              <a:rPr lang="en-US" sz="2600" dirty="0" err="1" smtClean="0"/>
              <a:t>Ragheb</a:t>
            </a:r>
            <a:r>
              <a:rPr lang="en-US" sz="2600" dirty="0" smtClean="0"/>
              <a:t>)</a:t>
            </a:r>
          </a:p>
          <a:p>
            <a:pPr lvl="1"/>
            <a:r>
              <a:rPr lang="en-US" sz="2600" dirty="0" smtClean="0"/>
              <a:t>Paragraphs About Leisure (PAL) (Tinsley </a:t>
            </a:r>
            <a:r>
              <a:rPr lang="en-US" sz="2600" i="1" dirty="0" smtClean="0"/>
              <a:t>et al. </a:t>
            </a:r>
            <a:r>
              <a:rPr lang="en-US" sz="2600" dirty="0" smtClean="0"/>
              <a:t>)</a:t>
            </a:r>
          </a:p>
          <a:p>
            <a:pPr lvl="1"/>
            <a:r>
              <a:rPr lang="en-US" sz="2600" dirty="0" smtClean="0"/>
              <a:t>Recreation Experience Preference (REP) scale (Driver </a:t>
            </a:r>
            <a:r>
              <a:rPr lang="en-US" sz="2600" i="1" dirty="0" smtClean="0"/>
              <a:t>et al.</a:t>
            </a:r>
            <a:r>
              <a:rPr lang="en-US" sz="2600" dirty="0" smtClean="0"/>
              <a:t>)</a:t>
            </a:r>
          </a:p>
          <a:p>
            <a:pPr lvl="1"/>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39665382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59632" y="274638"/>
            <a:ext cx="6192688" cy="850106"/>
          </a:xfrm>
        </p:spPr>
        <p:txBody>
          <a:bodyPr>
            <a:normAutofit fontScale="90000"/>
          </a:bodyPr>
          <a:lstStyle/>
          <a:p>
            <a:r>
              <a:rPr lang="en-US" sz="3600" dirty="0" smtClean="0">
                <a:solidFill>
                  <a:srgbClr val="002060"/>
                </a:solidFill>
              </a:rPr>
              <a:t>Need: Bradshaw/Mercer typology</a:t>
            </a:r>
            <a:endParaRPr lang="en-AU" sz="3600" dirty="0">
              <a:solidFill>
                <a:srgbClr val="002060"/>
              </a:solidFill>
            </a:endParaRPr>
          </a:p>
        </p:txBody>
      </p:sp>
      <p:sp>
        <p:nvSpPr>
          <p:cNvPr id="8" name="Rectangle 3"/>
          <p:cNvSpPr>
            <a:spLocks noGrp="1" noChangeArrowheads="1"/>
          </p:cNvSpPr>
          <p:nvPr>
            <p:ph idx="1"/>
          </p:nvPr>
        </p:nvSpPr>
        <p:spPr>
          <a:xfrm>
            <a:off x="395536" y="1484784"/>
            <a:ext cx="6120680" cy="4320480"/>
          </a:xfrm>
        </p:spPr>
        <p:txBody>
          <a:bodyPr/>
          <a:lstStyle/>
          <a:p>
            <a:r>
              <a:rPr lang="en-AU" sz="2800" dirty="0" smtClean="0">
                <a:solidFill>
                  <a:srgbClr val="0000FF"/>
                </a:solidFill>
              </a:rPr>
              <a:t>1. Expressed need</a:t>
            </a:r>
          </a:p>
          <a:p>
            <a:pPr lvl="1"/>
            <a:r>
              <a:rPr lang="en-AU" sz="2400" dirty="0"/>
              <a:t>c</a:t>
            </a:r>
            <a:r>
              <a:rPr lang="en-AU" sz="2400" dirty="0" smtClean="0"/>
              <a:t>urrent </a:t>
            </a:r>
            <a:r>
              <a:rPr lang="en-AU" sz="2400" dirty="0" smtClean="0"/>
              <a:t>consumption + waiting lists etc.</a:t>
            </a:r>
          </a:p>
          <a:p>
            <a:pPr eaLnBrk="1" hangingPunct="1"/>
            <a:r>
              <a:rPr lang="en-AU" sz="2800" dirty="0" smtClean="0">
                <a:solidFill>
                  <a:srgbClr val="0000FF"/>
                </a:solidFill>
              </a:rPr>
              <a:t>2. Felt need</a:t>
            </a:r>
          </a:p>
          <a:p>
            <a:pPr lvl="1" eaLnBrk="1" hangingPunct="1"/>
            <a:r>
              <a:rPr lang="en-AU" sz="2400" dirty="0" smtClean="0"/>
              <a:t>what </a:t>
            </a:r>
            <a:r>
              <a:rPr lang="en-AU" sz="2400" dirty="0" smtClean="0"/>
              <a:t>people say they need</a:t>
            </a:r>
          </a:p>
          <a:p>
            <a:r>
              <a:rPr lang="en-AU" sz="2800" dirty="0" smtClean="0">
                <a:solidFill>
                  <a:srgbClr val="0000FF"/>
                </a:solidFill>
              </a:rPr>
              <a:t>3. Comparative need</a:t>
            </a:r>
          </a:p>
          <a:p>
            <a:pPr lvl="1"/>
            <a:r>
              <a:rPr lang="en-US" sz="2400" dirty="0"/>
              <a:t>c</a:t>
            </a:r>
            <a:r>
              <a:rPr lang="en-US" sz="2400" dirty="0" smtClean="0"/>
              <a:t>omparing </a:t>
            </a:r>
            <a:r>
              <a:rPr lang="en-US" sz="2400" dirty="0" smtClean="0"/>
              <a:t>persons, groups or areas</a:t>
            </a:r>
            <a:endParaRPr lang="en-AU" sz="2400" dirty="0" smtClean="0"/>
          </a:p>
          <a:p>
            <a:pPr eaLnBrk="1" hangingPunct="1"/>
            <a:r>
              <a:rPr lang="en-AU" sz="2800" dirty="0" smtClean="0">
                <a:solidFill>
                  <a:srgbClr val="0000FF"/>
                </a:solidFill>
              </a:rPr>
              <a:t>4. Normative need</a:t>
            </a:r>
          </a:p>
          <a:p>
            <a:pPr lvl="1" eaLnBrk="1" hangingPunct="1"/>
            <a:r>
              <a:rPr lang="en-AU" sz="2400" dirty="0"/>
              <a:t>d</a:t>
            </a:r>
            <a:r>
              <a:rPr lang="en-AU" sz="2400" dirty="0" smtClean="0"/>
              <a:t>etermined </a:t>
            </a:r>
            <a:r>
              <a:rPr lang="en-AU" sz="2400" dirty="0" smtClean="0"/>
              <a:t>by ‘experts’ </a:t>
            </a:r>
          </a:p>
        </p:txBody>
      </p:sp>
      <p:sp>
        <p:nvSpPr>
          <p:cNvPr id="9" name="TextBox 8"/>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84238894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sz="3600" dirty="0" smtClean="0">
                <a:solidFill>
                  <a:srgbClr val="002060"/>
                </a:solidFill>
              </a:rPr>
              <a:t>Bradshaw/Mercer: issues</a:t>
            </a:r>
            <a:endParaRPr lang="en-AU" sz="3600" dirty="0">
              <a:solidFill>
                <a:srgbClr val="002060"/>
              </a:solidFill>
            </a:endParaRPr>
          </a:p>
        </p:txBody>
      </p:sp>
      <p:sp>
        <p:nvSpPr>
          <p:cNvPr id="4" name="Rectangle 3"/>
          <p:cNvSpPr>
            <a:spLocks noGrp="1" noChangeArrowheads="1"/>
          </p:cNvSpPr>
          <p:nvPr>
            <p:ph idx="1"/>
          </p:nvPr>
        </p:nvSpPr>
        <p:spPr>
          <a:xfrm>
            <a:off x="360053" y="1052736"/>
            <a:ext cx="8409099" cy="5328592"/>
          </a:xfrm>
        </p:spPr>
        <p:txBody>
          <a:bodyPr>
            <a:normAutofit fontScale="92500" lnSpcReduction="10000"/>
          </a:bodyPr>
          <a:lstStyle/>
          <a:p>
            <a:r>
              <a:rPr lang="en-AU" sz="2800" dirty="0" smtClean="0">
                <a:solidFill>
                  <a:srgbClr val="0070C0"/>
                </a:solidFill>
              </a:rPr>
              <a:t>Expressed need:</a:t>
            </a:r>
          </a:p>
          <a:p>
            <a:pPr lvl="1"/>
            <a:r>
              <a:rPr lang="en-AU" sz="2400" dirty="0"/>
              <a:t>w</a:t>
            </a:r>
            <a:r>
              <a:rPr lang="en-AU" sz="2400" dirty="0" smtClean="0"/>
              <a:t>hat </a:t>
            </a:r>
            <a:r>
              <a:rPr lang="en-AU" sz="2400" dirty="0" smtClean="0"/>
              <a:t>people currently do – so, includes wants </a:t>
            </a:r>
            <a:r>
              <a:rPr lang="en-AU" sz="2400" dirty="0" smtClean="0">
                <a:solidFill>
                  <a:srgbClr val="0070C0"/>
                </a:solidFill>
              </a:rPr>
              <a:t>and</a:t>
            </a:r>
            <a:r>
              <a:rPr lang="en-AU" sz="2400" dirty="0" smtClean="0"/>
              <a:t> needs</a:t>
            </a:r>
          </a:p>
          <a:p>
            <a:r>
              <a:rPr lang="en-AU" sz="2800" dirty="0">
                <a:solidFill>
                  <a:srgbClr val="0070C0"/>
                </a:solidFill>
              </a:rPr>
              <a:t>Felt </a:t>
            </a:r>
            <a:r>
              <a:rPr lang="en-AU" sz="2800" dirty="0" smtClean="0">
                <a:solidFill>
                  <a:srgbClr val="0070C0"/>
                </a:solidFill>
              </a:rPr>
              <a:t>need:</a:t>
            </a:r>
            <a:endParaRPr lang="en-AU" sz="2800" dirty="0">
              <a:solidFill>
                <a:srgbClr val="0070C0"/>
              </a:solidFill>
            </a:endParaRPr>
          </a:p>
          <a:p>
            <a:pPr lvl="1" eaLnBrk="1" hangingPunct="1"/>
            <a:r>
              <a:rPr lang="en-US" sz="2400" dirty="0"/>
              <a:t>t</a:t>
            </a:r>
            <a:r>
              <a:rPr lang="en-US" sz="2400" dirty="0" smtClean="0"/>
              <a:t>ypically </a:t>
            </a:r>
            <a:r>
              <a:rPr lang="en-US" sz="2400" dirty="0" smtClean="0"/>
              <a:t>identified by survey: people asked what they </a:t>
            </a:r>
            <a:r>
              <a:rPr lang="en-US" sz="2400" dirty="0" smtClean="0">
                <a:solidFill>
                  <a:srgbClr val="0070C0"/>
                </a:solidFill>
              </a:rPr>
              <a:t>would like to do </a:t>
            </a:r>
            <a:r>
              <a:rPr lang="en-US" sz="2400" dirty="0" smtClean="0"/>
              <a:t>not what they </a:t>
            </a:r>
            <a:r>
              <a:rPr lang="en-US" sz="2400" dirty="0" smtClean="0">
                <a:solidFill>
                  <a:srgbClr val="0070C0"/>
                </a:solidFill>
              </a:rPr>
              <a:t>need: </a:t>
            </a:r>
            <a:r>
              <a:rPr lang="en-US" sz="2400" dirty="0" smtClean="0"/>
              <a:t> therefore, includes wants</a:t>
            </a:r>
            <a:r>
              <a:rPr lang="en-US" sz="2400" dirty="0" smtClean="0">
                <a:solidFill>
                  <a:srgbClr val="0070C0"/>
                </a:solidFill>
              </a:rPr>
              <a:t> and </a:t>
            </a:r>
            <a:r>
              <a:rPr lang="en-US" sz="2400" dirty="0" smtClean="0"/>
              <a:t>needs</a:t>
            </a:r>
          </a:p>
          <a:p>
            <a:r>
              <a:rPr lang="en-AU" sz="2800" dirty="0">
                <a:solidFill>
                  <a:srgbClr val="0070C0"/>
                </a:solidFill>
              </a:rPr>
              <a:t>Comparative </a:t>
            </a:r>
            <a:r>
              <a:rPr lang="en-AU" sz="2800" dirty="0" smtClean="0">
                <a:solidFill>
                  <a:srgbClr val="0070C0"/>
                </a:solidFill>
              </a:rPr>
              <a:t>need:</a:t>
            </a:r>
            <a:endParaRPr lang="en-AU" sz="2800" dirty="0">
              <a:solidFill>
                <a:srgbClr val="0070C0"/>
              </a:solidFill>
            </a:endParaRPr>
          </a:p>
          <a:p>
            <a:pPr lvl="1"/>
            <a:r>
              <a:rPr lang="en-US" sz="2400" dirty="0"/>
              <a:t>c</a:t>
            </a:r>
            <a:r>
              <a:rPr lang="en-US" sz="2400" dirty="0" smtClean="0"/>
              <a:t>omparing </a:t>
            </a:r>
            <a:r>
              <a:rPr lang="en-US" sz="2400" dirty="0" smtClean="0"/>
              <a:t>persons, groups or areas – but what criteria are used?</a:t>
            </a:r>
            <a:endParaRPr lang="en-AU" sz="2400" dirty="0" smtClean="0"/>
          </a:p>
          <a:p>
            <a:r>
              <a:rPr lang="en-AU" sz="2800" dirty="0">
                <a:solidFill>
                  <a:srgbClr val="0070C0"/>
                </a:solidFill>
              </a:rPr>
              <a:t>Normative </a:t>
            </a:r>
            <a:r>
              <a:rPr lang="en-AU" sz="2800" dirty="0" smtClean="0">
                <a:solidFill>
                  <a:srgbClr val="0070C0"/>
                </a:solidFill>
              </a:rPr>
              <a:t>need:</a:t>
            </a:r>
            <a:endParaRPr lang="en-AU" sz="2800" dirty="0">
              <a:solidFill>
                <a:srgbClr val="0070C0"/>
              </a:solidFill>
            </a:endParaRPr>
          </a:p>
          <a:p>
            <a:pPr lvl="1"/>
            <a:r>
              <a:rPr lang="en-AU" sz="2400" dirty="0"/>
              <a:t>d</a:t>
            </a:r>
            <a:r>
              <a:rPr lang="en-AU" sz="2400" dirty="0" smtClean="0"/>
              <a:t>etermined </a:t>
            </a:r>
            <a:r>
              <a:rPr lang="en-AU" sz="2400" dirty="0" smtClean="0"/>
              <a:t>by ‘experts’ –  but what criteria are used?</a:t>
            </a:r>
          </a:p>
          <a:p>
            <a:r>
              <a:rPr lang="en-US" sz="2800" dirty="0">
                <a:solidFill>
                  <a:srgbClr val="0070C0"/>
                </a:solidFill>
              </a:rPr>
              <a:t>Issue:</a:t>
            </a:r>
          </a:p>
          <a:p>
            <a:pPr lvl="1"/>
            <a:r>
              <a:rPr lang="en-US" sz="2400" dirty="0"/>
              <a:t>f</a:t>
            </a:r>
            <a:r>
              <a:rPr lang="en-US" sz="2400" dirty="0" smtClean="0"/>
              <a:t>our </a:t>
            </a:r>
            <a:r>
              <a:rPr lang="en-US" sz="2400" dirty="0" smtClean="0"/>
              <a:t>types of need or four ways of </a:t>
            </a:r>
            <a:r>
              <a:rPr lang="en-US" sz="2400" dirty="0" smtClean="0">
                <a:solidFill>
                  <a:srgbClr val="7030A0"/>
                </a:solidFill>
              </a:rPr>
              <a:t>measuring</a:t>
            </a:r>
            <a:r>
              <a:rPr lang="en-US" sz="2400" dirty="0" smtClean="0"/>
              <a:t> need?</a:t>
            </a:r>
            <a:endParaRPr lang="en-AU" sz="2400" dirty="0" smtClean="0"/>
          </a:p>
          <a:p>
            <a:r>
              <a:rPr lang="en-US" sz="2800" dirty="0">
                <a:solidFill>
                  <a:srgbClr val="0070C0"/>
                </a:solidFill>
              </a:rPr>
              <a:t>Use in planning/policymaking</a:t>
            </a:r>
            <a:r>
              <a:rPr lang="en-US" sz="3000" dirty="0" smtClean="0">
                <a:solidFill>
                  <a:srgbClr val="7030A0"/>
                </a:solidFill>
              </a:rPr>
              <a:t>:</a:t>
            </a:r>
            <a:r>
              <a:rPr lang="en-US" sz="3000" dirty="0" smtClean="0">
                <a:solidFill>
                  <a:srgbClr val="0070C0"/>
                </a:solidFill>
              </a:rPr>
              <a:t> </a:t>
            </a:r>
          </a:p>
          <a:p>
            <a:pPr lvl="1"/>
            <a:r>
              <a:rPr lang="en-US" sz="2400" dirty="0" smtClean="0"/>
              <a:t>how to reconcile/evaluate  four different measurements of need</a:t>
            </a:r>
            <a:endParaRPr lang="en-AU" sz="2400" dirty="0" smtClean="0"/>
          </a:p>
          <a:p>
            <a:pPr lvl="1" eaLnBrk="1" hangingPunct="1"/>
            <a:endParaRPr lang="en-AU" sz="2400" dirty="0" smtClean="0"/>
          </a:p>
        </p:txBody>
      </p:sp>
      <p:sp>
        <p:nvSpPr>
          <p:cNvPr id="5" name="TextBox 4"/>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26917020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2060"/>
                </a:solidFill>
              </a:rPr>
              <a:t>Universal needs</a:t>
            </a:r>
            <a:endParaRPr lang="en-AU" sz="4000" dirty="0">
              <a:solidFill>
                <a:srgbClr val="002060"/>
              </a:solidFill>
            </a:endParaRPr>
          </a:p>
        </p:txBody>
      </p:sp>
      <p:sp>
        <p:nvSpPr>
          <p:cNvPr id="3" name="Content Placeholder 2"/>
          <p:cNvSpPr>
            <a:spLocks noGrp="1"/>
          </p:cNvSpPr>
          <p:nvPr>
            <p:ph idx="1"/>
          </p:nvPr>
        </p:nvSpPr>
        <p:spPr>
          <a:xfrm>
            <a:off x="467544" y="1340768"/>
            <a:ext cx="8424936" cy="4525963"/>
          </a:xfrm>
        </p:spPr>
        <p:txBody>
          <a:bodyPr/>
          <a:lstStyle/>
          <a:p>
            <a:r>
              <a:rPr lang="en-US" sz="2800" dirty="0" smtClean="0"/>
              <a:t>Maslow = ‘universal’; Bradshaw/Mercer = ‘relative’</a:t>
            </a:r>
          </a:p>
          <a:p>
            <a:r>
              <a:rPr lang="en-US" sz="2800" dirty="0" smtClean="0"/>
              <a:t>Universal approach attempts to list needs applicable to </a:t>
            </a:r>
            <a:r>
              <a:rPr lang="en-US" sz="2800" u="sng" dirty="0" smtClean="0"/>
              <a:t>all</a:t>
            </a:r>
            <a:r>
              <a:rPr lang="en-US" sz="2800" dirty="0" smtClean="0"/>
              <a:t> humans:</a:t>
            </a:r>
          </a:p>
          <a:p>
            <a:pPr lvl="1"/>
            <a:r>
              <a:rPr lang="en-US" sz="2400" dirty="0" err="1" smtClean="0"/>
              <a:t>Doyal</a:t>
            </a:r>
            <a:r>
              <a:rPr lang="en-US" sz="2400" dirty="0" smtClean="0"/>
              <a:t> and Gough do not include leisure</a:t>
            </a:r>
          </a:p>
          <a:p>
            <a:pPr lvl="1"/>
            <a:r>
              <a:rPr lang="en-US" sz="2400" dirty="0" smtClean="0"/>
              <a:t>Max-</a:t>
            </a:r>
            <a:r>
              <a:rPr lang="en-US" sz="2400" dirty="0" err="1" smtClean="0"/>
              <a:t>Neef</a:t>
            </a:r>
            <a:r>
              <a:rPr lang="en-US" sz="2400" dirty="0" smtClean="0"/>
              <a:t> includes leisure</a:t>
            </a:r>
          </a:p>
          <a:p>
            <a:pPr lvl="1"/>
            <a:r>
              <a:rPr lang="en-US" sz="2400" dirty="0"/>
              <a:t>b</a:t>
            </a:r>
            <a:r>
              <a:rPr lang="en-US" sz="2400" dirty="0" smtClean="0"/>
              <a:t>oth </a:t>
            </a:r>
            <a:r>
              <a:rPr lang="en-US" sz="2400" dirty="0" smtClean="0"/>
              <a:t>use ‘harm prevention’ definition of need</a:t>
            </a:r>
            <a:endParaRPr lang="en-AU" sz="24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34971999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6696744" cy="778098"/>
          </a:xfrm>
        </p:spPr>
        <p:txBody>
          <a:bodyPr>
            <a:normAutofit/>
          </a:bodyPr>
          <a:lstStyle/>
          <a:p>
            <a:r>
              <a:rPr lang="en-US" sz="4000" dirty="0" smtClean="0">
                <a:solidFill>
                  <a:srgbClr val="002060"/>
                </a:solidFill>
              </a:rPr>
              <a:t>False needs</a:t>
            </a:r>
            <a:endParaRPr lang="en-AU" sz="4000" dirty="0">
              <a:solidFill>
                <a:srgbClr val="002060"/>
              </a:solidFill>
            </a:endParaRPr>
          </a:p>
        </p:txBody>
      </p:sp>
      <p:sp>
        <p:nvSpPr>
          <p:cNvPr id="3" name="Content Placeholder 2"/>
          <p:cNvSpPr>
            <a:spLocks noGrp="1"/>
          </p:cNvSpPr>
          <p:nvPr>
            <p:ph idx="1"/>
          </p:nvPr>
        </p:nvSpPr>
        <p:spPr>
          <a:xfrm>
            <a:off x="413407" y="1196752"/>
            <a:ext cx="7776864" cy="1152128"/>
          </a:xfrm>
        </p:spPr>
        <p:txBody>
          <a:bodyPr>
            <a:normAutofit lnSpcReduction="10000"/>
          </a:bodyPr>
          <a:lstStyle/>
          <a:p>
            <a:r>
              <a:rPr lang="en-US" dirty="0" smtClean="0"/>
              <a:t>Neo-Marxist concept</a:t>
            </a:r>
          </a:p>
          <a:p>
            <a:r>
              <a:rPr lang="en-US" dirty="0" smtClean="0"/>
              <a:t>‘Needs’ generated by advertising etc.</a:t>
            </a:r>
          </a:p>
        </p:txBody>
      </p:sp>
      <p:sp>
        <p:nvSpPr>
          <p:cNvPr id="7" name="TextBox 6"/>
          <p:cNvSpPr txBox="1"/>
          <p:nvPr/>
        </p:nvSpPr>
        <p:spPr>
          <a:xfrm>
            <a:off x="323527" y="2996952"/>
            <a:ext cx="8461461" cy="1200329"/>
          </a:xfrm>
          <a:prstGeom prst="rect">
            <a:avLst/>
          </a:prstGeom>
          <a:noFill/>
        </p:spPr>
        <p:txBody>
          <a:bodyPr wrap="square" rtlCol="0">
            <a:spAutoFit/>
          </a:bodyPr>
          <a:lstStyle/>
          <a:p>
            <a:r>
              <a:rPr lang="en-US" sz="2400" dirty="0" smtClean="0"/>
              <a:t>False needs are ... those [needs] which are superimposed upon the individual by particular social interests in his repression: the needs which perpetuate toil, aggressiveness, misery and injustice... </a:t>
            </a:r>
          </a:p>
        </p:txBody>
      </p:sp>
      <p:sp>
        <p:nvSpPr>
          <p:cNvPr id="8" name="TextBox 7"/>
          <p:cNvSpPr txBox="1"/>
          <p:nvPr/>
        </p:nvSpPr>
        <p:spPr>
          <a:xfrm>
            <a:off x="323527" y="4261559"/>
            <a:ext cx="8511724" cy="1569660"/>
          </a:xfrm>
          <a:prstGeom prst="rect">
            <a:avLst/>
          </a:prstGeom>
          <a:noFill/>
        </p:spPr>
        <p:txBody>
          <a:bodyPr wrap="square" rtlCol="0">
            <a:spAutoFit/>
          </a:bodyPr>
          <a:lstStyle/>
          <a:p>
            <a:r>
              <a:rPr lang="en-US" sz="2400" dirty="0" smtClean="0"/>
              <a:t>Most of the prevailing needs to relax, to have fun, to behave and consume in accordance with the advertisements, to love and hate what others love and hate, belong in this category of false needs. 							(Marcuse, 1964: 5)</a:t>
            </a:r>
            <a:endParaRPr lang="en-AU" sz="2400" dirty="0"/>
          </a:p>
        </p:txBody>
      </p:sp>
      <p:sp>
        <p:nvSpPr>
          <p:cNvPr id="9" name="TextBox 8"/>
          <p:cNvSpPr txBox="1"/>
          <p:nvPr/>
        </p:nvSpPr>
        <p:spPr>
          <a:xfrm>
            <a:off x="395536" y="2448643"/>
            <a:ext cx="4320480" cy="523220"/>
          </a:xfrm>
          <a:prstGeom prst="rect">
            <a:avLst/>
          </a:prstGeom>
          <a:noFill/>
        </p:spPr>
        <p:txBody>
          <a:bodyPr wrap="square" rtlCol="0">
            <a:spAutoFit/>
          </a:bodyPr>
          <a:lstStyle/>
          <a:p>
            <a:r>
              <a:rPr lang="en-US" sz="2800" dirty="0" smtClean="0">
                <a:solidFill>
                  <a:srgbClr val="0070C0"/>
                </a:solidFill>
              </a:rPr>
              <a:t>Herbert Marcuse</a:t>
            </a:r>
            <a:r>
              <a:rPr lang="en-US" sz="2800" dirty="0" smtClean="0"/>
              <a:t>:</a:t>
            </a:r>
          </a:p>
        </p:txBody>
      </p:sp>
      <p:sp>
        <p:nvSpPr>
          <p:cNvPr id="10" name="TextBox 9"/>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a:t>
            </a:r>
            <a:r>
              <a:rPr lang="en-AU" sz="1400" smtClean="0"/>
              <a:t>4</a:t>
            </a:r>
            <a:r>
              <a:rPr lang="en-AU" sz="1400" baseline="30000" smtClean="0"/>
              <a:t>th</a:t>
            </a:r>
            <a:r>
              <a:rPr lang="en-AU" sz="1400" smtClean="0"/>
              <a:t> edition, </a:t>
            </a:r>
            <a:r>
              <a:rPr lang="en-AU" sz="1400" dirty="0" smtClean="0"/>
              <a:t>Veal, 2017, CABI Tourism Texts</a:t>
            </a:r>
            <a:endParaRPr lang="en-US" sz="1400" dirty="0"/>
          </a:p>
        </p:txBody>
      </p:sp>
    </p:spTree>
    <p:extLst>
      <p:ext uri="{BB962C8B-B14F-4D97-AF65-F5344CB8AC3E}">
        <p14:creationId xmlns:p14="http://schemas.microsoft.com/office/powerpoint/2010/main" val="26751336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600" dirty="0" smtClean="0">
                <a:solidFill>
                  <a:srgbClr val="002060"/>
                </a:solidFill>
              </a:rPr>
              <a:t>Needs and socio-economic deprivation</a:t>
            </a:r>
            <a:endParaRPr lang="en-AU" sz="3600" dirty="0">
              <a:solidFill>
                <a:srgbClr val="002060"/>
              </a:solidFill>
            </a:endParaRPr>
          </a:p>
        </p:txBody>
      </p:sp>
      <p:sp>
        <p:nvSpPr>
          <p:cNvPr id="3" name="Content Placeholder 2"/>
          <p:cNvSpPr>
            <a:spLocks noGrp="1"/>
          </p:cNvSpPr>
          <p:nvPr>
            <p:ph idx="1"/>
          </p:nvPr>
        </p:nvSpPr>
        <p:spPr>
          <a:xfrm>
            <a:off x="467544" y="1412776"/>
            <a:ext cx="8229600" cy="4525963"/>
          </a:xfrm>
        </p:spPr>
        <p:txBody>
          <a:bodyPr/>
          <a:lstStyle/>
          <a:p>
            <a:r>
              <a:rPr lang="en-US" dirty="0" smtClean="0"/>
              <a:t>R</a:t>
            </a:r>
            <a:r>
              <a:rPr lang="en-US" sz="2800" dirty="0" smtClean="0"/>
              <a:t>elatively deprived socio-economic groups are deemed to be generally in </a:t>
            </a:r>
            <a:r>
              <a:rPr lang="en-US" sz="2800" dirty="0" smtClean="0"/>
              <a:t>need.</a:t>
            </a:r>
            <a:endParaRPr lang="en-US" sz="2800" dirty="0" smtClean="0"/>
          </a:p>
          <a:p>
            <a:r>
              <a:rPr lang="en-US" sz="2800" dirty="0" smtClean="0"/>
              <a:t>Often wide range of (local council) services give priority to such deprived </a:t>
            </a:r>
            <a:r>
              <a:rPr lang="en-US" sz="2800" dirty="0" smtClean="0"/>
              <a:t>groups.</a:t>
            </a:r>
            <a:endParaRPr lang="en-US" sz="2800" dirty="0" smtClean="0"/>
          </a:p>
          <a:p>
            <a:r>
              <a:rPr lang="en-US" sz="2800" dirty="0" smtClean="0">
                <a:solidFill>
                  <a:srgbClr val="0070C0"/>
                </a:solidFill>
              </a:rPr>
              <a:t>Question:</a:t>
            </a:r>
          </a:p>
          <a:p>
            <a:pPr lvl="1"/>
            <a:r>
              <a:rPr lang="en-US" sz="2400" dirty="0" smtClean="0"/>
              <a:t>For people with low income/unemployed, poor housing, etc., are leisure, sport etc. services a priority?</a:t>
            </a:r>
            <a:endParaRPr lang="en-AU" sz="24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8007383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600" dirty="0" smtClean="0">
                <a:solidFill>
                  <a:srgbClr val="002060"/>
                </a:solidFill>
              </a:rPr>
              <a:t>Need: implications for public policy</a:t>
            </a:r>
            <a:endParaRPr lang="en-AU" sz="3600" dirty="0">
              <a:solidFill>
                <a:srgbClr val="002060"/>
              </a:solidFill>
            </a:endParaRPr>
          </a:p>
        </p:txBody>
      </p:sp>
      <p:sp>
        <p:nvSpPr>
          <p:cNvPr id="3" name="Content Placeholder 2"/>
          <p:cNvSpPr>
            <a:spLocks noGrp="1"/>
          </p:cNvSpPr>
          <p:nvPr>
            <p:ph idx="1"/>
          </p:nvPr>
        </p:nvSpPr>
        <p:spPr>
          <a:xfrm>
            <a:off x="395536" y="1340768"/>
            <a:ext cx="8363272" cy="4525963"/>
          </a:xfrm>
        </p:spPr>
        <p:txBody>
          <a:bodyPr>
            <a:normAutofit fontScale="92500" lnSpcReduction="20000"/>
          </a:bodyPr>
          <a:lstStyle/>
          <a:p>
            <a:r>
              <a:rPr lang="en-US" sz="3000" dirty="0" smtClean="0"/>
              <a:t>Using </a:t>
            </a:r>
            <a:r>
              <a:rPr lang="en-US" sz="3000" dirty="0" smtClean="0">
                <a:solidFill>
                  <a:srgbClr val="0070C0"/>
                </a:solidFill>
              </a:rPr>
              <a:t>harm prevention </a:t>
            </a:r>
            <a:r>
              <a:rPr lang="en-US" sz="3000" dirty="0" smtClean="0"/>
              <a:t>(Maslow) definition of need:</a:t>
            </a:r>
          </a:p>
          <a:p>
            <a:pPr lvl="1"/>
            <a:r>
              <a:rPr lang="en-US" sz="2600" dirty="0"/>
              <a:t>i</a:t>
            </a:r>
            <a:r>
              <a:rPr lang="en-US" sz="2600" dirty="0" smtClean="0"/>
              <a:t>f </a:t>
            </a:r>
            <a:r>
              <a:rPr lang="en-US" sz="2600" dirty="0" smtClean="0"/>
              <a:t>being deprived of LST is harmful, public sector has obligations to ensure needs are met</a:t>
            </a:r>
          </a:p>
          <a:p>
            <a:r>
              <a:rPr lang="en-US" sz="3000" dirty="0" smtClean="0"/>
              <a:t>Problem of </a:t>
            </a:r>
            <a:r>
              <a:rPr lang="en-US" sz="3000" dirty="0" smtClean="0">
                <a:solidFill>
                  <a:srgbClr val="0070C0"/>
                </a:solidFill>
              </a:rPr>
              <a:t>who</a:t>
            </a:r>
            <a:r>
              <a:rPr lang="en-US" sz="3000" dirty="0" smtClean="0"/>
              <a:t> makes the assessment of need/harm</a:t>
            </a:r>
          </a:p>
          <a:p>
            <a:r>
              <a:rPr lang="en-US" sz="3000" dirty="0" smtClean="0"/>
              <a:t>Leisure satisfaction scales + tourism marketing conceptualization of need:</a:t>
            </a:r>
          </a:p>
          <a:p>
            <a:pPr lvl="1"/>
            <a:r>
              <a:rPr lang="en-US" sz="2600" dirty="0" smtClean="0"/>
              <a:t>all </a:t>
            </a:r>
            <a:r>
              <a:rPr lang="en-US" sz="2600" dirty="0" smtClean="0"/>
              <a:t>wants/desires are ‘needs’</a:t>
            </a:r>
          </a:p>
          <a:p>
            <a:pPr lvl="1"/>
            <a:r>
              <a:rPr lang="en-US" sz="2600" dirty="0" smtClean="0"/>
              <a:t>n</a:t>
            </a:r>
            <a:r>
              <a:rPr lang="en-US" sz="2600" dirty="0" smtClean="0"/>
              <a:t>o </a:t>
            </a:r>
            <a:r>
              <a:rPr lang="en-US" sz="2600" dirty="0" smtClean="0"/>
              <a:t>help in determining public policy on basis of need</a:t>
            </a:r>
          </a:p>
          <a:p>
            <a:r>
              <a:rPr lang="en-US" sz="3000" dirty="0" smtClean="0"/>
              <a:t>Bradshaw/Mercer typology:</a:t>
            </a:r>
          </a:p>
          <a:p>
            <a:pPr lvl="1"/>
            <a:r>
              <a:rPr lang="en-US" sz="2600" dirty="0"/>
              <a:t>d</a:t>
            </a:r>
            <a:r>
              <a:rPr lang="en-US" sz="2600" dirty="0" smtClean="0"/>
              <a:t>ifferent </a:t>
            </a:r>
            <a:r>
              <a:rPr lang="en-US" sz="2600" dirty="0" smtClean="0"/>
              <a:t>measurements may be useful, but</a:t>
            </a:r>
          </a:p>
          <a:p>
            <a:pPr lvl="1"/>
            <a:r>
              <a:rPr lang="en-US" sz="2600" dirty="0"/>
              <a:t>f</a:t>
            </a:r>
            <a:r>
              <a:rPr lang="en-US" sz="2600" dirty="0" smtClean="0"/>
              <a:t>ails </a:t>
            </a:r>
            <a:r>
              <a:rPr lang="en-US" sz="2600" dirty="0" smtClean="0"/>
              <a:t>to distinguish between needs/wants</a:t>
            </a:r>
            <a:endParaRPr lang="en-AU" sz="26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77799959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778098"/>
          </a:xfrm>
        </p:spPr>
        <p:txBody>
          <a:bodyPr>
            <a:normAutofit fontScale="90000"/>
          </a:bodyPr>
          <a:lstStyle/>
          <a:p>
            <a:r>
              <a:rPr lang="en-US" sz="4000" dirty="0" smtClean="0">
                <a:solidFill>
                  <a:srgbClr val="002060"/>
                </a:solidFill>
              </a:rPr>
              <a:t>Needs: leisure/tourism motivation and marketing </a:t>
            </a:r>
            <a:r>
              <a:rPr lang="en-US" sz="2000" dirty="0" smtClean="0">
                <a:solidFill>
                  <a:srgbClr val="002060"/>
                </a:solidFill>
              </a:rPr>
              <a:t>(Fig. 3.2)</a:t>
            </a:r>
            <a:endParaRPr lang="en-AU" sz="2000" dirty="0">
              <a:solidFill>
                <a:srgbClr val="002060"/>
              </a:solidFill>
            </a:endParaRPr>
          </a:p>
        </p:txBody>
      </p:sp>
      <p:sp>
        <p:nvSpPr>
          <p:cNvPr id="3" name="TextBox 2"/>
          <p:cNvSpPr txBox="1"/>
          <p:nvPr/>
        </p:nvSpPr>
        <p:spPr>
          <a:xfrm>
            <a:off x="5940152" y="1988840"/>
            <a:ext cx="1368152" cy="523220"/>
          </a:xfrm>
          <a:prstGeom prst="rect">
            <a:avLst/>
          </a:prstGeom>
          <a:noFill/>
        </p:spPr>
        <p:txBody>
          <a:bodyPr wrap="square" rtlCol="0">
            <a:spAutoFit/>
          </a:bodyPr>
          <a:lstStyle/>
          <a:p>
            <a:r>
              <a:rPr lang="en-US" sz="2800" dirty="0" smtClean="0"/>
              <a:t>Wants</a:t>
            </a:r>
            <a:endParaRPr lang="en-AU" sz="2800" dirty="0"/>
          </a:p>
        </p:txBody>
      </p:sp>
      <p:sp>
        <p:nvSpPr>
          <p:cNvPr id="4" name="TextBox 3"/>
          <p:cNvSpPr txBox="1"/>
          <p:nvPr/>
        </p:nvSpPr>
        <p:spPr>
          <a:xfrm>
            <a:off x="971600" y="2034426"/>
            <a:ext cx="1368152" cy="523220"/>
          </a:xfrm>
          <a:prstGeom prst="rect">
            <a:avLst/>
          </a:prstGeom>
          <a:noFill/>
        </p:spPr>
        <p:txBody>
          <a:bodyPr wrap="square" rtlCol="0">
            <a:spAutoFit/>
          </a:bodyPr>
          <a:lstStyle/>
          <a:p>
            <a:r>
              <a:rPr lang="en-US" sz="2800" b="1" dirty="0" smtClean="0">
                <a:solidFill>
                  <a:srgbClr val="002060"/>
                </a:solidFill>
              </a:rPr>
              <a:t>Needs</a:t>
            </a:r>
            <a:endParaRPr lang="en-AU" sz="2800" b="1" dirty="0">
              <a:solidFill>
                <a:srgbClr val="002060"/>
              </a:solidFill>
            </a:endParaRPr>
          </a:p>
        </p:txBody>
      </p:sp>
      <p:cxnSp>
        <p:nvCxnSpPr>
          <p:cNvPr id="6" name="Straight Arrow Connector 5"/>
          <p:cNvCxnSpPr>
            <a:endCxn id="3" idx="1"/>
          </p:cNvCxnSpPr>
          <p:nvPr/>
        </p:nvCxnSpPr>
        <p:spPr>
          <a:xfrm flipV="1">
            <a:off x="2123728" y="2250450"/>
            <a:ext cx="3816424" cy="26422"/>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275856" y="1772816"/>
            <a:ext cx="1872208" cy="523220"/>
          </a:xfrm>
          <a:prstGeom prst="rect">
            <a:avLst/>
          </a:prstGeom>
          <a:noFill/>
        </p:spPr>
        <p:txBody>
          <a:bodyPr wrap="square" rtlCol="0">
            <a:spAutoFit/>
          </a:bodyPr>
          <a:lstStyle/>
          <a:p>
            <a:r>
              <a:rPr lang="en-US" sz="2800" dirty="0" smtClean="0"/>
              <a:t>Awareness</a:t>
            </a:r>
            <a:endParaRPr lang="en-AU" sz="2800" dirty="0"/>
          </a:p>
        </p:txBody>
      </p:sp>
      <p:sp>
        <p:nvSpPr>
          <p:cNvPr id="12" name="TextBox 11"/>
          <p:cNvSpPr txBox="1"/>
          <p:nvPr/>
        </p:nvSpPr>
        <p:spPr>
          <a:xfrm>
            <a:off x="3131840" y="5445224"/>
            <a:ext cx="1872208" cy="523220"/>
          </a:xfrm>
          <a:prstGeom prst="rect">
            <a:avLst/>
          </a:prstGeom>
          <a:noFill/>
        </p:spPr>
        <p:txBody>
          <a:bodyPr wrap="square" rtlCol="0">
            <a:spAutoFit/>
          </a:bodyPr>
          <a:lstStyle/>
          <a:p>
            <a:r>
              <a:rPr lang="en-US" sz="2800" dirty="0" smtClean="0"/>
              <a:t>Objectives</a:t>
            </a:r>
            <a:endParaRPr lang="en-AU" sz="2800" dirty="0"/>
          </a:p>
        </p:txBody>
      </p:sp>
      <p:cxnSp>
        <p:nvCxnSpPr>
          <p:cNvPr id="14" name="Straight Arrow Connector 13"/>
          <p:cNvCxnSpPr/>
          <p:nvPr/>
        </p:nvCxnSpPr>
        <p:spPr>
          <a:xfrm rot="5400000">
            <a:off x="4103948" y="3176972"/>
            <a:ext cx="2952328" cy="1584176"/>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868144" y="3501008"/>
            <a:ext cx="1656184" cy="461665"/>
          </a:xfrm>
          <a:prstGeom prst="rect">
            <a:avLst/>
          </a:prstGeom>
          <a:noFill/>
        </p:spPr>
        <p:txBody>
          <a:bodyPr wrap="square" rtlCol="0">
            <a:spAutoFit/>
          </a:bodyPr>
          <a:lstStyle/>
          <a:p>
            <a:r>
              <a:rPr lang="en-US" sz="2400" dirty="0" smtClean="0"/>
              <a:t>Motivation</a:t>
            </a:r>
            <a:endParaRPr lang="en-AU" sz="2400" dirty="0"/>
          </a:p>
        </p:txBody>
      </p:sp>
      <p:sp>
        <p:nvSpPr>
          <p:cNvPr id="17" name="TextBox 16"/>
          <p:cNvSpPr txBox="1"/>
          <p:nvPr/>
        </p:nvSpPr>
        <p:spPr>
          <a:xfrm>
            <a:off x="4644008" y="4365104"/>
            <a:ext cx="1584176" cy="523220"/>
          </a:xfrm>
          <a:prstGeom prst="rect">
            <a:avLst/>
          </a:prstGeom>
          <a:solidFill>
            <a:schemeClr val="bg1"/>
          </a:solidFill>
        </p:spPr>
        <p:txBody>
          <a:bodyPr wrap="square" rtlCol="0">
            <a:spAutoFit/>
          </a:bodyPr>
          <a:lstStyle/>
          <a:p>
            <a:r>
              <a:rPr lang="en-US" sz="2800" dirty="0" smtClean="0"/>
              <a:t>Suggests</a:t>
            </a:r>
            <a:endParaRPr lang="en-AU" sz="2800" dirty="0"/>
          </a:p>
        </p:txBody>
      </p:sp>
      <p:cxnSp>
        <p:nvCxnSpPr>
          <p:cNvPr id="19" name="Straight Arrow Connector 18"/>
          <p:cNvCxnSpPr/>
          <p:nvPr/>
        </p:nvCxnSpPr>
        <p:spPr>
          <a:xfrm rot="5400000">
            <a:off x="2340546" y="3932262"/>
            <a:ext cx="3024336" cy="1588"/>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060626" y="3716238"/>
            <a:ext cx="1800200" cy="523220"/>
          </a:xfrm>
          <a:prstGeom prst="rect">
            <a:avLst/>
          </a:prstGeom>
          <a:solidFill>
            <a:schemeClr val="bg1"/>
          </a:solidFill>
        </p:spPr>
        <p:txBody>
          <a:bodyPr wrap="square" rtlCol="0">
            <a:spAutoFit/>
          </a:bodyPr>
          <a:lstStyle/>
          <a:p>
            <a:r>
              <a:rPr lang="en-US" sz="2800" dirty="0" smtClean="0"/>
              <a:t>Marketing</a:t>
            </a:r>
            <a:endParaRPr lang="en-AU" sz="2800" dirty="0"/>
          </a:p>
        </p:txBody>
      </p:sp>
      <p:cxnSp>
        <p:nvCxnSpPr>
          <p:cNvPr id="24" name="Straight Arrow Connector 23"/>
          <p:cNvCxnSpPr/>
          <p:nvPr/>
        </p:nvCxnSpPr>
        <p:spPr>
          <a:xfrm rot="16200000" flipV="1">
            <a:off x="863588" y="3248980"/>
            <a:ext cx="2952328" cy="1584176"/>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403648" y="3212976"/>
            <a:ext cx="1368152" cy="523220"/>
          </a:xfrm>
          <a:prstGeom prst="rect">
            <a:avLst/>
          </a:prstGeom>
          <a:solidFill>
            <a:schemeClr val="bg1"/>
          </a:solidFill>
        </p:spPr>
        <p:txBody>
          <a:bodyPr wrap="square" rtlCol="0">
            <a:spAutoFit/>
          </a:bodyPr>
          <a:lstStyle/>
          <a:p>
            <a:r>
              <a:rPr lang="en-US" sz="2800" dirty="0" smtClean="0"/>
              <a:t>Satisfy</a:t>
            </a:r>
            <a:endParaRPr lang="en-AU" sz="2800" dirty="0"/>
          </a:p>
        </p:txBody>
      </p:sp>
      <p:sp>
        <p:nvSpPr>
          <p:cNvPr id="26" name="TextBox 25"/>
          <p:cNvSpPr txBox="1"/>
          <p:nvPr/>
        </p:nvSpPr>
        <p:spPr>
          <a:xfrm>
            <a:off x="5436096" y="6237312"/>
            <a:ext cx="3384376" cy="461665"/>
          </a:xfrm>
          <a:prstGeom prst="rect">
            <a:avLst/>
          </a:prstGeom>
          <a:noFill/>
        </p:spPr>
        <p:txBody>
          <a:bodyPr wrap="square" rtlCol="0">
            <a:spAutoFit/>
          </a:bodyPr>
          <a:lstStyle/>
          <a:p>
            <a:r>
              <a:rPr lang="en-US" sz="2400" dirty="0" smtClean="0"/>
              <a:t>(Mill and Morrison, 2006)</a:t>
            </a:r>
            <a:endParaRPr lang="en-AU" sz="2400" dirty="0"/>
          </a:p>
        </p:txBody>
      </p:sp>
    </p:spTree>
    <p:extLst>
      <p:ext uri="{BB962C8B-B14F-4D97-AF65-F5344CB8AC3E}">
        <p14:creationId xmlns:p14="http://schemas.microsoft.com/office/powerpoint/2010/main" val="122362216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17" grpId="0" animBg="1"/>
      <p:bldP spid="20" grpId="0" animBg="1"/>
      <p:bldP spid="2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2060"/>
                </a:solidFill>
              </a:rPr>
              <a:t>Wants</a:t>
            </a:r>
            <a:endParaRPr lang="en-AU" sz="4000" dirty="0">
              <a:solidFill>
                <a:srgbClr val="002060"/>
              </a:solidFill>
            </a:endParaRPr>
          </a:p>
        </p:txBody>
      </p:sp>
      <p:sp>
        <p:nvSpPr>
          <p:cNvPr id="3" name="Content Placeholder 2"/>
          <p:cNvSpPr>
            <a:spLocks noGrp="1"/>
          </p:cNvSpPr>
          <p:nvPr>
            <p:ph idx="1"/>
          </p:nvPr>
        </p:nvSpPr>
        <p:spPr/>
        <p:txBody>
          <a:bodyPr/>
          <a:lstStyle/>
          <a:p>
            <a:r>
              <a:rPr lang="en-US" dirty="0" smtClean="0"/>
              <a:t>Three possibilities:</a:t>
            </a:r>
          </a:p>
          <a:p>
            <a:pPr marL="457200" lvl="1" indent="0">
              <a:buNone/>
            </a:pPr>
            <a:r>
              <a:rPr lang="en-US" dirty="0" smtClean="0"/>
              <a:t>(a)  Needs = a subset of wants</a:t>
            </a:r>
          </a:p>
          <a:p>
            <a:pPr marL="457200" lvl="1" indent="0">
              <a:buNone/>
            </a:pPr>
            <a:r>
              <a:rPr lang="en-US" dirty="0" smtClean="0"/>
              <a:t>(b)  Needs and wants are </a:t>
            </a:r>
            <a:r>
              <a:rPr lang="en-US" b="1" dirty="0" smtClean="0"/>
              <a:t>separate</a:t>
            </a:r>
            <a:r>
              <a:rPr lang="en-US" dirty="0" smtClean="0"/>
              <a:t> and </a:t>
            </a:r>
            <a:r>
              <a:rPr lang="en-US" b="1" dirty="0" smtClean="0"/>
              <a:t>different</a:t>
            </a:r>
          </a:p>
          <a:p>
            <a:pPr marL="457200" lvl="1" indent="0">
              <a:buNone/>
            </a:pPr>
            <a:r>
              <a:rPr lang="en-US" dirty="0" smtClean="0"/>
              <a:t>(c)  Needs and wants are the same/interchangeable</a:t>
            </a:r>
          </a:p>
          <a:p>
            <a:r>
              <a:rPr lang="en-US" dirty="0" smtClean="0"/>
              <a:t>(a) is most logical, but complex</a:t>
            </a:r>
          </a:p>
          <a:p>
            <a:r>
              <a:rPr lang="en-US" dirty="0" smtClean="0"/>
              <a:t>(b) is simpler, so adopted in this book</a:t>
            </a:r>
          </a:p>
          <a:p>
            <a:r>
              <a:rPr lang="en-US" dirty="0" smtClean="0"/>
              <a:t>(c ) often used in the literature</a:t>
            </a:r>
            <a:br>
              <a:rPr lang="en-US" dirty="0" smtClean="0"/>
            </a:br>
            <a:r>
              <a:rPr lang="en-US" dirty="0" smtClean="0"/>
              <a:t>	</a:t>
            </a:r>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36387969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US" sz="4000" dirty="0" smtClean="0">
                <a:solidFill>
                  <a:srgbClr val="002060"/>
                </a:solidFill>
              </a:rPr>
              <a:t>Demand</a:t>
            </a:r>
            <a:endParaRPr lang="en-AU" sz="4000" dirty="0">
              <a:solidFill>
                <a:srgbClr val="002060"/>
              </a:solidFill>
            </a:endParaRPr>
          </a:p>
        </p:txBody>
      </p:sp>
      <p:sp>
        <p:nvSpPr>
          <p:cNvPr id="3" name="Content Placeholder 2"/>
          <p:cNvSpPr>
            <a:spLocks noGrp="1"/>
          </p:cNvSpPr>
          <p:nvPr>
            <p:ph idx="1"/>
          </p:nvPr>
        </p:nvSpPr>
        <p:spPr>
          <a:xfrm>
            <a:off x="457200" y="1600201"/>
            <a:ext cx="8229600" cy="3052936"/>
          </a:xfrm>
        </p:spPr>
        <p:txBody>
          <a:bodyPr>
            <a:normAutofit lnSpcReduction="10000"/>
          </a:bodyPr>
          <a:lstStyle/>
          <a:p>
            <a:r>
              <a:rPr lang="en-US" dirty="0" smtClean="0"/>
              <a:t>Economic concept</a:t>
            </a:r>
          </a:p>
          <a:p>
            <a:r>
              <a:rPr lang="en-US" dirty="0" smtClean="0"/>
              <a:t>Amount of a good/service which people will purchase at various prices</a:t>
            </a:r>
          </a:p>
          <a:p>
            <a:r>
              <a:rPr lang="en-US" dirty="0" smtClean="0"/>
              <a:t>= a </a:t>
            </a:r>
            <a:r>
              <a:rPr lang="en-US" u="sng" dirty="0" smtClean="0"/>
              <a:t>relationship</a:t>
            </a:r>
          </a:p>
          <a:p>
            <a:r>
              <a:rPr lang="en-US" dirty="0" smtClean="0"/>
              <a:t>Demand/supply theory in economics (‘Economics 101’)</a:t>
            </a:r>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232867755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1"/>
            <a:ext cx="9144001" cy="6858000"/>
          </a:xfrm>
          <a:prstGeom prst="rect">
            <a:avLst/>
          </a:prstGeom>
          <a:gradFill flip="none" rotWithShape="1">
            <a:gsLst>
              <a:gs pos="0">
                <a:srgbClr val="CAADD9"/>
              </a:gs>
              <a:gs pos="100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r="6167"/>
          <a:stretch/>
        </p:blipFill>
        <p:spPr>
          <a:xfrm>
            <a:off x="-1" y="-354082"/>
            <a:ext cx="9144001" cy="6889298"/>
          </a:xfrm>
          <a:prstGeom prst="rect">
            <a:avLst/>
          </a:prstGeom>
        </p:spPr>
      </p:pic>
      <p:sp>
        <p:nvSpPr>
          <p:cNvPr id="8" name="Title 7"/>
          <p:cNvSpPr>
            <a:spLocks noGrp="1"/>
          </p:cNvSpPr>
          <p:nvPr>
            <p:ph type="title"/>
          </p:nvPr>
        </p:nvSpPr>
        <p:spPr>
          <a:xfrm>
            <a:off x="972071" y="1412776"/>
            <a:ext cx="7199855" cy="442818"/>
          </a:xfrm>
        </p:spPr>
        <p:txBody>
          <a:bodyPr/>
          <a:lstStyle/>
          <a:p>
            <a:pPr algn="ctr"/>
            <a:r>
              <a:rPr lang="en-GB" sz="2800" b="1" dirty="0" smtClean="0">
                <a:latin typeface="Arial"/>
                <a:cs typeface="Arial"/>
              </a:rPr>
              <a:t>CHAPTER 3</a:t>
            </a:r>
            <a:endParaRPr lang="en-GB" sz="2800" b="1" dirty="0">
              <a:latin typeface="Arial"/>
              <a:cs typeface="Arial"/>
            </a:endParaRPr>
          </a:p>
        </p:txBody>
      </p:sp>
      <p:sp>
        <p:nvSpPr>
          <p:cNvPr id="9" name="Text Placeholder 8"/>
          <p:cNvSpPr>
            <a:spLocks noGrp="1"/>
          </p:cNvSpPr>
          <p:nvPr>
            <p:ph type="body" sz="quarter" idx="10"/>
          </p:nvPr>
        </p:nvSpPr>
        <p:spPr>
          <a:xfrm>
            <a:off x="972342" y="1944913"/>
            <a:ext cx="7199313" cy="1145653"/>
          </a:xfrm>
        </p:spPr>
        <p:txBody>
          <a:bodyPr>
            <a:noAutofit/>
          </a:bodyPr>
          <a:lstStyle/>
          <a:p>
            <a:pPr marL="0" indent="0" algn="ctr">
              <a:buNone/>
            </a:pPr>
            <a:r>
              <a:rPr lang="en-US" sz="4000" dirty="0" smtClean="0"/>
              <a:t>Wants</a:t>
            </a:r>
            <a:r>
              <a:rPr lang="en-US" sz="4000" dirty="0"/>
              <a:t>, Needs, </a:t>
            </a:r>
            <a:r>
              <a:rPr lang="en-US" sz="4000" dirty="0" smtClean="0"/>
              <a:t>Demand</a:t>
            </a:r>
            <a:r>
              <a:rPr lang="en-US" sz="4000" dirty="0"/>
              <a:t>, Benefits and </a:t>
            </a:r>
            <a:r>
              <a:rPr lang="en-US" sz="4000" dirty="0" smtClean="0"/>
              <a:t>Participation</a:t>
            </a:r>
            <a:endParaRPr lang="en-GB" sz="4000" dirty="0">
              <a:latin typeface="Arial"/>
              <a:cs typeface="Arial"/>
            </a:endParaRPr>
          </a:p>
        </p:txBody>
      </p:sp>
      <p:sp>
        <p:nvSpPr>
          <p:cNvPr id="4" name="Rectangle 3"/>
          <p:cNvSpPr/>
          <p:nvPr/>
        </p:nvSpPr>
        <p:spPr>
          <a:xfrm>
            <a:off x="-1" y="454274"/>
            <a:ext cx="9144001" cy="37167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latin typeface="Myriad Pro"/>
                <a:cs typeface="Myriad Pro"/>
              </a:rPr>
              <a:t>Leisure, Sport and Tourism, Politics, Policy and Planning, 4</a:t>
            </a:r>
            <a:r>
              <a:rPr lang="en-US" sz="1600" baseline="30000" dirty="0" smtClean="0">
                <a:latin typeface="Myriad Pro"/>
                <a:cs typeface="Myriad Pro"/>
              </a:rPr>
              <a:t>th</a:t>
            </a:r>
            <a:r>
              <a:rPr lang="en-US" sz="1600" dirty="0" smtClean="0">
                <a:latin typeface="Myriad Pro"/>
                <a:cs typeface="Myriad Pro"/>
              </a:rPr>
              <a:t> Edition</a:t>
            </a:r>
            <a:endParaRPr lang="en-US" sz="1600" dirty="0">
              <a:latin typeface="Myriad Pro"/>
              <a:cs typeface="Myriad Pro"/>
            </a:endParaRPr>
          </a:p>
        </p:txBody>
      </p:sp>
      <p:sp>
        <p:nvSpPr>
          <p:cNvPr id="7" name="TextBox 6"/>
          <p:cNvSpPr txBox="1"/>
          <p:nvPr/>
        </p:nvSpPr>
        <p:spPr>
          <a:xfrm>
            <a:off x="335750" y="6535216"/>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29610678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US" sz="4000" dirty="0" smtClean="0">
                <a:solidFill>
                  <a:srgbClr val="002060"/>
                </a:solidFill>
              </a:rPr>
              <a:t>Demand curve </a:t>
            </a:r>
            <a:r>
              <a:rPr lang="en-US" sz="2400" dirty="0" smtClean="0">
                <a:solidFill>
                  <a:srgbClr val="002060"/>
                </a:solidFill>
              </a:rPr>
              <a:t>(Fig. 3.3)</a:t>
            </a:r>
            <a:endParaRPr lang="en-AU" sz="2400" dirty="0">
              <a:solidFill>
                <a:srgbClr val="002060"/>
              </a:solidFill>
            </a:endParaRPr>
          </a:p>
        </p:txBody>
      </p:sp>
      <p:graphicFrame>
        <p:nvGraphicFramePr>
          <p:cNvPr id="43010" name="Object 2"/>
          <p:cNvGraphicFramePr>
            <a:graphicFrameLocks noChangeAspect="1"/>
          </p:cNvGraphicFramePr>
          <p:nvPr/>
        </p:nvGraphicFramePr>
        <p:xfrm>
          <a:off x="1331640" y="1307496"/>
          <a:ext cx="5544616" cy="5104871"/>
        </p:xfrm>
        <a:graphic>
          <a:graphicData uri="http://schemas.openxmlformats.org/presentationml/2006/ole">
            <mc:AlternateContent xmlns:mc="http://schemas.openxmlformats.org/markup-compatibility/2006">
              <mc:Choice xmlns:v="urn:schemas-microsoft-com:vml" Requires="v">
                <p:oleObj spid="_x0000_s1049" name="Drawing" r:id="rId5" imgW="2762280" imgH="2543040" progId="Presentations.Drawing.14">
                  <p:embed/>
                </p:oleObj>
              </mc:Choice>
              <mc:Fallback>
                <p:oleObj name="Drawing" r:id="rId5" imgW="2762280" imgH="2543040" progId="Presentations.Drawing.1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40" y="1307496"/>
                        <a:ext cx="5544616" cy="5104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1533864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4000" dirty="0" smtClean="0">
                <a:solidFill>
                  <a:srgbClr val="002060"/>
                </a:solidFill>
              </a:rPr>
              <a:t>Price elasticity  </a:t>
            </a:r>
            <a:r>
              <a:rPr lang="en-US" sz="2400" dirty="0" smtClean="0">
                <a:solidFill>
                  <a:srgbClr val="002060"/>
                </a:solidFill>
              </a:rPr>
              <a:t>(Fig. 3.4)</a:t>
            </a:r>
            <a:endParaRPr lang="en-AU" sz="2400" dirty="0">
              <a:solidFill>
                <a:srgbClr val="002060"/>
              </a:solidFill>
            </a:endParaRPr>
          </a:p>
        </p:txBody>
      </p:sp>
      <p:graphicFrame>
        <p:nvGraphicFramePr>
          <p:cNvPr id="44034" name="Object 2"/>
          <p:cNvGraphicFramePr>
            <a:graphicFrameLocks noChangeAspect="1"/>
          </p:cNvGraphicFramePr>
          <p:nvPr/>
        </p:nvGraphicFramePr>
        <p:xfrm>
          <a:off x="611560" y="1412776"/>
          <a:ext cx="8098875" cy="5040559"/>
        </p:xfrm>
        <a:graphic>
          <a:graphicData uri="http://schemas.openxmlformats.org/presentationml/2006/ole">
            <mc:AlternateContent xmlns:mc="http://schemas.openxmlformats.org/markup-compatibility/2006">
              <mc:Choice xmlns:v="urn:schemas-microsoft-com:vml" Requires="v">
                <p:oleObj spid="_x0000_s2072" name="Drawing" r:id="rId5" imgW="4086360" imgH="2543040" progId="Presentations.Drawing.14">
                  <p:embed/>
                </p:oleObj>
              </mc:Choice>
              <mc:Fallback>
                <p:oleObj name="Drawing" r:id="rId5" imgW="4086360" imgH="2543040" progId="Presentations.Drawing.1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560" y="1412776"/>
                        <a:ext cx="8098875" cy="5040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3059832" y="1556792"/>
            <a:ext cx="5400600" cy="830997"/>
          </a:xfrm>
          <a:prstGeom prst="rect">
            <a:avLst/>
          </a:prstGeom>
          <a:noFill/>
        </p:spPr>
        <p:txBody>
          <a:bodyPr wrap="square" rtlCol="0">
            <a:spAutoFit/>
          </a:bodyPr>
          <a:lstStyle/>
          <a:p>
            <a:r>
              <a:rPr lang="en-US" sz="2400" b="1" dirty="0" smtClean="0">
                <a:solidFill>
                  <a:srgbClr val="FF0000"/>
                </a:solidFill>
              </a:rPr>
              <a:t>Elastic: demand responds more to price</a:t>
            </a:r>
          </a:p>
          <a:p>
            <a:r>
              <a:rPr lang="en-US" sz="2400" b="1" dirty="0" smtClean="0">
                <a:solidFill>
                  <a:srgbClr val="FF0000"/>
                </a:solidFill>
              </a:rPr>
              <a:t>Inelastic: demand responds less to price</a:t>
            </a:r>
            <a:endParaRPr lang="en-AU" sz="2400" b="1" dirty="0">
              <a:solidFill>
                <a:srgbClr val="FF0000"/>
              </a:solidFill>
            </a:endParaRPr>
          </a:p>
        </p:txBody>
      </p:sp>
      <p:sp>
        <p:nvSpPr>
          <p:cNvPr id="5" name="TextBox 4"/>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46114022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sz="4000" dirty="0" smtClean="0">
                <a:solidFill>
                  <a:srgbClr val="002060"/>
                </a:solidFill>
              </a:rPr>
              <a:t>Consumer surplus  </a:t>
            </a:r>
            <a:r>
              <a:rPr lang="en-US" sz="2400" dirty="0" smtClean="0">
                <a:solidFill>
                  <a:srgbClr val="002060"/>
                </a:solidFill>
              </a:rPr>
              <a:t>(Fig. 3.5)</a:t>
            </a:r>
            <a:endParaRPr lang="en-AU" sz="2400" dirty="0">
              <a:solidFill>
                <a:srgbClr val="002060"/>
              </a:solidFill>
            </a:endParaRPr>
          </a:p>
        </p:txBody>
      </p:sp>
      <p:graphicFrame>
        <p:nvGraphicFramePr>
          <p:cNvPr id="45058" name="Object 2"/>
          <p:cNvGraphicFramePr>
            <a:graphicFrameLocks noChangeAspect="1"/>
          </p:cNvGraphicFramePr>
          <p:nvPr/>
        </p:nvGraphicFramePr>
        <p:xfrm>
          <a:off x="1403647" y="980728"/>
          <a:ext cx="6100452" cy="5616624"/>
        </p:xfrm>
        <a:graphic>
          <a:graphicData uri="http://schemas.openxmlformats.org/presentationml/2006/ole">
            <mc:AlternateContent xmlns:mc="http://schemas.openxmlformats.org/markup-compatibility/2006">
              <mc:Choice xmlns:v="urn:schemas-microsoft-com:vml" Requires="v">
                <p:oleObj spid="_x0000_s3096" name="Drawing" r:id="rId5" imgW="2762280" imgH="2543040" progId="Presentations.Drawing.14">
                  <p:embed/>
                </p:oleObj>
              </mc:Choice>
              <mc:Fallback>
                <p:oleObj name="Drawing" r:id="rId5" imgW="2762280" imgH="2543040" progId="Presentations.Drawing.1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3647" y="980728"/>
                        <a:ext cx="6100452" cy="5616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3923928" y="1628800"/>
            <a:ext cx="4680520" cy="830997"/>
          </a:xfrm>
          <a:prstGeom prst="rect">
            <a:avLst/>
          </a:prstGeom>
          <a:noFill/>
        </p:spPr>
        <p:txBody>
          <a:bodyPr wrap="square" rtlCol="0">
            <a:spAutoFit/>
          </a:bodyPr>
          <a:lstStyle/>
          <a:p>
            <a:r>
              <a:rPr lang="en-US" sz="2400" b="1" dirty="0" smtClean="0">
                <a:solidFill>
                  <a:srgbClr val="FF0000"/>
                </a:solidFill>
              </a:rPr>
              <a:t>Some purchasers would have been prepared to pay more than P</a:t>
            </a:r>
            <a:endParaRPr lang="en-AU" sz="2400" b="1" dirty="0">
              <a:solidFill>
                <a:srgbClr val="FF0000"/>
              </a:solidFill>
            </a:endParaRPr>
          </a:p>
        </p:txBody>
      </p:sp>
      <p:sp>
        <p:nvSpPr>
          <p:cNvPr id="5" name="TextBox 4"/>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27707138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600" dirty="0" smtClean="0">
                <a:solidFill>
                  <a:srgbClr val="002060"/>
                </a:solidFill>
              </a:rPr>
              <a:t>Demand/supply interaction  </a:t>
            </a:r>
            <a:r>
              <a:rPr lang="en-US" sz="2400" dirty="0" smtClean="0">
                <a:solidFill>
                  <a:srgbClr val="002060"/>
                </a:solidFill>
              </a:rPr>
              <a:t>(Fig. 3.6)</a:t>
            </a:r>
            <a:endParaRPr lang="en-AU" sz="2400" dirty="0">
              <a:solidFill>
                <a:srgbClr val="002060"/>
              </a:solidFill>
            </a:endParaRPr>
          </a:p>
        </p:txBody>
      </p:sp>
      <p:graphicFrame>
        <p:nvGraphicFramePr>
          <p:cNvPr id="46082" name="Object 2"/>
          <p:cNvGraphicFramePr>
            <a:graphicFrameLocks noChangeAspect="1"/>
          </p:cNvGraphicFramePr>
          <p:nvPr/>
        </p:nvGraphicFramePr>
        <p:xfrm>
          <a:off x="827584" y="994313"/>
          <a:ext cx="6768752" cy="5449059"/>
        </p:xfrm>
        <a:graphic>
          <a:graphicData uri="http://schemas.openxmlformats.org/presentationml/2006/ole">
            <mc:AlternateContent xmlns:mc="http://schemas.openxmlformats.org/markup-compatibility/2006">
              <mc:Choice xmlns:v="urn:schemas-microsoft-com:vml" Requires="v">
                <p:oleObj spid="_x0000_s4116" name="Drawing" r:id="rId5" imgW="3029040" imgH="2438280" progId="Presentations.Drawing.14">
                  <p:embed/>
                </p:oleObj>
              </mc:Choice>
              <mc:Fallback>
                <p:oleObj name="Drawing" r:id="rId5" imgW="3029040" imgH="2438280" progId="Presentations.Drawing.1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4" y="994313"/>
                        <a:ext cx="6768752" cy="54490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1170188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600" dirty="0" smtClean="0">
                <a:solidFill>
                  <a:srgbClr val="002060"/>
                </a:solidFill>
              </a:rPr>
              <a:t>Demand curve with zero price  </a:t>
            </a:r>
            <a:r>
              <a:rPr lang="en-US" sz="2400" dirty="0" smtClean="0">
                <a:solidFill>
                  <a:srgbClr val="002060"/>
                </a:solidFill>
              </a:rPr>
              <a:t>(Fig. 3.7)</a:t>
            </a:r>
            <a:endParaRPr lang="en-AU" sz="2400" dirty="0">
              <a:solidFill>
                <a:srgbClr val="002060"/>
              </a:solidFill>
            </a:endParaRPr>
          </a:p>
        </p:txBody>
      </p:sp>
      <p:graphicFrame>
        <p:nvGraphicFramePr>
          <p:cNvPr id="47106" name="Object 2"/>
          <p:cNvGraphicFramePr>
            <a:graphicFrameLocks noChangeAspect="1"/>
          </p:cNvGraphicFramePr>
          <p:nvPr/>
        </p:nvGraphicFramePr>
        <p:xfrm>
          <a:off x="439645" y="1124745"/>
          <a:ext cx="7805561" cy="4896544"/>
        </p:xfrm>
        <a:graphic>
          <a:graphicData uri="http://schemas.openxmlformats.org/presentationml/2006/ole">
            <mc:AlternateContent xmlns:mc="http://schemas.openxmlformats.org/markup-compatibility/2006">
              <mc:Choice xmlns:v="urn:schemas-microsoft-com:vml" Requires="v">
                <p:oleObj spid="_x0000_s5141" name="Drawing" r:id="rId5" imgW="4114800" imgH="2581200" progId="Presentations.Drawing.14">
                  <p:embed/>
                </p:oleObj>
              </mc:Choice>
              <mc:Fallback>
                <p:oleObj name="Drawing" r:id="rId5" imgW="4114800" imgH="2581200" progId="Presentations.Drawing.1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645" y="1124745"/>
                        <a:ext cx="7805561"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2483768" y="1844824"/>
            <a:ext cx="5904656" cy="1569660"/>
          </a:xfrm>
          <a:prstGeom prst="rect">
            <a:avLst/>
          </a:prstGeom>
          <a:noFill/>
        </p:spPr>
        <p:txBody>
          <a:bodyPr wrap="square" rtlCol="0">
            <a:spAutoFit/>
          </a:bodyPr>
          <a:lstStyle/>
          <a:p>
            <a:r>
              <a:rPr lang="en-US" sz="2400" b="1" dirty="0" smtClean="0">
                <a:solidFill>
                  <a:srgbClr val="FF0000"/>
                </a:solidFill>
              </a:rPr>
              <a:t>Q1 = total demand  at price zero</a:t>
            </a:r>
          </a:p>
          <a:p>
            <a:r>
              <a:rPr lang="en-US" sz="2400" b="1" dirty="0" smtClean="0">
                <a:solidFill>
                  <a:srgbClr val="FF0000"/>
                </a:solidFill>
              </a:rPr>
              <a:t>Actual provision may be :</a:t>
            </a:r>
          </a:p>
          <a:p>
            <a:pPr>
              <a:buFontTx/>
              <a:buChar char="-"/>
            </a:pPr>
            <a:r>
              <a:rPr lang="en-US" sz="2400" b="1" dirty="0" smtClean="0">
                <a:solidFill>
                  <a:srgbClr val="FF0000"/>
                </a:solidFill>
              </a:rPr>
              <a:t> Less (C2) – over-use/crowding/waiting lists</a:t>
            </a:r>
            <a:endParaRPr lang="en-AU" sz="2400" b="1" dirty="0" smtClean="0">
              <a:solidFill>
                <a:srgbClr val="FF0000"/>
              </a:solidFill>
            </a:endParaRPr>
          </a:p>
          <a:p>
            <a:pPr>
              <a:buFontTx/>
              <a:buChar char="-"/>
            </a:pPr>
            <a:r>
              <a:rPr lang="en-US" sz="2400" b="1" dirty="0" smtClean="0">
                <a:solidFill>
                  <a:srgbClr val="FF0000"/>
                </a:solidFill>
              </a:rPr>
              <a:t> More (C1) – under-use</a:t>
            </a:r>
            <a:endParaRPr lang="en-AU" sz="2400" b="1" dirty="0">
              <a:solidFill>
                <a:srgbClr val="FF0000"/>
              </a:solidFill>
            </a:endParaRPr>
          </a:p>
        </p:txBody>
      </p:sp>
      <p:sp>
        <p:nvSpPr>
          <p:cNvPr id="5" name="TextBox 4"/>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40404760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002060"/>
                </a:solidFill>
              </a:rPr>
              <a:t>Researching demand/supply in leisure, sport and tourism contexts</a:t>
            </a:r>
            <a:endParaRPr lang="en-AU" sz="3600" dirty="0">
              <a:solidFill>
                <a:srgbClr val="002060"/>
              </a:solidFill>
            </a:endParaRPr>
          </a:p>
        </p:txBody>
      </p:sp>
      <p:sp>
        <p:nvSpPr>
          <p:cNvPr id="3" name="Content Placeholder 2"/>
          <p:cNvSpPr>
            <a:spLocks noGrp="1"/>
          </p:cNvSpPr>
          <p:nvPr>
            <p:ph idx="1"/>
          </p:nvPr>
        </p:nvSpPr>
        <p:spPr/>
        <p:txBody>
          <a:bodyPr/>
          <a:lstStyle/>
          <a:p>
            <a:r>
              <a:rPr lang="en-US" dirty="0" smtClean="0"/>
              <a:t>How to establish a demand curve when  price is zero or subsidized</a:t>
            </a:r>
          </a:p>
          <a:p>
            <a:r>
              <a:rPr lang="en-US" dirty="0" smtClean="0"/>
              <a:t>Methods  (see Chapter 11):</a:t>
            </a:r>
          </a:p>
          <a:p>
            <a:pPr lvl="1"/>
            <a:r>
              <a:rPr lang="en-US" dirty="0"/>
              <a:t>w</a:t>
            </a:r>
            <a:r>
              <a:rPr lang="en-US" dirty="0" smtClean="0"/>
              <a:t>illingness-to-pay </a:t>
            </a:r>
            <a:r>
              <a:rPr lang="en-US" dirty="0" smtClean="0"/>
              <a:t>method</a:t>
            </a:r>
          </a:p>
          <a:p>
            <a:pPr lvl="1"/>
            <a:r>
              <a:rPr lang="en-US" dirty="0"/>
              <a:t>t</a:t>
            </a:r>
            <a:r>
              <a:rPr lang="en-US" dirty="0" smtClean="0"/>
              <a:t>ravel </a:t>
            </a:r>
            <a:r>
              <a:rPr lang="en-US" dirty="0" smtClean="0"/>
              <a:t>cost or Clawson method</a:t>
            </a:r>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35832647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a:bodyPr>
          <a:lstStyle/>
          <a:p>
            <a:r>
              <a:rPr lang="en-US" sz="4000" dirty="0" smtClean="0">
                <a:solidFill>
                  <a:srgbClr val="002060"/>
                </a:solidFill>
              </a:rPr>
              <a:t>Modelling</a:t>
            </a:r>
            <a:endParaRPr lang="en-AU" sz="4000" dirty="0">
              <a:solidFill>
                <a:srgbClr val="002060"/>
              </a:solidFill>
            </a:endParaRPr>
          </a:p>
        </p:txBody>
      </p:sp>
      <p:sp>
        <p:nvSpPr>
          <p:cNvPr id="3" name="Content Placeholder 2"/>
          <p:cNvSpPr>
            <a:spLocks noGrp="1"/>
          </p:cNvSpPr>
          <p:nvPr>
            <p:ph idx="1"/>
          </p:nvPr>
        </p:nvSpPr>
        <p:spPr>
          <a:xfrm>
            <a:off x="467544" y="1412776"/>
            <a:ext cx="8229600" cy="4525963"/>
          </a:xfrm>
        </p:spPr>
        <p:txBody>
          <a:bodyPr/>
          <a:lstStyle/>
          <a:p>
            <a:r>
              <a:rPr lang="en-US" dirty="0" smtClean="0"/>
              <a:t>Quantified models to predict demand in different circumstances</a:t>
            </a:r>
          </a:p>
          <a:p>
            <a:r>
              <a:rPr lang="en-US" dirty="0" smtClean="0"/>
              <a:t>Include not just price but also:</a:t>
            </a:r>
          </a:p>
          <a:p>
            <a:pPr lvl="1"/>
            <a:r>
              <a:rPr lang="en-US" dirty="0"/>
              <a:t>c</a:t>
            </a:r>
            <a:r>
              <a:rPr lang="en-US" dirty="0" smtClean="0"/>
              <a:t>onsumer/participant </a:t>
            </a:r>
            <a:r>
              <a:rPr lang="en-US" dirty="0" smtClean="0"/>
              <a:t>characteristics</a:t>
            </a:r>
          </a:p>
          <a:p>
            <a:pPr lvl="1"/>
            <a:r>
              <a:rPr lang="en-US" dirty="0"/>
              <a:t>s</a:t>
            </a:r>
            <a:r>
              <a:rPr lang="en-US" dirty="0" smtClean="0"/>
              <a:t>upply </a:t>
            </a:r>
            <a:r>
              <a:rPr lang="en-US" dirty="0" smtClean="0"/>
              <a:t>variables, e.g. in addition to prices: </a:t>
            </a:r>
          </a:p>
          <a:p>
            <a:pPr lvl="2"/>
            <a:r>
              <a:rPr lang="en-US" dirty="0"/>
              <a:t>l</a:t>
            </a:r>
            <a:r>
              <a:rPr lang="en-US" dirty="0" smtClean="0"/>
              <a:t>ocation</a:t>
            </a:r>
          </a:p>
          <a:p>
            <a:pPr lvl="2"/>
            <a:r>
              <a:rPr lang="en-US" dirty="0"/>
              <a:t>t</a:t>
            </a:r>
            <a:r>
              <a:rPr lang="en-US" dirty="0" smtClean="0"/>
              <a:t>ransport access</a:t>
            </a:r>
          </a:p>
          <a:p>
            <a:pPr lvl="2"/>
            <a:r>
              <a:rPr lang="en-US" dirty="0"/>
              <a:t>s</a:t>
            </a:r>
            <a:r>
              <a:rPr lang="en-US" dirty="0" smtClean="0"/>
              <a:t>ize</a:t>
            </a:r>
          </a:p>
          <a:p>
            <a:pPr lvl="2"/>
            <a:r>
              <a:rPr lang="en-US" dirty="0"/>
              <a:t>q</a:t>
            </a:r>
            <a:r>
              <a:rPr lang="en-US" dirty="0" smtClean="0"/>
              <a:t>uality</a:t>
            </a:r>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261918550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4000" dirty="0" smtClean="0">
                <a:solidFill>
                  <a:srgbClr val="002060"/>
                </a:solidFill>
              </a:rPr>
              <a:t>Demand: critics</a:t>
            </a:r>
            <a:endParaRPr lang="en-AU" sz="4000" dirty="0">
              <a:solidFill>
                <a:srgbClr val="002060"/>
              </a:solidFill>
            </a:endParaRPr>
          </a:p>
        </p:txBody>
      </p:sp>
      <p:sp>
        <p:nvSpPr>
          <p:cNvPr id="3" name="Content Placeholder 2"/>
          <p:cNvSpPr>
            <a:spLocks noGrp="1"/>
          </p:cNvSpPr>
          <p:nvPr>
            <p:ph idx="1"/>
          </p:nvPr>
        </p:nvSpPr>
        <p:spPr>
          <a:xfrm>
            <a:off x="457200" y="1340768"/>
            <a:ext cx="8229600" cy="4785395"/>
          </a:xfrm>
        </p:spPr>
        <p:txBody>
          <a:bodyPr>
            <a:normAutofit fontScale="92500"/>
          </a:bodyPr>
          <a:lstStyle/>
          <a:p>
            <a:r>
              <a:rPr lang="en-US" dirty="0" smtClean="0"/>
              <a:t>‘Emphasis on price excludes zero price or subsidized services’: wrong (see, e.g., Fig. 3.7)</a:t>
            </a:r>
          </a:p>
          <a:p>
            <a:r>
              <a:rPr lang="en-US" dirty="0" smtClean="0"/>
              <a:t>‘Demand = free market’: wrong</a:t>
            </a:r>
          </a:p>
          <a:p>
            <a:r>
              <a:rPr lang="en-US" dirty="0" smtClean="0"/>
              <a:t>‘Does not deal with unmet demand’: wrong</a:t>
            </a:r>
          </a:p>
          <a:p>
            <a:r>
              <a:rPr lang="en-US" dirty="0" smtClean="0"/>
              <a:t>‘Means ‘more of the </a:t>
            </a:r>
            <a:r>
              <a:rPr lang="en-US" dirty="0" smtClean="0"/>
              <a:t>same’: </a:t>
            </a:r>
            <a:r>
              <a:rPr lang="en-US" dirty="0" smtClean="0"/>
              <a:t>not necessarily</a:t>
            </a:r>
          </a:p>
          <a:p>
            <a:r>
              <a:rPr lang="en-US" dirty="0" smtClean="0"/>
              <a:t>‘Does not reveal </a:t>
            </a:r>
            <a:r>
              <a:rPr lang="en-US" i="1" dirty="0" smtClean="0"/>
              <a:t>motivation</a:t>
            </a:r>
            <a:r>
              <a:rPr lang="en-US" dirty="0" smtClean="0"/>
              <a:t>’: but does reveal </a:t>
            </a:r>
            <a:r>
              <a:rPr lang="en-US" i="1" dirty="0" smtClean="0"/>
              <a:t>preferences</a:t>
            </a:r>
          </a:p>
          <a:p>
            <a:r>
              <a:rPr lang="en-US" dirty="0" smtClean="0"/>
              <a:t>‘Ignores underprivileged’: wrong – see models</a:t>
            </a:r>
          </a:p>
          <a:p>
            <a:r>
              <a:rPr lang="en-US" dirty="0" smtClean="0"/>
              <a:t>‘Ignores quality of provision’: wrong – see models</a:t>
            </a:r>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16783915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US" sz="4000" dirty="0" smtClean="0">
                <a:solidFill>
                  <a:srgbClr val="002060"/>
                </a:solidFill>
              </a:rPr>
              <a:t>Benefits</a:t>
            </a:r>
            <a:endParaRPr lang="en-AU" sz="4000" dirty="0">
              <a:solidFill>
                <a:srgbClr val="002060"/>
              </a:solidFill>
            </a:endParaRPr>
          </a:p>
        </p:txBody>
      </p:sp>
      <p:sp>
        <p:nvSpPr>
          <p:cNvPr id="3" name="Content Placeholder 2"/>
          <p:cNvSpPr>
            <a:spLocks noGrp="1"/>
          </p:cNvSpPr>
          <p:nvPr>
            <p:ph idx="1"/>
          </p:nvPr>
        </p:nvSpPr>
        <p:spPr/>
        <p:txBody>
          <a:bodyPr/>
          <a:lstStyle/>
          <a:p>
            <a:r>
              <a:rPr lang="en-US" dirty="0" smtClean="0"/>
              <a:t>Widely accepted principle: public  provision should generate net benefits</a:t>
            </a:r>
          </a:p>
          <a:p>
            <a:r>
              <a:rPr lang="en-US" dirty="0" smtClean="0"/>
              <a:t>Government statements</a:t>
            </a:r>
          </a:p>
          <a:p>
            <a:r>
              <a:rPr lang="en-US" dirty="0" smtClean="0"/>
              <a:t>Alternative approaches:</a:t>
            </a:r>
          </a:p>
          <a:p>
            <a:pPr lvl="1"/>
            <a:r>
              <a:rPr lang="en-US" dirty="0"/>
              <a:t>b</a:t>
            </a:r>
            <a:r>
              <a:rPr lang="en-US" dirty="0" smtClean="0"/>
              <a:t>enefits </a:t>
            </a:r>
            <a:r>
              <a:rPr lang="en-US" dirty="0" smtClean="0"/>
              <a:t>approach to leisure</a:t>
            </a:r>
          </a:p>
          <a:p>
            <a:pPr lvl="1"/>
            <a:r>
              <a:rPr lang="en-US" dirty="0"/>
              <a:t>e</a:t>
            </a:r>
            <a:r>
              <a:rPr lang="en-US" dirty="0" smtClean="0"/>
              <a:t>conomic </a:t>
            </a:r>
            <a:r>
              <a:rPr lang="en-US" dirty="0" smtClean="0"/>
              <a:t>approach</a:t>
            </a:r>
          </a:p>
          <a:p>
            <a:endParaRPr lang="en-US" dirty="0" smtClean="0"/>
          </a:p>
          <a:p>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27757448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3600" dirty="0" smtClean="0">
                <a:solidFill>
                  <a:srgbClr val="002060"/>
                </a:solidFill>
              </a:rPr>
              <a:t>Benefits: official statements </a:t>
            </a:r>
            <a:r>
              <a:rPr lang="en-US" sz="2000" dirty="0" smtClean="0">
                <a:solidFill>
                  <a:srgbClr val="002060"/>
                </a:solidFill>
              </a:rPr>
              <a:t>(Box 3.2)</a:t>
            </a:r>
            <a:endParaRPr lang="en-AU" sz="2000" dirty="0">
              <a:solidFill>
                <a:srgbClr val="002060"/>
              </a:solidFill>
            </a:endParaRPr>
          </a:p>
        </p:txBody>
      </p:sp>
      <p:sp>
        <p:nvSpPr>
          <p:cNvPr id="3" name="Content Placeholder 2"/>
          <p:cNvSpPr>
            <a:spLocks noGrp="1"/>
          </p:cNvSpPr>
          <p:nvPr>
            <p:ph idx="1"/>
          </p:nvPr>
        </p:nvSpPr>
        <p:spPr>
          <a:xfrm>
            <a:off x="251520" y="1124744"/>
            <a:ext cx="8568952" cy="4896544"/>
          </a:xfrm>
        </p:spPr>
        <p:txBody>
          <a:bodyPr>
            <a:normAutofit fontScale="25000" lnSpcReduction="20000"/>
          </a:bodyPr>
          <a:lstStyle/>
          <a:p>
            <a:pPr marL="0" indent="0">
              <a:buNone/>
            </a:pPr>
            <a:r>
              <a:rPr lang="en-AU" sz="9600" b="1" dirty="0" smtClean="0"/>
              <a:t>2002, UK: </a:t>
            </a:r>
            <a:r>
              <a:rPr lang="en-AU" sz="9600" b="1" i="1" dirty="0" smtClean="0"/>
              <a:t>Game Plan: a strategy for delivering Government’s sport and physical activity objectives</a:t>
            </a:r>
            <a:r>
              <a:rPr lang="en-AU" sz="9600" b="1" dirty="0" smtClean="0"/>
              <a:t> </a:t>
            </a:r>
            <a:r>
              <a:rPr lang="en-US" sz="8000" dirty="0" smtClean="0"/>
              <a:t>(from Chapter 2: Why do we care? Benefits and the role for government):</a:t>
            </a:r>
          </a:p>
          <a:p>
            <a:r>
              <a:rPr lang="en-US" sz="9600" dirty="0" smtClean="0"/>
              <a:t>Why should government invest in sport and physical activity? Because they have a major part to play in promoting health… and can contribute to improved educational outcomes, reduced crime and greater social inclusion:</a:t>
            </a:r>
          </a:p>
          <a:p>
            <a:pPr lvl="2"/>
            <a:r>
              <a:rPr lang="en-US" sz="8800" dirty="0" smtClean="0"/>
              <a:t>The benefits of physical activity on health are clear, well evidenced and widely accepted…</a:t>
            </a:r>
          </a:p>
          <a:p>
            <a:pPr lvl="2"/>
            <a:r>
              <a:rPr lang="en-US" sz="8800" dirty="0" smtClean="0"/>
              <a:t>…there is some evidence that sport and physical activity can benefit education. …</a:t>
            </a:r>
          </a:p>
          <a:p>
            <a:pPr lvl="2"/>
            <a:r>
              <a:rPr lang="en-US" sz="8800" dirty="0" smtClean="0"/>
              <a:t>The role of sport in generating a '</a:t>
            </a:r>
            <a:r>
              <a:rPr lang="en-US" sz="8800" dirty="0" err="1" smtClean="0"/>
              <a:t>feelgood</a:t>
            </a:r>
            <a:r>
              <a:rPr lang="en-US" sz="8800" dirty="0" smtClean="0"/>
              <a:t> factor' through international sporting success also appears to be significant (if difficult to quantify). </a:t>
            </a:r>
          </a:p>
          <a:p>
            <a:pPr marL="3657600" lvl="8" indent="0">
              <a:buNone/>
            </a:pPr>
            <a:r>
              <a:rPr lang="en-US" sz="6800" dirty="0"/>
              <a:t>	</a:t>
            </a:r>
            <a:r>
              <a:rPr lang="en-US" sz="6800" dirty="0" smtClean="0"/>
              <a:t>(DCMS/Strategy Unit, 2002, p. 42)</a:t>
            </a:r>
            <a:r>
              <a:rPr lang="en-US" sz="8400" dirty="0" smtClean="0"/>
              <a:t>	</a:t>
            </a:r>
          </a:p>
          <a:p>
            <a:endParaRPr lang="en-AU" dirty="0" smtClean="0"/>
          </a:p>
          <a:p>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a:t>
            </a:r>
            <a:r>
              <a:rPr lang="en-AU" sz="1400" smtClean="0"/>
              <a:t>4</a:t>
            </a:r>
            <a:r>
              <a:rPr lang="en-AU" sz="1400" baseline="30000" smtClean="0"/>
              <a:t>th</a:t>
            </a:r>
            <a:r>
              <a:rPr lang="en-AU" sz="1400" smtClean="0"/>
              <a:t> edition, </a:t>
            </a:r>
            <a:r>
              <a:rPr lang="en-AU" sz="1400" dirty="0" smtClean="0"/>
              <a:t>Veal, 2017, CABI Tourism Texts</a:t>
            </a:r>
            <a:endParaRPr lang="en-US" sz="1400" dirty="0"/>
          </a:p>
        </p:txBody>
      </p:sp>
    </p:spTree>
    <p:extLst>
      <p:ext uri="{BB962C8B-B14F-4D97-AF65-F5344CB8AC3E}">
        <p14:creationId xmlns:p14="http://schemas.microsoft.com/office/powerpoint/2010/main" val="39765656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smtClean="0">
                <a:solidFill>
                  <a:srgbClr val="002060"/>
                </a:solidFill>
              </a:rPr>
              <a:t>Outline</a:t>
            </a:r>
            <a:endParaRPr lang="en-US" sz="4000" dirty="0">
              <a:solidFill>
                <a:srgbClr val="002060"/>
              </a:solidFill>
            </a:endParaRPr>
          </a:p>
        </p:txBody>
      </p:sp>
      <p:sp>
        <p:nvSpPr>
          <p:cNvPr id="7" name="TextBox 6"/>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
        <p:nvSpPr>
          <p:cNvPr id="40" name="TextBox 39"/>
          <p:cNvSpPr txBox="1"/>
          <p:nvPr/>
        </p:nvSpPr>
        <p:spPr>
          <a:xfrm>
            <a:off x="935739" y="2089160"/>
            <a:ext cx="2880320" cy="338554"/>
          </a:xfrm>
          <a:prstGeom prst="rect">
            <a:avLst/>
          </a:prstGeom>
          <a:noFill/>
          <a:ln>
            <a:solidFill>
              <a:schemeClr val="tx1"/>
            </a:solidFill>
          </a:ln>
        </p:spPr>
        <p:txBody>
          <a:bodyPr wrap="square" rtlCol="0">
            <a:spAutoFit/>
          </a:bodyPr>
          <a:lstStyle>
            <a:defPPr>
              <a:defRPr lang="en-US"/>
            </a:defPPr>
            <a:lvl1pPr>
              <a:defRPr sz="1600" b="1"/>
            </a:lvl1pPr>
          </a:lstStyle>
          <a:p>
            <a:r>
              <a:rPr lang="en-AU" dirty="0"/>
              <a:t>Wants </a:t>
            </a:r>
            <a:r>
              <a:rPr lang="en-AU" dirty="0" smtClean="0"/>
              <a:t>and </a:t>
            </a:r>
            <a:r>
              <a:rPr lang="en-AU" dirty="0"/>
              <a:t>needs</a:t>
            </a:r>
            <a:endParaRPr lang="en-US" dirty="0"/>
          </a:p>
        </p:txBody>
      </p:sp>
      <p:sp>
        <p:nvSpPr>
          <p:cNvPr id="42" name="TextBox 41"/>
          <p:cNvSpPr txBox="1"/>
          <p:nvPr/>
        </p:nvSpPr>
        <p:spPr>
          <a:xfrm>
            <a:off x="900444" y="1700994"/>
            <a:ext cx="2880320" cy="338554"/>
          </a:xfrm>
          <a:prstGeom prst="rect">
            <a:avLst/>
          </a:prstGeom>
          <a:noFill/>
          <a:ln>
            <a:solidFill>
              <a:schemeClr val="tx1"/>
            </a:solidFill>
          </a:ln>
        </p:spPr>
        <p:txBody>
          <a:bodyPr wrap="square" rtlCol="0">
            <a:spAutoFit/>
          </a:bodyPr>
          <a:lstStyle/>
          <a:p>
            <a:r>
              <a:rPr lang="en-AU" sz="1600" b="1" dirty="0" smtClean="0"/>
              <a:t>Introduction</a:t>
            </a:r>
            <a:endParaRPr lang="en-US" sz="1600" b="1" dirty="0"/>
          </a:p>
        </p:txBody>
      </p:sp>
      <p:sp>
        <p:nvSpPr>
          <p:cNvPr id="43" name="TextBox 42"/>
          <p:cNvSpPr txBox="1"/>
          <p:nvPr/>
        </p:nvSpPr>
        <p:spPr>
          <a:xfrm>
            <a:off x="889495" y="4133895"/>
            <a:ext cx="2880320" cy="338554"/>
          </a:xfrm>
          <a:prstGeom prst="rect">
            <a:avLst/>
          </a:prstGeom>
          <a:noFill/>
          <a:ln>
            <a:solidFill>
              <a:schemeClr val="tx1"/>
            </a:solidFill>
          </a:ln>
        </p:spPr>
        <p:txBody>
          <a:bodyPr wrap="square" rtlCol="0">
            <a:spAutoFit/>
          </a:bodyPr>
          <a:lstStyle>
            <a:defPPr>
              <a:defRPr lang="en-US"/>
            </a:defPPr>
            <a:lvl1pPr>
              <a:defRPr sz="1600" b="1"/>
            </a:lvl1pPr>
          </a:lstStyle>
          <a:p>
            <a:r>
              <a:rPr lang="en-AU" dirty="0"/>
              <a:t>Demand</a:t>
            </a:r>
            <a:endParaRPr lang="en-US" dirty="0"/>
          </a:p>
        </p:txBody>
      </p:sp>
      <p:sp>
        <p:nvSpPr>
          <p:cNvPr id="44" name="TextBox 43"/>
          <p:cNvSpPr txBox="1"/>
          <p:nvPr/>
        </p:nvSpPr>
        <p:spPr>
          <a:xfrm>
            <a:off x="4023182" y="2450066"/>
            <a:ext cx="3501143"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smtClean="0"/>
              <a:t>Conceptualizations </a:t>
            </a:r>
            <a:r>
              <a:rPr lang="en-AU" dirty="0"/>
              <a:t>of need  </a:t>
            </a:r>
            <a:endParaRPr lang="en-US" dirty="0"/>
          </a:p>
        </p:txBody>
      </p:sp>
      <p:sp>
        <p:nvSpPr>
          <p:cNvPr id="45" name="TextBox 44"/>
          <p:cNvSpPr txBox="1"/>
          <p:nvPr/>
        </p:nvSpPr>
        <p:spPr>
          <a:xfrm>
            <a:off x="4023183" y="2039548"/>
            <a:ext cx="3501142" cy="338554"/>
          </a:xfrm>
          <a:prstGeom prst="rect">
            <a:avLst/>
          </a:prstGeom>
          <a:noFill/>
          <a:ln>
            <a:solidFill>
              <a:schemeClr val="tx1"/>
            </a:solidFill>
          </a:ln>
        </p:spPr>
        <p:txBody>
          <a:bodyPr wrap="square" rtlCol="0">
            <a:spAutoFit/>
          </a:bodyPr>
          <a:lstStyle/>
          <a:p>
            <a:r>
              <a:rPr lang="en-AU" sz="1600" dirty="0" smtClean="0"/>
              <a:t>Introduction</a:t>
            </a:r>
            <a:endParaRPr lang="en-US" sz="1600" dirty="0"/>
          </a:p>
        </p:txBody>
      </p:sp>
      <p:sp>
        <p:nvSpPr>
          <p:cNvPr id="48" name="TextBox 47"/>
          <p:cNvSpPr txBox="1"/>
          <p:nvPr/>
        </p:nvSpPr>
        <p:spPr>
          <a:xfrm>
            <a:off x="4016078" y="2788429"/>
            <a:ext cx="3508248"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Implications for public policy</a:t>
            </a:r>
            <a:endParaRPr lang="en-US" dirty="0"/>
          </a:p>
        </p:txBody>
      </p:sp>
      <p:sp>
        <p:nvSpPr>
          <p:cNvPr id="49" name="TextBox 48"/>
          <p:cNvSpPr txBox="1"/>
          <p:nvPr/>
        </p:nvSpPr>
        <p:spPr>
          <a:xfrm>
            <a:off x="4034908" y="3601657"/>
            <a:ext cx="3489419"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Wants </a:t>
            </a:r>
            <a:endParaRPr lang="en-US" dirty="0"/>
          </a:p>
        </p:txBody>
      </p:sp>
      <p:sp>
        <p:nvSpPr>
          <p:cNvPr id="50" name="TextBox 49"/>
          <p:cNvSpPr txBox="1"/>
          <p:nvPr/>
        </p:nvSpPr>
        <p:spPr>
          <a:xfrm>
            <a:off x="4002849" y="3177457"/>
            <a:ext cx="3521477"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Need </a:t>
            </a:r>
            <a:r>
              <a:rPr lang="en-AU" dirty="0" smtClean="0"/>
              <a:t>and </a:t>
            </a:r>
            <a:r>
              <a:rPr lang="en-AU" dirty="0"/>
              <a:t>leisure/tourism motivation</a:t>
            </a:r>
            <a:endParaRPr lang="en-US" dirty="0"/>
          </a:p>
        </p:txBody>
      </p:sp>
      <p:sp>
        <p:nvSpPr>
          <p:cNvPr id="51" name="TextBox 50"/>
          <p:cNvSpPr txBox="1"/>
          <p:nvPr/>
        </p:nvSpPr>
        <p:spPr>
          <a:xfrm>
            <a:off x="3971267" y="4133895"/>
            <a:ext cx="3553061"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Definition and theory</a:t>
            </a:r>
            <a:endParaRPr lang="en-US" dirty="0"/>
          </a:p>
        </p:txBody>
      </p:sp>
      <p:sp>
        <p:nvSpPr>
          <p:cNvPr id="52" name="TextBox 51"/>
          <p:cNvSpPr txBox="1"/>
          <p:nvPr/>
        </p:nvSpPr>
        <p:spPr>
          <a:xfrm>
            <a:off x="3946260" y="4835145"/>
            <a:ext cx="3578068" cy="338554"/>
          </a:xfrm>
          <a:prstGeom prst="rect">
            <a:avLst/>
          </a:prstGeom>
          <a:noFill/>
          <a:ln>
            <a:solidFill>
              <a:schemeClr val="tx1"/>
            </a:solidFill>
          </a:ln>
        </p:spPr>
        <p:txBody>
          <a:bodyPr wrap="square" rtlCol="0">
            <a:spAutoFit/>
          </a:bodyPr>
          <a:lstStyle/>
          <a:p>
            <a:r>
              <a:rPr lang="en-AU" sz="1600" dirty="0"/>
              <a:t>Researching/modelling</a:t>
            </a:r>
            <a:r>
              <a:rPr lang="en-AU" sz="1600" dirty="0" smtClean="0"/>
              <a:t> demand/supply </a:t>
            </a:r>
            <a:endParaRPr lang="en-US" sz="1600" dirty="0"/>
          </a:p>
        </p:txBody>
      </p:sp>
      <p:sp>
        <p:nvSpPr>
          <p:cNvPr id="53" name="TextBox 52"/>
          <p:cNvSpPr txBox="1"/>
          <p:nvPr/>
        </p:nvSpPr>
        <p:spPr>
          <a:xfrm>
            <a:off x="3976939" y="4466520"/>
            <a:ext cx="3547389"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Demand </a:t>
            </a:r>
            <a:r>
              <a:rPr lang="en-AU" dirty="0" smtClean="0"/>
              <a:t>and </a:t>
            </a:r>
            <a:r>
              <a:rPr lang="en-AU" dirty="0"/>
              <a:t>the public sector</a:t>
            </a:r>
            <a:endParaRPr lang="en-US" dirty="0"/>
          </a:p>
        </p:txBody>
      </p:sp>
      <p:sp>
        <p:nvSpPr>
          <p:cNvPr id="54" name="TextBox 53"/>
          <p:cNvSpPr txBox="1"/>
          <p:nvPr/>
        </p:nvSpPr>
        <p:spPr>
          <a:xfrm>
            <a:off x="3919621" y="5278963"/>
            <a:ext cx="3604707"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Critics</a:t>
            </a:r>
            <a:endParaRPr lang="en-US" dirty="0"/>
          </a:p>
        </p:txBody>
      </p:sp>
      <p:cxnSp>
        <p:nvCxnSpPr>
          <p:cNvPr id="56" name="Straight Connector 55"/>
          <p:cNvCxnSpPr/>
          <p:nvPr/>
        </p:nvCxnSpPr>
        <p:spPr>
          <a:xfrm>
            <a:off x="3764144" y="4272394"/>
            <a:ext cx="207124" cy="252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816059" y="2227660"/>
            <a:ext cx="207124" cy="252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87525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US" sz="3600" dirty="0" smtClean="0">
                <a:solidFill>
                  <a:srgbClr val="002060"/>
                </a:solidFill>
              </a:rPr>
              <a:t>Benefits: official statements  (cont’d)</a:t>
            </a:r>
            <a:endParaRPr lang="en-AU" sz="3600" dirty="0">
              <a:solidFill>
                <a:srgbClr val="002060"/>
              </a:solidFill>
            </a:endParaRPr>
          </a:p>
        </p:txBody>
      </p:sp>
      <p:sp>
        <p:nvSpPr>
          <p:cNvPr id="4" name="Content Placeholder 3"/>
          <p:cNvSpPr>
            <a:spLocks noGrp="1"/>
          </p:cNvSpPr>
          <p:nvPr>
            <p:ph idx="1"/>
          </p:nvPr>
        </p:nvSpPr>
        <p:spPr>
          <a:xfrm>
            <a:off x="251520" y="1600200"/>
            <a:ext cx="8568952" cy="4525963"/>
          </a:xfrm>
        </p:spPr>
        <p:txBody>
          <a:bodyPr/>
          <a:lstStyle/>
          <a:p>
            <a:pPr marL="0" indent="0">
              <a:buNone/>
            </a:pPr>
            <a:r>
              <a:rPr lang="en-AU" sz="2400" b="1" dirty="0" smtClean="0"/>
              <a:t>2008, USA</a:t>
            </a:r>
            <a:r>
              <a:rPr lang="en-AU" sz="2400" b="1" dirty="0"/>
              <a:t>:</a:t>
            </a:r>
            <a:r>
              <a:rPr lang="en-AU" sz="2400" b="1" i="1" dirty="0" smtClean="0"/>
              <a:t> </a:t>
            </a:r>
            <a:r>
              <a:rPr lang="en-AU" sz="2400" b="1" i="1" dirty="0"/>
              <a:t>P</a:t>
            </a:r>
            <a:r>
              <a:rPr lang="en-AU" sz="2400" b="1" i="1" dirty="0" smtClean="0"/>
              <a:t>hysical </a:t>
            </a:r>
            <a:r>
              <a:rPr lang="en-AU" sz="2400" b="1" i="1" dirty="0"/>
              <a:t>A</a:t>
            </a:r>
            <a:r>
              <a:rPr lang="en-AU" sz="2400" b="1" i="1" dirty="0" smtClean="0"/>
              <a:t>ctivity Guidelines for Americans</a:t>
            </a:r>
          </a:p>
          <a:p>
            <a:r>
              <a:rPr lang="en-US" sz="2400" dirty="0"/>
              <a:t>Most health benefits occur with at least 150 minutes </a:t>
            </a:r>
            <a:r>
              <a:rPr lang="en-US" sz="2400" dirty="0" smtClean="0"/>
              <a:t>[2 </a:t>
            </a:r>
            <a:r>
              <a:rPr lang="en-US" sz="2400" dirty="0"/>
              <a:t>hours and 30 </a:t>
            </a:r>
            <a:r>
              <a:rPr lang="en-US" sz="2400" dirty="0" smtClean="0"/>
              <a:t>minutes] </a:t>
            </a:r>
            <a:r>
              <a:rPr lang="en-US" sz="2400" dirty="0"/>
              <a:t>a week of moderate-intensity physical activity, such as brisk </a:t>
            </a:r>
            <a:r>
              <a:rPr lang="en-US" sz="2400" dirty="0" smtClean="0"/>
              <a:t>walking… </a:t>
            </a:r>
          </a:p>
          <a:p>
            <a:pPr marL="0" indent="0">
              <a:buNone/>
            </a:pPr>
            <a:r>
              <a:rPr lang="en-US" sz="1800" dirty="0" smtClean="0"/>
              <a:t>				(</a:t>
            </a:r>
            <a:r>
              <a:rPr lang="en-US" sz="1800" dirty="0"/>
              <a:t>US </a:t>
            </a:r>
            <a:r>
              <a:rPr lang="en-US" sz="1800" dirty="0" smtClean="0"/>
              <a:t>Dept </a:t>
            </a:r>
            <a:r>
              <a:rPr lang="en-US" sz="1800" dirty="0"/>
              <a:t>of Health </a:t>
            </a:r>
            <a:r>
              <a:rPr lang="en-US" sz="1800" dirty="0" smtClean="0"/>
              <a:t>&amp; </a:t>
            </a:r>
            <a:r>
              <a:rPr lang="en-US" sz="1800" dirty="0"/>
              <a:t>Human Services, 2008: </a:t>
            </a:r>
            <a:r>
              <a:rPr lang="en-US" sz="1800" dirty="0" smtClean="0"/>
              <a:t>vi)</a:t>
            </a:r>
            <a:endParaRPr lang="en-US" sz="1800" dirty="0"/>
          </a:p>
        </p:txBody>
      </p:sp>
      <p:sp>
        <p:nvSpPr>
          <p:cNvPr id="5" name="TextBox 4"/>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a:t>
            </a:r>
            <a:r>
              <a:rPr lang="en-AU" sz="1400" smtClean="0"/>
              <a:t>4</a:t>
            </a:r>
            <a:r>
              <a:rPr lang="en-AU" sz="1400" baseline="30000" smtClean="0"/>
              <a:t>th</a:t>
            </a:r>
            <a:r>
              <a:rPr lang="en-AU" sz="1400" smtClean="0"/>
              <a:t> edition, </a:t>
            </a:r>
            <a:r>
              <a:rPr lang="en-AU" sz="1400" dirty="0" smtClean="0"/>
              <a:t>Veal, 2017, CABI Tourism Texts</a:t>
            </a:r>
            <a:endParaRPr lang="en-US" sz="1400" dirty="0"/>
          </a:p>
        </p:txBody>
      </p:sp>
    </p:spTree>
    <p:extLst>
      <p:ext uri="{BB962C8B-B14F-4D97-AF65-F5344CB8AC3E}">
        <p14:creationId xmlns:p14="http://schemas.microsoft.com/office/powerpoint/2010/main" val="295657109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US" sz="3600" dirty="0" smtClean="0">
                <a:solidFill>
                  <a:srgbClr val="002060"/>
                </a:solidFill>
              </a:rPr>
              <a:t>Benefits: official statements (cont’d)</a:t>
            </a:r>
            <a:endParaRPr lang="en-AU" sz="3600" dirty="0">
              <a:solidFill>
                <a:srgbClr val="002060"/>
              </a:solidFill>
            </a:endParaRPr>
          </a:p>
        </p:txBody>
      </p:sp>
      <p:sp>
        <p:nvSpPr>
          <p:cNvPr id="3" name="Content Placeholder 2"/>
          <p:cNvSpPr>
            <a:spLocks noGrp="1"/>
          </p:cNvSpPr>
          <p:nvPr>
            <p:ph idx="1"/>
          </p:nvPr>
        </p:nvSpPr>
        <p:spPr>
          <a:xfrm>
            <a:off x="457200" y="1412776"/>
            <a:ext cx="8229600" cy="4713387"/>
          </a:xfrm>
        </p:spPr>
        <p:txBody>
          <a:bodyPr>
            <a:normAutofit fontScale="92500" lnSpcReduction="10000"/>
          </a:bodyPr>
          <a:lstStyle/>
          <a:p>
            <a:pPr marL="0" indent="0">
              <a:buNone/>
            </a:pPr>
            <a:r>
              <a:rPr lang="en-AU" sz="2800" b="1" i="1" dirty="0" smtClean="0"/>
              <a:t>2</a:t>
            </a:r>
            <a:r>
              <a:rPr lang="en-AU" sz="2800" b="1" dirty="0" smtClean="0"/>
              <a:t>008, Australia: </a:t>
            </a:r>
            <a:r>
              <a:rPr lang="en-AU" sz="2800" b="1" i="1" dirty="0" smtClean="0"/>
              <a:t>Australian Sport: Emerging </a:t>
            </a:r>
            <a:r>
              <a:rPr lang="en-AU" sz="2800" b="1" i="1" dirty="0"/>
              <a:t>C</a:t>
            </a:r>
            <a:r>
              <a:rPr lang="en-AU" sz="2800" b="1" i="1" dirty="0" smtClean="0"/>
              <a:t>hallenges, New </a:t>
            </a:r>
            <a:r>
              <a:rPr lang="en-AU" sz="2800" b="1" i="1" dirty="0"/>
              <a:t>D</a:t>
            </a:r>
            <a:r>
              <a:rPr lang="en-AU" sz="2800" b="1" i="1" dirty="0" smtClean="0"/>
              <a:t>irections</a:t>
            </a:r>
          </a:p>
          <a:p>
            <a:pPr marL="514350" indent="-514350"/>
            <a:r>
              <a:rPr lang="en-GB" sz="2400" dirty="0" smtClean="0"/>
              <a:t>Sport </a:t>
            </a:r>
            <a:r>
              <a:rPr lang="en-GB" sz="2400" dirty="0"/>
              <a:t>has a range of </a:t>
            </a:r>
            <a:r>
              <a:rPr lang="en-GB" sz="2400" dirty="0" smtClean="0"/>
              <a:t>benefits…At </a:t>
            </a:r>
            <a:r>
              <a:rPr lang="en-GB" sz="2400" dirty="0"/>
              <a:t>the community level, sport brings people together, </a:t>
            </a:r>
            <a:r>
              <a:rPr lang="en-GB" sz="2400" dirty="0" smtClean="0"/>
              <a:t>breaks down </a:t>
            </a:r>
            <a:r>
              <a:rPr lang="en-GB" sz="2400" dirty="0"/>
              <a:t>barriers and unites those who may have nothing else in </a:t>
            </a:r>
            <a:r>
              <a:rPr lang="en-GB" sz="2400" dirty="0" smtClean="0"/>
              <a:t>common…[it] transcend[s] </a:t>
            </a:r>
            <a:r>
              <a:rPr lang="en-GB" sz="2400" dirty="0"/>
              <a:t>race, religion, gender and </a:t>
            </a:r>
            <a:r>
              <a:rPr lang="en-GB" sz="2400" dirty="0" smtClean="0"/>
              <a:t>creed…[it is] a </a:t>
            </a:r>
            <a:r>
              <a:rPr lang="en-GB" sz="2400" dirty="0"/>
              <a:t>tool of social cohesion. </a:t>
            </a:r>
            <a:endParaRPr lang="en-GB" sz="2400" dirty="0" smtClean="0"/>
          </a:p>
          <a:p>
            <a:pPr marL="514350" indent="-514350"/>
            <a:r>
              <a:rPr lang="en-GB" sz="2400" dirty="0" smtClean="0"/>
              <a:t>At </a:t>
            </a:r>
            <a:r>
              <a:rPr lang="en-GB" sz="2400" dirty="0"/>
              <a:t>the individual </a:t>
            </a:r>
            <a:r>
              <a:rPr lang="en-GB" sz="2400" dirty="0" smtClean="0"/>
              <a:t>level…involvement </a:t>
            </a:r>
            <a:r>
              <a:rPr lang="en-GB" sz="2400" dirty="0"/>
              <a:t>in sport from an early age can help build character and discipline in </a:t>
            </a:r>
            <a:r>
              <a:rPr lang="en-GB" sz="2400" dirty="0" smtClean="0"/>
              <a:t>children…The </a:t>
            </a:r>
            <a:r>
              <a:rPr lang="en-GB" sz="2400" dirty="0"/>
              <a:t>precepts of hard work, self-esteem, good health, discipline and team work that are necessary to achieve success in any sporting endeavour can be translated to everyday life. </a:t>
            </a:r>
            <a:endParaRPr lang="en-GB" sz="2400" dirty="0" smtClean="0"/>
          </a:p>
          <a:p>
            <a:pPr marL="514350" indent="-514350"/>
            <a:r>
              <a:rPr lang="en-GB" sz="2400" dirty="0" smtClean="0"/>
              <a:t>Sport </a:t>
            </a:r>
            <a:r>
              <a:rPr lang="en-GB" sz="2400" dirty="0"/>
              <a:t>is also a powerful tool in building the health of the nation. </a:t>
            </a:r>
            <a:r>
              <a:rPr lang="en-GB" sz="2400" dirty="0" smtClean="0"/>
              <a:t>					</a:t>
            </a:r>
            <a:r>
              <a:rPr lang="en-GB" sz="1900" dirty="0" smtClean="0"/>
              <a:t>(</a:t>
            </a:r>
            <a:r>
              <a:rPr lang="en-GB" sz="1900" dirty="0"/>
              <a:t>Australian Government, 2008: </a:t>
            </a:r>
            <a:r>
              <a:rPr lang="en-GB" sz="1900" dirty="0" smtClean="0"/>
              <a:t>2–3</a:t>
            </a:r>
            <a:r>
              <a:rPr lang="en-GB" sz="1900" dirty="0"/>
              <a:t>)</a:t>
            </a:r>
            <a:endParaRPr lang="en-US" sz="1900" i="1" dirty="0" smtClean="0"/>
          </a:p>
          <a:p>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5674747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4000" dirty="0" smtClean="0">
                <a:solidFill>
                  <a:srgbClr val="002060"/>
                </a:solidFill>
              </a:rPr>
              <a:t>Benefits approach to leisure </a:t>
            </a:r>
            <a:endParaRPr lang="en-AU" sz="4000" dirty="0">
              <a:solidFill>
                <a:srgbClr val="002060"/>
              </a:solidFill>
            </a:endParaRPr>
          </a:p>
        </p:txBody>
      </p:sp>
      <p:sp>
        <p:nvSpPr>
          <p:cNvPr id="3" name="Content Placeholder 2"/>
          <p:cNvSpPr>
            <a:spLocks noGrp="1"/>
          </p:cNvSpPr>
          <p:nvPr>
            <p:ph idx="1"/>
          </p:nvPr>
        </p:nvSpPr>
        <p:spPr>
          <a:xfrm>
            <a:off x="251520" y="1196752"/>
            <a:ext cx="8568952" cy="2304256"/>
          </a:xfrm>
        </p:spPr>
        <p:txBody>
          <a:bodyPr>
            <a:normAutofit fontScale="92500" lnSpcReduction="20000"/>
          </a:bodyPr>
          <a:lstStyle/>
          <a:p>
            <a:r>
              <a:rPr lang="en-US" sz="2800" dirty="0" smtClean="0"/>
              <a:t>Developed: Bev Driver and colleagues, US Forest Service</a:t>
            </a:r>
          </a:p>
          <a:p>
            <a:r>
              <a:rPr lang="en-US" sz="2800" dirty="0" smtClean="0"/>
              <a:t>Various names:</a:t>
            </a:r>
          </a:p>
          <a:p>
            <a:pPr lvl="1"/>
            <a:r>
              <a:rPr lang="en-US" sz="2400" dirty="0" smtClean="0"/>
              <a:t>Benefits-Based Management (BBM)</a:t>
            </a:r>
          </a:p>
          <a:p>
            <a:pPr lvl="1"/>
            <a:r>
              <a:rPr lang="en-US" sz="2400" dirty="0"/>
              <a:t>l</a:t>
            </a:r>
            <a:r>
              <a:rPr lang="en-US" sz="2400" dirty="0" smtClean="0"/>
              <a:t>atest</a:t>
            </a:r>
            <a:r>
              <a:rPr lang="en-US" sz="2400" dirty="0" smtClean="0"/>
              <a:t>: </a:t>
            </a:r>
            <a:r>
              <a:rPr lang="en-US" sz="2400" dirty="0" smtClean="0"/>
              <a:t>Outcomes-Focused </a:t>
            </a:r>
            <a:r>
              <a:rPr lang="en-US" sz="2400" dirty="0" smtClean="0"/>
              <a:t>Management (OFM)</a:t>
            </a:r>
          </a:p>
          <a:p>
            <a:r>
              <a:rPr lang="en-US" sz="3000" dirty="0" smtClean="0"/>
              <a:t>Based on ‘Recreation opportunity production process’ </a:t>
            </a:r>
            <a:r>
              <a:rPr lang="en-US" sz="2200" dirty="0" smtClean="0"/>
              <a:t>(Fig. 3.8)</a:t>
            </a:r>
            <a:endParaRPr lang="en-AU" sz="2200" dirty="0"/>
          </a:p>
        </p:txBody>
      </p:sp>
      <p:graphicFrame>
        <p:nvGraphicFramePr>
          <p:cNvPr id="48130" name="Object 2"/>
          <p:cNvGraphicFramePr>
            <a:graphicFrameLocks noChangeAspect="1"/>
          </p:cNvGraphicFramePr>
          <p:nvPr/>
        </p:nvGraphicFramePr>
        <p:xfrm>
          <a:off x="323528" y="4077072"/>
          <a:ext cx="8460432" cy="1567897"/>
        </p:xfrm>
        <a:graphic>
          <a:graphicData uri="http://schemas.openxmlformats.org/presentationml/2006/ole">
            <mc:AlternateContent xmlns:mc="http://schemas.openxmlformats.org/markup-compatibility/2006">
              <mc:Choice xmlns:v="urn:schemas-microsoft-com:vml" Requires="v">
                <p:oleObj spid="_x0000_s6165" name="Drawing" r:id="rId5" imgW="5191200" imgH="961920" progId="Presentations.Drawing.14">
                  <p:embed/>
                </p:oleObj>
              </mc:Choice>
              <mc:Fallback>
                <p:oleObj name="Drawing" r:id="rId5" imgW="5191200" imgH="961920" progId="Presentations.Drawing.1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528" y="4077072"/>
                        <a:ext cx="8460432" cy="1567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TextBox 4"/>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393016625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4000" dirty="0" smtClean="0">
                <a:solidFill>
                  <a:srgbClr val="002060"/>
                </a:solidFill>
              </a:rPr>
              <a:t>Benefits approach (cont’d) </a:t>
            </a:r>
            <a:endParaRPr lang="en-AU" sz="4000" dirty="0">
              <a:solidFill>
                <a:srgbClr val="002060"/>
              </a:solidFill>
            </a:endParaRPr>
          </a:p>
        </p:txBody>
      </p:sp>
      <p:sp>
        <p:nvSpPr>
          <p:cNvPr id="3" name="Content Placeholder 2"/>
          <p:cNvSpPr>
            <a:spLocks noGrp="1"/>
          </p:cNvSpPr>
          <p:nvPr>
            <p:ph idx="1"/>
          </p:nvPr>
        </p:nvSpPr>
        <p:spPr>
          <a:xfrm>
            <a:off x="539552" y="1268760"/>
            <a:ext cx="8229600" cy="4713387"/>
          </a:xfrm>
        </p:spPr>
        <p:txBody>
          <a:bodyPr>
            <a:normAutofit fontScale="85000" lnSpcReduction="10000"/>
          </a:bodyPr>
          <a:lstStyle/>
          <a:p>
            <a:r>
              <a:rPr lang="en-US" dirty="0" smtClean="0"/>
              <a:t>Based on data from surveys of existing visitors to natural areas and other stakeholders </a:t>
            </a:r>
          </a:p>
          <a:p>
            <a:r>
              <a:rPr lang="en-US" dirty="0" smtClean="0"/>
              <a:t>Benefits assessed by Likert-type scales </a:t>
            </a:r>
          </a:p>
          <a:p>
            <a:pPr lvl="1"/>
            <a:r>
              <a:rPr lang="en-US" dirty="0" smtClean="0"/>
              <a:t>(similar to Leisure Satisfaction scales – see need, above)</a:t>
            </a:r>
          </a:p>
          <a:p>
            <a:r>
              <a:rPr lang="en-US" dirty="0" smtClean="0"/>
              <a:t>Numerous benefits assessed (Table 3.2)</a:t>
            </a:r>
          </a:p>
          <a:p>
            <a:pPr lvl="1"/>
            <a:r>
              <a:rPr lang="en-US" dirty="0"/>
              <a:t>e</a:t>
            </a:r>
            <a:r>
              <a:rPr lang="en-US" dirty="0" smtClean="0"/>
              <a:t>xperiential </a:t>
            </a:r>
            <a:r>
              <a:rPr lang="en-US" dirty="0" smtClean="0"/>
              <a:t>benefits to visitors</a:t>
            </a:r>
          </a:p>
          <a:p>
            <a:pPr lvl="1"/>
            <a:r>
              <a:rPr lang="en-US" dirty="0"/>
              <a:t>b</a:t>
            </a:r>
            <a:r>
              <a:rPr lang="en-US" dirty="0" smtClean="0"/>
              <a:t>enefits </a:t>
            </a:r>
            <a:r>
              <a:rPr lang="en-US" dirty="0" smtClean="0"/>
              <a:t>to community residents</a:t>
            </a:r>
          </a:p>
          <a:p>
            <a:pPr lvl="1"/>
            <a:r>
              <a:rPr lang="en-US" dirty="0"/>
              <a:t>o</a:t>
            </a:r>
            <a:r>
              <a:rPr lang="en-US" dirty="0" smtClean="0"/>
              <a:t>ther </a:t>
            </a:r>
            <a:r>
              <a:rPr lang="en-US" dirty="0" smtClean="0"/>
              <a:t>health, economic and environmental benefits</a:t>
            </a:r>
          </a:p>
          <a:p>
            <a:pPr lvl="1"/>
            <a:r>
              <a:rPr lang="en-US" dirty="0"/>
              <a:t>n</a:t>
            </a:r>
            <a:r>
              <a:rPr lang="en-US" dirty="0" smtClean="0"/>
              <a:t>egative  </a:t>
            </a:r>
            <a:r>
              <a:rPr lang="en-US" dirty="0" smtClean="0"/>
              <a:t>outcomes (stress, crime, pollution, etc.)</a:t>
            </a:r>
          </a:p>
          <a:p>
            <a:r>
              <a:rPr lang="en-US" dirty="0" smtClean="0"/>
              <a:t>Large data collection requirements</a:t>
            </a:r>
          </a:p>
          <a:p>
            <a:r>
              <a:rPr lang="en-US" dirty="0" smtClean="0"/>
              <a:t>Analysis: </a:t>
            </a:r>
            <a:r>
              <a:rPr lang="en-US" dirty="0" smtClean="0"/>
              <a:t>see </a:t>
            </a:r>
            <a:r>
              <a:rPr lang="en-US" dirty="0" smtClean="0"/>
              <a:t>Chapter 7</a:t>
            </a:r>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40619371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US" sz="4000" dirty="0" smtClean="0">
                <a:solidFill>
                  <a:srgbClr val="002060"/>
                </a:solidFill>
              </a:rPr>
              <a:t>Benefits: economic approach</a:t>
            </a:r>
            <a:endParaRPr lang="en-AU" sz="4000" dirty="0">
              <a:solidFill>
                <a:srgbClr val="002060"/>
              </a:solidFill>
            </a:endParaRPr>
          </a:p>
        </p:txBody>
      </p:sp>
      <p:sp>
        <p:nvSpPr>
          <p:cNvPr id="3" name="Content Placeholder 2"/>
          <p:cNvSpPr>
            <a:spLocks noGrp="1"/>
          </p:cNvSpPr>
          <p:nvPr>
            <p:ph idx="1"/>
          </p:nvPr>
        </p:nvSpPr>
        <p:spPr>
          <a:xfrm>
            <a:off x="457200" y="1412776"/>
            <a:ext cx="8229600" cy="4713387"/>
          </a:xfrm>
        </p:spPr>
        <p:txBody>
          <a:bodyPr/>
          <a:lstStyle/>
          <a:p>
            <a:r>
              <a:rPr lang="en-US" sz="2800" dirty="0" smtClean="0"/>
              <a:t>Cost–benefit analysis</a:t>
            </a:r>
          </a:p>
          <a:p>
            <a:r>
              <a:rPr lang="en-US" sz="2800" dirty="0" smtClean="0"/>
              <a:t>Measures financial expenditure/income, </a:t>
            </a:r>
            <a:r>
              <a:rPr lang="en-US" sz="2800" b="1" dirty="0" smtClean="0"/>
              <a:t>plus</a:t>
            </a:r>
            <a:r>
              <a:rPr lang="en-US" sz="2800" dirty="0" smtClean="0"/>
              <a:t>:</a:t>
            </a:r>
          </a:p>
          <a:p>
            <a:pPr lvl="1"/>
            <a:r>
              <a:rPr lang="en-US" sz="2400" dirty="0" smtClean="0"/>
              <a:t>‘public </a:t>
            </a:r>
            <a:r>
              <a:rPr lang="en-US" sz="2400" dirty="0" smtClean="0"/>
              <a:t>goods’ effects (see Ch. 5)</a:t>
            </a:r>
          </a:p>
          <a:p>
            <a:pPr lvl="1"/>
            <a:r>
              <a:rPr lang="en-US" sz="2400" dirty="0" smtClean="0"/>
              <a:t>‘externalities</a:t>
            </a:r>
            <a:r>
              <a:rPr lang="en-US" sz="2400" dirty="0" smtClean="0"/>
              <a:t>’ effects (see Ch. 5)</a:t>
            </a:r>
          </a:p>
          <a:p>
            <a:pPr lvl="1"/>
            <a:r>
              <a:rPr lang="en-US" sz="2400" dirty="0"/>
              <a:t>e</a:t>
            </a:r>
            <a:r>
              <a:rPr lang="en-US" sz="2400" dirty="0" smtClean="0"/>
              <a:t>quity/rights </a:t>
            </a:r>
            <a:r>
              <a:rPr lang="en-US" sz="2400" dirty="0" smtClean="0"/>
              <a:t>effects (see Ch. 4)</a:t>
            </a:r>
          </a:p>
          <a:p>
            <a:r>
              <a:rPr lang="en-US" sz="2800" dirty="0" smtClean="0"/>
              <a:t>Large data collection/analysis requirements</a:t>
            </a:r>
          </a:p>
          <a:p>
            <a:r>
              <a:rPr lang="en-US" sz="2800" dirty="0" smtClean="0"/>
              <a:t>Analysis: see Chapter 12</a:t>
            </a:r>
            <a:endParaRPr lang="en-AU" sz="28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5927106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2060"/>
                </a:solidFill>
              </a:rPr>
              <a:t>Participation</a:t>
            </a:r>
            <a:endParaRPr lang="en-AU" sz="4000" dirty="0">
              <a:solidFill>
                <a:srgbClr val="002060"/>
              </a:solidFill>
            </a:endParaRPr>
          </a:p>
        </p:txBody>
      </p:sp>
      <p:sp>
        <p:nvSpPr>
          <p:cNvPr id="3" name="Content Placeholder 2"/>
          <p:cNvSpPr>
            <a:spLocks noGrp="1"/>
          </p:cNvSpPr>
          <p:nvPr>
            <p:ph idx="1"/>
          </p:nvPr>
        </p:nvSpPr>
        <p:spPr/>
        <p:txBody>
          <a:bodyPr/>
          <a:lstStyle/>
          <a:p>
            <a:r>
              <a:rPr lang="en-US" dirty="0" smtClean="0">
                <a:solidFill>
                  <a:srgbClr val="0070C0"/>
                </a:solidFill>
              </a:rPr>
              <a:t>Definition</a:t>
            </a:r>
            <a:r>
              <a:rPr lang="en-US" dirty="0" smtClean="0"/>
              <a:t>: people taking part in leisure, sport and tourism  activities</a:t>
            </a:r>
          </a:p>
          <a:p>
            <a:r>
              <a:rPr lang="en-US" dirty="0" smtClean="0">
                <a:solidFill>
                  <a:srgbClr val="0070C0"/>
                </a:solidFill>
              </a:rPr>
              <a:t>Measurement</a:t>
            </a:r>
            <a:r>
              <a:rPr lang="en-US" dirty="0">
                <a:solidFill>
                  <a:srgbClr val="0070C0"/>
                </a:solidFill>
              </a:rPr>
              <a:t>:</a:t>
            </a:r>
            <a:r>
              <a:rPr lang="en-US" dirty="0"/>
              <a:t> </a:t>
            </a:r>
            <a:r>
              <a:rPr lang="en-US" dirty="0" smtClean="0"/>
              <a:t>participation </a:t>
            </a:r>
            <a:r>
              <a:rPr lang="en-US" dirty="0"/>
              <a:t>can be measured in a variety of ways</a:t>
            </a:r>
            <a:endParaRPr lang="en-AU" dirty="0"/>
          </a:p>
          <a:p>
            <a:r>
              <a:rPr lang="en-US" dirty="0" smtClean="0">
                <a:solidFill>
                  <a:srgbClr val="0070C0"/>
                </a:solidFill>
              </a:rPr>
              <a:t>Policy</a:t>
            </a:r>
            <a:r>
              <a:rPr lang="en-US" dirty="0" smtClean="0"/>
              <a:t>: governments beginning to consider participation levels as a focus for policy</a:t>
            </a:r>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41291987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600" dirty="0" smtClean="0">
                <a:solidFill>
                  <a:srgbClr val="002060"/>
                </a:solidFill>
              </a:rPr>
              <a:t>Participation: official statements </a:t>
            </a:r>
            <a:r>
              <a:rPr lang="en-US" sz="2000" dirty="0" smtClean="0">
                <a:solidFill>
                  <a:srgbClr val="002060"/>
                </a:solidFill>
              </a:rPr>
              <a:t>(Box 3.3)</a:t>
            </a:r>
            <a:endParaRPr lang="en-AU" sz="2000" dirty="0">
              <a:solidFill>
                <a:srgbClr val="002060"/>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sz="3300" b="1" dirty="0" smtClean="0"/>
              <a:t>2002: Britain: DCMS/Strategy Unit, </a:t>
            </a:r>
            <a:r>
              <a:rPr lang="en-US" sz="3300" b="1" i="1" dirty="0" smtClean="0"/>
              <a:t>Game Plan</a:t>
            </a:r>
          </a:p>
          <a:p>
            <a:r>
              <a:rPr lang="en-US" sz="3100" dirty="0" smtClean="0"/>
              <a:t>Our vision is...to increase significantly levels of sport and physical activity, particularly among disadvantaged groups… </a:t>
            </a:r>
          </a:p>
          <a:p>
            <a:r>
              <a:rPr lang="en-US" sz="3100" dirty="0" smtClean="0"/>
              <a:t>Participation levels need to be raised for the whole population; but interventions should focus on the most economically disadvantaged groups, and within those especially on young people, women and older people. </a:t>
            </a:r>
          </a:p>
          <a:p>
            <a:r>
              <a:rPr lang="en-US" sz="3100" dirty="0" smtClean="0"/>
              <a:t>The </a:t>
            </a:r>
            <a:r>
              <a:rPr lang="en-US" sz="3100" dirty="0" smtClean="0"/>
              <a:t>Government’s </a:t>
            </a:r>
            <a:r>
              <a:rPr lang="en-US" sz="3100" dirty="0" smtClean="0"/>
              <a:t>overall objective is to increase the participation levels of </a:t>
            </a:r>
            <a:r>
              <a:rPr lang="en-US" sz="3100" i="1" dirty="0" smtClean="0"/>
              <a:t>all </a:t>
            </a:r>
            <a:r>
              <a:rPr lang="en-US" sz="3100" dirty="0" smtClean="0"/>
              <a:t>people, to ensure that society generally achieves the minimum levels of physical activity necessary for maintaining health.  </a:t>
            </a:r>
          </a:p>
          <a:p>
            <a:pPr marL="0" indent="0">
              <a:buNone/>
            </a:pPr>
            <a:r>
              <a:rPr lang="en-US" sz="3100" dirty="0"/>
              <a:t>	</a:t>
            </a:r>
            <a:r>
              <a:rPr lang="en-US" sz="3100" dirty="0" smtClean="0"/>
              <a:t>				</a:t>
            </a:r>
            <a:r>
              <a:rPr lang="en-US" sz="2300" dirty="0" smtClean="0"/>
              <a:t>(DCMS/ Strategy Unit, 2002)</a:t>
            </a:r>
            <a:endParaRPr lang="en-AU" sz="23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5729898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600" dirty="0" smtClean="0">
                <a:solidFill>
                  <a:srgbClr val="002060"/>
                </a:solidFill>
              </a:rPr>
              <a:t>Participation: official statements </a:t>
            </a:r>
            <a:r>
              <a:rPr lang="en-US" sz="2400" dirty="0" smtClean="0">
                <a:solidFill>
                  <a:srgbClr val="002060"/>
                </a:solidFill>
              </a:rPr>
              <a:t>(Box 3.3)</a:t>
            </a:r>
            <a:endParaRPr lang="en-AU" sz="2400" dirty="0">
              <a:solidFill>
                <a:srgbClr val="002060"/>
              </a:solidFill>
            </a:endParaRPr>
          </a:p>
        </p:txBody>
      </p:sp>
      <p:sp>
        <p:nvSpPr>
          <p:cNvPr id="3" name="Content Placeholder 2"/>
          <p:cNvSpPr>
            <a:spLocks noGrp="1"/>
          </p:cNvSpPr>
          <p:nvPr>
            <p:ph idx="1"/>
          </p:nvPr>
        </p:nvSpPr>
        <p:spPr>
          <a:xfrm>
            <a:off x="323528" y="1196752"/>
            <a:ext cx="8568952" cy="5328592"/>
          </a:xfrm>
        </p:spPr>
        <p:txBody>
          <a:bodyPr>
            <a:normAutofit fontScale="40000" lnSpcReduction="20000"/>
          </a:bodyPr>
          <a:lstStyle/>
          <a:p>
            <a:pPr marL="0" indent="0">
              <a:buNone/>
            </a:pPr>
            <a:r>
              <a:rPr lang="en-US" sz="6000" b="1" dirty="0" smtClean="0"/>
              <a:t>2007: Australia: NSW Department of the Arts, Sport and Recreation, Corporate Plan</a:t>
            </a:r>
          </a:p>
          <a:p>
            <a:r>
              <a:rPr lang="en-US" sz="7400" dirty="0" smtClean="0"/>
              <a:t>Corporate Result 2:  Performance measures: increases per year  as follows:</a:t>
            </a:r>
            <a:endParaRPr lang="en-AU" sz="7400" dirty="0" smtClean="0"/>
          </a:p>
          <a:p>
            <a:pPr lvl="1"/>
            <a:r>
              <a:rPr lang="en-US" sz="6000" dirty="0" smtClean="0"/>
              <a:t>1% in adult participation in cultural activities</a:t>
            </a:r>
          </a:p>
          <a:p>
            <a:pPr lvl="1"/>
            <a:r>
              <a:rPr lang="en-US" sz="6000" dirty="0" smtClean="0"/>
              <a:t>1% in no. of children involved in arts and cultural activities</a:t>
            </a:r>
          </a:p>
          <a:p>
            <a:pPr lvl="1"/>
            <a:r>
              <a:rPr lang="en-US" sz="6000" dirty="0" smtClean="0"/>
              <a:t>1%  in general participation of adults in sport and physical activity</a:t>
            </a:r>
          </a:p>
          <a:p>
            <a:pPr lvl="1"/>
            <a:r>
              <a:rPr lang="en-US" sz="6000" dirty="0" smtClean="0"/>
              <a:t>1% in participation of adults in sport/active recreation 3+ times a week</a:t>
            </a:r>
          </a:p>
          <a:p>
            <a:pPr lvl="1"/>
            <a:r>
              <a:rPr lang="en-US" sz="6000" dirty="0" smtClean="0"/>
              <a:t>3% in participation of children in </a:t>
            </a:r>
            <a:r>
              <a:rPr lang="en-US" sz="6000" dirty="0" err="1" smtClean="0"/>
              <a:t>organised</a:t>
            </a:r>
            <a:r>
              <a:rPr lang="en-US" sz="6000" dirty="0" smtClean="0"/>
              <a:t> sports</a:t>
            </a:r>
          </a:p>
          <a:p>
            <a:pPr lvl="1"/>
            <a:r>
              <a:rPr lang="en-US" sz="6000" dirty="0" smtClean="0"/>
              <a:t>1%  in participation of women in </a:t>
            </a:r>
            <a:r>
              <a:rPr lang="en-US" sz="6000" dirty="0" err="1" smtClean="0"/>
              <a:t>organised</a:t>
            </a:r>
            <a:r>
              <a:rPr lang="en-US" sz="6000" dirty="0" smtClean="0"/>
              <a:t> sport</a:t>
            </a:r>
          </a:p>
          <a:p>
            <a:pPr algn="ctr">
              <a:buNone/>
            </a:pPr>
            <a:r>
              <a:rPr lang="en-US" sz="6000" dirty="0" smtClean="0"/>
              <a:t>                    (</a:t>
            </a:r>
            <a:r>
              <a:rPr lang="en-US" sz="4500" dirty="0" smtClean="0"/>
              <a:t>NSW Department of the Arts, Sport and Recreation, 2007)</a:t>
            </a:r>
            <a:endParaRPr lang="en-AU" sz="45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224584810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sz="3600" dirty="0" smtClean="0">
                <a:solidFill>
                  <a:srgbClr val="002060"/>
                </a:solidFill>
              </a:rPr>
              <a:t>Measuring participation</a:t>
            </a:r>
            <a:r>
              <a:rPr lang="en-US" dirty="0" smtClean="0">
                <a:solidFill>
                  <a:srgbClr val="002060"/>
                </a:solidFill>
              </a:rPr>
              <a:t> </a:t>
            </a:r>
            <a:r>
              <a:rPr lang="en-US" sz="2400" dirty="0" smtClean="0">
                <a:solidFill>
                  <a:srgbClr val="002060"/>
                </a:solidFill>
              </a:rPr>
              <a:t>(Table 3.3)</a:t>
            </a:r>
            <a:endParaRPr lang="en-AU" sz="2400" dirty="0">
              <a:solidFill>
                <a:srgbClr val="00206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39229016"/>
              </p:ext>
            </p:extLst>
          </p:nvPr>
        </p:nvGraphicFramePr>
        <p:xfrm>
          <a:off x="467544" y="2276872"/>
          <a:ext cx="8075240" cy="2743200"/>
        </p:xfrm>
        <a:graphic>
          <a:graphicData uri="http://schemas.openxmlformats.org/drawingml/2006/table">
            <a:tbl>
              <a:tblPr firstRow="1" bandRow="1">
                <a:tableStyleId>{5C22544A-7EE6-4342-B048-85BDC9FD1C3A}</a:tableStyleId>
              </a:tblPr>
              <a:tblGrid>
                <a:gridCol w="4186808"/>
                <a:gridCol w="3888432"/>
              </a:tblGrid>
              <a:tr h="370840">
                <a:tc>
                  <a:txBody>
                    <a:bodyPr/>
                    <a:lstStyle/>
                    <a:p>
                      <a:r>
                        <a:rPr lang="en-US" sz="2400" dirty="0" smtClean="0"/>
                        <a:t>Leisure/sport</a:t>
                      </a:r>
                      <a:endParaRPr lang="en-AU" sz="2400" dirty="0"/>
                    </a:p>
                  </a:txBody>
                  <a:tcPr>
                    <a:lnB w="12700" cap="flat" cmpd="sng" algn="ctr">
                      <a:solidFill>
                        <a:schemeClr val="tx1"/>
                      </a:solidFill>
                      <a:prstDash val="solid"/>
                      <a:round/>
                      <a:headEnd type="none" w="med" len="med"/>
                      <a:tailEnd type="none" w="med" len="med"/>
                    </a:lnB>
                    <a:solidFill>
                      <a:srgbClr val="002060"/>
                    </a:solidFill>
                  </a:tcPr>
                </a:tc>
                <a:tc>
                  <a:txBody>
                    <a:bodyPr/>
                    <a:lstStyle/>
                    <a:p>
                      <a:r>
                        <a:rPr lang="en-US" sz="2400" dirty="0" smtClean="0"/>
                        <a:t>Tourism</a:t>
                      </a:r>
                      <a:endParaRPr lang="en-AU" sz="2400" dirty="0"/>
                    </a:p>
                  </a:txBody>
                  <a:tcPr>
                    <a:lnB w="12700" cap="flat" cmpd="sng" algn="ctr">
                      <a:solidFill>
                        <a:schemeClr val="tx1"/>
                      </a:solidFill>
                      <a:prstDash val="solid"/>
                      <a:round/>
                      <a:headEnd type="none" w="med" len="med"/>
                      <a:tailEnd type="none" w="med" len="med"/>
                    </a:lnB>
                    <a:solidFill>
                      <a:srgbClr val="002060"/>
                    </a:solidFill>
                  </a:tcPr>
                </a:tc>
              </a:tr>
              <a:tr h="370840">
                <a:tc>
                  <a:txBody>
                    <a:bodyPr/>
                    <a:lstStyle/>
                    <a:p>
                      <a:r>
                        <a:rPr lang="en-US" sz="2400" dirty="0" smtClean="0"/>
                        <a:t>A. Participation rate</a:t>
                      </a:r>
                      <a:endParaRPr lang="en-A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smtClean="0"/>
                        <a:t>A. Visit rate</a:t>
                      </a:r>
                      <a:endParaRPr lang="en-A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400" dirty="0" smtClean="0"/>
                        <a:t>B. Market/participants</a:t>
                      </a:r>
                      <a:endParaRPr lang="en-A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smtClean="0"/>
                        <a:t>B. Trips</a:t>
                      </a:r>
                      <a:endParaRPr lang="en-A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400" dirty="0" smtClean="0"/>
                        <a:t>C. Visits (volume)</a:t>
                      </a:r>
                      <a:endParaRPr lang="en-A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smtClean="0"/>
                        <a:t>C. Visits</a:t>
                      </a:r>
                      <a:endParaRPr lang="en-A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400" dirty="0" smtClean="0"/>
                        <a:t>D. Time spent</a:t>
                      </a:r>
                      <a:endParaRPr lang="en-A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smtClean="0"/>
                        <a:t>D. Visitor-nights</a:t>
                      </a:r>
                      <a:endParaRPr lang="en-A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2400" dirty="0" smtClean="0"/>
                        <a:t>E. Money spent</a:t>
                      </a:r>
                      <a:endParaRPr lang="en-A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smtClean="0"/>
                        <a:t>E. Expenditure</a:t>
                      </a:r>
                      <a:endParaRPr lang="en-AU"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TextBox 4"/>
          <p:cNvSpPr txBox="1"/>
          <p:nvPr/>
        </p:nvSpPr>
        <p:spPr>
          <a:xfrm>
            <a:off x="539552" y="1412776"/>
            <a:ext cx="7992888" cy="461665"/>
          </a:xfrm>
          <a:prstGeom prst="rect">
            <a:avLst/>
          </a:prstGeom>
          <a:noFill/>
        </p:spPr>
        <p:txBody>
          <a:bodyPr wrap="square" rtlCol="0">
            <a:spAutoFit/>
          </a:bodyPr>
          <a:lstStyle/>
          <a:p>
            <a:r>
              <a:rPr lang="en-US" sz="2400" dirty="0" smtClean="0"/>
              <a:t>Slightly different terminology used in leisure/sport </a:t>
            </a:r>
            <a:r>
              <a:rPr lang="en-US" sz="2400" dirty="0" err="1" smtClean="0"/>
              <a:t>vs</a:t>
            </a:r>
            <a:r>
              <a:rPr lang="en-US" sz="2400" dirty="0" smtClean="0"/>
              <a:t> tourism</a:t>
            </a:r>
            <a:endParaRPr lang="en-AU" sz="2400" dirty="0"/>
          </a:p>
        </p:txBody>
      </p:sp>
      <p:sp>
        <p:nvSpPr>
          <p:cNvPr id="6" name="TextBox 5"/>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5952531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sz="3600" dirty="0" smtClean="0">
                <a:solidFill>
                  <a:srgbClr val="002060"/>
                </a:solidFill>
              </a:rPr>
              <a:t>Measuring participation: leisure/sport A </a:t>
            </a:r>
            <a:r>
              <a:rPr lang="en-US" sz="2000" dirty="0" smtClean="0">
                <a:solidFill>
                  <a:srgbClr val="002060"/>
                </a:solidFill>
              </a:rPr>
              <a:t>(Table 3.3)</a:t>
            </a:r>
            <a:endParaRPr lang="en-AU" sz="2000" dirty="0">
              <a:solidFill>
                <a:srgbClr val="002060"/>
              </a:solidFill>
            </a:endParaRPr>
          </a:p>
        </p:txBody>
      </p:sp>
      <p:sp>
        <p:nvSpPr>
          <p:cNvPr id="3" name="Content Placeholder 2"/>
          <p:cNvSpPr>
            <a:spLocks noGrp="1"/>
          </p:cNvSpPr>
          <p:nvPr>
            <p:ph idx="1"/>
          </p:nvPr>
        </p:nvSpPr>
        <p:spPr>
          <a:xfrm>
            <a:off x="395535" y="1268760"/>
            <a:ext cx="8389453" cy="4713387"/>
          </a:xfrm>
        </p:spPr>
        <p:txBody>
          <a:bodyPr>
            <a:normAutofit/>
          </a:bodyPr>
          <a:lstStyle/>
          <a:p>
            <a:r>
              <a:rPr lang="en-US" sz="2400" b="1" dirty="0" smtClean="0">
                <a:solidFill>
                  <a:srgbClr val="002060"/>
                </a:solidFill>
              </a:rPr>
              <a:t>A. Leisure: participation rate</a:t>
            </a:r>
          </a:p>
          <a:p>
            <a:r>
              <a:rPr lang="en-US" sz="2400" dirty="0" smtClean="0"/>
              <a:t>Definition:</a:t>
            </a:r>
          </a:p>
          <a:p>
            <a:pPr marL="1371600" lvl="2" indent="-457200">
              <a:buFont typeface="+mj-lt"/>
              <a:buAutoNum type="alphaLcParenR"/>
            </a:pPr>
            <a:r>
              <a:rPr lang="en-US" sz="2000" dirty="0" smtClean="0"/>
              <a:t>% of the resident population engaging in an activity;</a:t>
            </a:r>
          </a:p>
          <a:p>
            <a:pPr marL="1371600" lvl="2" indent="-457200">
              <a:buFont typeface="+mj-lt"/>
              <a:buAutoNum type="alphaLcParenR"/>
            </a:pPr>
            <a:r>
              <a:rPr lang="en-US" sz="2000" dirty="0" smtClean="0"/>
              <a:t>% of the population engaging at a specified level (health-related)</a:t>
            </a:r>
          </a:p>
          <a:p>
            <a:r>
              <a:rPr lang="en-US" sz="2400" dirty="0" smtClean="0"/>
              <a:t>Example:</a:t>
            </a:r>
          </a:p>
          <a:p>
            <a:pPr marL="1371600" lvl="2" indent="-457200">
              <a:buFont typeface="+mj-lt"/>
              <a:buAutoNum type="alphaLcParenR"/>
            </a:pPr>
            <a:r>
              <a:rPr lang="en-US" sz="2000" dirty="0" smtClean="0"/>
              <a:t>6% of adult population went swimming at least once a week</a:t>
            </a:r>
          </a:p>
          <a:p>
            <a:pPr marL="1371600" lvl="2" indent="-457200">
              <a:buFont typeface="+mj-lt"/>
              <a:buAutoNum type="alphaLcParenR"/>
            </a:pPr>
            <a:r>
              <a:rPr lang="en-US" sz="2000" dirty="0" smtClean="0"/>
              <a:t>40% of adult population engaged in moderate-intensity physical activity for 30 mins, 4+ days/week</a:t>
            </a:r>
          </a:p>
          <a:p>
            <a:pPr marL="971550" lvl="1" indent="-514350">
              <a:buFont typeface="+mj-lt"/>
              <a:buAutoNum type="alphaLcParenR"/>
            </a:pPr>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41391893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dirty="0" smtClean="0">
                <a:solidFill>
                  <a:srgbClr val="002060"/>
                </a:solidFill>
              </a:rPr>
              <a:t>Outline (cont’d)</a:t>
            </a:r>
            <a:endParaRPr lang="en-US" sz="4000" dirty="0">
              <a:solidFill>
                <a:srgbClr val="002060"/>
              </a:solidFill>
            </a:endParaRPr>
          </a:p>
        </p:txBody>
      </p:sp>
      <p:sp>
        <p:nvSpPr>
          <p:cNvPr id="7" name="TextBox 6"/>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
        <p:nvSpPr>
          <p:cNvPr id="4" name="TextBox 3"/>
          <p:cNvSpPr txBox="1"/>
          <p:nvPr/>
        </p:nvSpPr>
        <p:spPr>
          <a:xfrm>
            <a:off x="1187624" y="3766150"/>
            <a:ext cx="2880320" cy="338554"/>
          </a:xfrm>
          <a:prstGeom prst="rect">
            <a:avLst/>
          </a:prstGeom>
          <a:noFill/>
          <a:ln>
            <a:solidFill>
              <a:schemeClr val="tx1"/>
            </a:solidFill>
          </a:ln>
        </p:spPr>
        <p:txBody>
          <a:bodyPr wrap="square" rtlCol="0">
            <a:spAutoFit/>
          </a:bodyPr>
          <a:lstStyle>
            <a:defPPr>
              <a:defRPr lang="en-US"/>
            </a:defPPr>
            <a:lvl1pPr>
              <a:defRPr sz="1600" b="1"/>
            </a:lvl1pPr>
          </a:lstStyle>
          <a:p>
            <a:r>
              <a:rPr lang="en-AU" dirty="0"/>
              <a:t>Other concepts</a:t>
            </a:r>
            <a:endParaRPr lang="en-US" dirty="0"/>
          </a:p>
        </p:txBody>
      </p:sp>
      <p:sp>
        <p:nvSpPr>
          <p:cNvPr id="5" name="TextBox 4"/>
          <p:cNvSpPr txBox="1"/>
          <p:nvPr/>
        </p:nvSpPr>
        <p:spPr>
          <a:xfrm>
            <a:off x="1187624" y="2034332"/>
            <a:ext cx="2880320" cy="338554"/>
          </a:xfrm>
          <a:prstGeom prst="rect">
            <a:avLst/>
          </a:prstGeom>
          <a:noFill/>
          <a:ln>
            <a:solidFill>
              <a:schemeClr val="tx1"/>
            </a:solidFill>
          </a:ln>
        </p:spPr>
        <p:txBody>
          <a:bodyPr wrap="square" rtlCol="0">
            <a:spAutoFit/>
          </a:bodyPr>
          <a:lstStyle/>
          <a:p>
            <a:r>
              <a:rPr lang="en-AU" sz="1600" b="1" dirty="0" smtClean="0"/>
              <a:t>Benefits</a:t>
            </a:r>
            <a:endParaRPr lang="en-US" sz="1600" b="1" dirty="0"/>
          </a:p>
        </p:txBody>
      </p:sp>
      <p:sp>
        <p:nvSpPr>
          <p:cNvPr id="6" name="TextBox 5"/>
          <p:cNvSpPr txBox="1"/>
          <p:nvPr/>
        </p:nvSpPr>
        <p:spPr>
          <a:xfrm>
            <a:off x="4357197" y="2902458"/>
            <a:ext cx="3540283"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Measuring participation </a:t>
            </a:r>
            <a:endParaRPr lang="en-US" dirty="0"/>
          </a:p>
        </p:txBody>
      </p:sp>
      <p:sp>
        <p:nvSpPr>
          <p:cNvPr id="8" name="TextBox 7"/>
          <p:cNvSpPr txBox="1"/>
          <p:nvPr/>
        </p:nvSpPr>
        <p:spPr>
          <a:xfrm>
            <a:off x="4363875" y="3288658"/>
            <a:ext cx="3550020"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Implications for public policy</a:t>
            </a:r>
            <a:endParaRPr lang="en-US" dirty="0"/>
          </a:p>
        </p:txBody>
      </p:sp>
      <p:sp>
        <p:nvSpPr>
          <p:cNvPr id="9" name="TextBox 8"/>
          <p:cNvSpPr txBox="1"/>
          <p:nvPr/>
        </p:nvSpPr>
        <p:spPr>
          <a:xfrm>
            <a:off x="4357198" y="3752468"/>
            <a:ext cx="3566606"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Opportunities</a:t>
            </a:r>
            <a:endParaRPr lang="en-US" dirty="0"/>
          </a:p>
        </p:txBody>
      </p:sp>
      <p:sp>
        <p:nvSpPr>
          <p:cNvPr id="10" name="TextBox 9"/>
          <p:cNvSpPr txBox="1"/>
          <p:nvPr/>
        </p:nvSpPr>
        <p:spPr>
          <a:xfrm>
            <a:off x="4357197" y="4571422"/>
            <a:ext cx="3566607"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Quality of life </a:t>
            </a:r>
            <a:endParaRPr lang="en-US" dirty="0"/>
          </a:p>
        </p:txBody>
      </p:sp>
      <p:sp>
        <p:nvSpPr>
          <p:cNvPr id="11" name="TextBox 10"/>
          <p:cNvSpPr txBox="1"/>
          <p:nvPr/>
        </p:nvSpPr>
        <p:spPr>
          <a:xfrm>
            <a:off x="4357197" y="4154951"/>
            <a:ext cx="3553620"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Collective consumption</a:t>
            </a:r>
            <a:endParaRPr lang="en-US" dirty="0"/>
          </a:p>
        </p:txBody>
      </p:sp>
      <p:sp>
        <p:nvSpPr>
          <p:cNvPr id="12" name="TextBox 11"/>
          <p:cNvSpPr txBox="1"/>
          <p:nvPr/>
        </p:nvSpPr>
        <p:spPr>
          <a:xfrm>
            <a:off x="4357197" y="4916617"/>
            <a:ext cx="3553620"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Well-being</a:t>
            </a:r>
            <a:endParaRPr lang="en-US" dirty="0"/>
          </a:p>
        </p:txBody>
      </p:sp>
      <p:sp>
        <p:nvSpPr>
          <p:cNvPr id="13" name="TextBox 12"/>
          <p:cNvSpPr txBox="1"/>
          <p:nvPr/>
        </p:nvSpPr>
        <p:spPr>
          <a:xfrm>
            <a:off x="4344333" y="2016102"/>
            <a:ext cx="3579471" cy="338554"/>
          </a:xfrm>
          <a:prstGeom prst="rect">
            <a:avLst/>
          </a:prstGeom>
          <a:noFill/>
          <a:ln>
            <a:solidFill>
              <a:schemeClr val="tx1"/>
            </a:solidFill>
          </a:ln>
        </p:spPr>
        <p:txBody>
          <a:bodyPr wrap="square" rtlCol="0">
            <a:spAutoFit/>
          </a:bodyPr>
          <a:lstStyle/>
          <a:p>
            <a:r>
              <a:rPr lang="en-AU" sz="1600" dirty="0" smtClean="0"/>
              <a:t>Benefits-based management approach </a:t>
            </a:r>
            <a:endParaRPr lang="en-US" sz="1600" dirty="0"/>
          </a:p>
        </p:txBody>
      </p:sp>
      <p:sp>
        <p:nvSpPr>
          <p:cNvPr id="14" name="TextBox 13"/>
          <p:cNvSpPr txBox="1"/>
          <p:nvPr/>
        </p:nvSpPr>
        <p:spPr>
          <a:xfrm>
            <a:off x="4357198" y="2406722"/>
            <a:ext cx="3540283" cy="338554"/>
          </a:xfrm>
          <a:prstGeom prst="rect">
            <a:avLst/>
          </a:prstGeom>
          <a:noFill/>
          <a:ln>
            <a:solidFill>
              <a:schemeClr val="tx1"/>
            </a:solidFill>
          </a:ln>
        </p:spPr>
        <p:txBody>
          <a:bodyPr wrap="square" rtlCol="0">
            <a:spAutoFit/>
          </a:bodyPr>
          <a:lstStyle>
            <a:defPPr>
              <a:defRPr lang="en-US"/>
            </a:defPPr>
            <a:lvl1pPr>
              <a:defRPr sz="1600"/>
            </a:lvl1pPr>
          </a:lstStyle>
          <a:p>
            <a:r>
              <a:rPr lang="en-AU" dirty="0"/>
              <a:t>Economic approach</a:t>
            </a:r>
            <a:endParaRPr lang="en-US" dirty="0"/>
          </a:p>
        </p:txBody>
      </p:sp>
      <p:sp>
        <p:nvSpPr>
          <p:cNvPr id="15" name="TextBox 14"/>
          <p:cNvSpPr txBox="1"/>
          <p:nvPr/>
        </p:nvSpPr>
        <p:spPr>
          <a:xfrm>
            <a:off x="1166885" y="2909708"/>
            <a:ext cx="2880320" cy="338554"/>
          </a:xfrm>
          <a:prstGeom prst="rect">
            <a:avLst/>
          </a:prstGeom>
          <a:noFill/>
          <a:ln>
            <a:solidFill>
              <a:schemeClr val="tx1"/>
            </a:solidFill>
          </a:ln>
        </p:spPr>
        <p:txBody>
          <a:bodyPr wrap="square" rtlCol="0">
            <a:spAutoFit/>
          </a:bodyPr>
          <a:lstStyle>
            <a:defPPr>
              <a:defRPr lang="en-US"/>
            </a:defPPr>
            <a:lvl1pPr>
              <a:defRPr sz="1600" b="1"/>
            </a:lvl1pPr>
          </a:lstStyle>
          <a:p>
            <a:r>
              <a:rPr lang="en-AU" dirty="0"/>
              <a:t>Participation</a:t>
            </a:r>
            <a:endParaRPr lang="en-US" dirty="0"/>
          </a:p>
        </p:txBody>
      </p:sp>
      <p:cxnSp>
        <p:nvCxnSpPr>
          <p:cNvPr id="16" name="Straight Connector 15"/>
          <p:cNvCxnSpPr/>
          <p:nvPr/>
        </p:nvCxnSpPr>
        <p:spPr>
          <a:xfrm>
            <a:off x="4082646" y="2164773"/>
            <a:ext cx="207124" cy="252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15" idx="3"/>
            <a:endCxn id="6" idx="1"/>
          </p:cNvCxnSpPr>
          <p:nvPr/>
        </p:nvCxnSpPr>
        <p:spPr>
          <a:xfrm flipV="1">
            <a:off x="4047205" y="3071735"/>
            <a:ext cx="309992" cy="72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067944" y="3916470"/>
            <a:ext cx="207124" cy="252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28377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200" dirty="0" smtClean="0">
                <a:solidFill>
                  <a:srgbClr val="002060"/>
                </a:solidFill>
              </a:rPr>
              <a:t>Measuring participation: leisure/sport</a:t>
            </a:r>
            <a:r>
              <a:rPr lang="en-US" dirty="0" smtClean="0">
                <a:solidFill>
                  <a:srgbClr val="002060"/>
                </a:solidFill>
              </a:rPr>
              <a:t> </a:t>
            </a:r>
            <a:r>
              <a:rPr lang="en-US" sz="3200" dirty="0" smtClean="0">
                <a:solidFill>
                  <a:srgbClr val="002060"/>
                </a:solidFill>
              </a:rPr>
              <a:t>B </a:t>
            </a:r>
            <a:r>
              <a:rPr lang="en-US" sz="2000" dirty="0" smtClean="0">
                <a:solidFill>
                  <a:srgbClr val="002060"/>
                </a:solidFill>
              </a:rPr>
              <a:t>(Table 3.3)</a:t>
            </a:r>
            <a:endParaRPr lang="en-AU" sz="2000" dirty="0">
              <a:solidFill>
                <a:srgbClr val="002060"/>
              </a:solidFill>
            </a:endParaRPr>
          </a:p>
        </p:txBody>
      </p:sp>
      <p:sp>
        <p:nvSpPr>
          <p:cNvPr id="3" name="Content Placeholder 2"/>
          <p:cNvSpPr>
            <a:spLocks noGrp="1"/>
          </p:cNvSpPr>
          <p:nvPr>
            <p:ph idx="1"/>
          </p:nvPr>
        </p:nvSpPr>
        <p:spPr>
          <a:xfrm>
            <a:off x="457200" y="1196752"/>
            <a:ext cx="8229600" cy="4929411"/>
          </a:xfrm>
        </p:spPr>
        <p:txBody>
          <a:bodyPr/>
          <a:lstStyle/>
          <a:p>
            <a:r>
              <a:rPr lang="en-US" sz="2400" b="1" dirty="0" smtClean="0">
                <a:solidFill>
                  <a:srgbClr val="002060"/>
                </a:solidFill>
              </a:rPr>
              <a:t>B. Market/participants</a:t>
            </a:r>
            <a:endParaRPr lang="en-AU" sz="2400" b="1" dirty="0" smtClean="0">
              <a:solidFill>
                <a:srgbClr val="002060"/>
              </a:solidFill>
            </a:endParaRPr>
          </a:p>
          <a:p>
            <a:r>
              <a:rPr lang="en-US" sz="2000" dirty="0" smtClean="0"/>
              <a:t>Definition:</a:t>
            </a:r>
          </a:p>
          <a:p>
            <a:pPr lvl="1"/>
            <a:r>
              <a:rPr lang="en-US" sz="2000" dirty="0"/>
              <a:t>n</a:t>
            </a:r>
            <a:r>
              <a:rPr lang="en-US" sz="2000" dirty="0" smtClean="0"/>
              <a:t>umber </a:t>
            </a:r>
            <a:r>
              <a:rPr lang="en-US" sz="2000" dirty="0" smtClean="0"/>
              <a:t>of people who engage in an activity</a:t>
            </a:r>
          </a:p>
          <a:p>
            <a:r>
              <a:rPr lang="en-US" sz="2000" dirty="0" smtClean="0"/>
              <a:t>Relationship: </a:t>
            </a:r>
          </a:p>
          <a:p>
            <a:pPr lvl="1"/>
            <a:r>
              <a:rPr lang="en-US" sz="2000" dirty="0" smtClean="0"/>
              <a:t>A x population or C ÷ mean </a:t>
            </a:r>
            <a:r>
              <a:rPr lang="en-US" sz="2000" dirty="0"/>
              <a:t>f</a:t>
            </a:r>
            <a:r>
              <a:rPr lang="en-US" sz="2000" dirty="0" smtClean="0"/>
              <a:t>requency</a:t>
            </a:r>
          </a:p>
          <a:p>
            <a:r>
              <a:rPr lang="en-US" sz="2000" dirty="0" smtClean="0"/>
              <a:t>Examples:</a:t>
            </a:r>
          </a:p>
          <a:p>
            <a:pPr lvl="1"/>
            <a:r>
              <a:rPr lang="en-US" sz="2000" dirty="0" smtClean="0"/>
              <a:t>20,000 residents of Area X went swimming at least once a week</a:t>
            </a:r>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34038674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200" dirty="0" smtClean="0">
                <a:solidFill>
                  <a:srgbClr val="002060"/>
                </a:solidFill>
              </a:rPr>
              <a:t>Measuring participation: leisure/sport C</a:t>
            </a:r>
            <a:r>
              <a:rPr lang="en-US" dirty="0" smtClean="0">
                <a:solidFill>
                  <a:srgbClr val="002060"/>
                </a:solidFill>
              </a:rPr>
              <a:t> </a:t>
            </a:r>
            <a:r>
              <a:rPr lang="en-US" sz="2000" dirty="0" smtClean="0">
                <a:solidFill>
                  <a:srgbClr val="002060"/>
                </a:solidFill>
              </a:rPr>
              <a:t>(Table 3.3)</a:t>
            </a:r>
            <a:endParaRPr lang="en-AU" sz="2000" dirty="0">
              <a:solidFill>
                <a:srgbClr val="002060"/>
              </a:solidFill>
            </a:endParaRPr>
          </a:p>
        </p:txBody>
      </p:sp>
      <p:sp>
        <p:nvSpPr>
          <p:cNvPr id="3" name="Content Placeholder 2"/>
          <p:cNvSpPr>
            <a:spLocks noGrp="1"/>
          </p:cNvSpPr>
          <p:nvPr>
            <p:ph idx="1"/>
          </p:nvPr>
        </p:nvSpPr>
        <p:spPr>
          <a:xfrm>
            <a:off x="467544" y="1412776"/>
            <a:ext cx="8229600" cy="4929411"/>
          </a:xfrm>
        </p:spPr>
        <p:txBody>
          <a:bodyPr>
            <a:normAutofit/>
          </a:bodyPr>
          <a:lstStyle/>
          <a:p>
            <a:r>
              <a:rPr lang="en-US" sz="2400" b="1" dirty="0" smtClean="0">
                <a:solidFill>
                  <a:srgbClr val="002060"/>
                </a:solidFill>
              </a:rPr>
              <a:t>C. Visits (volume)</a:t>
            </a:r>
          </a:p>
          <a:p>
            <a:r>
              <a:rPr lang="en-US" sz="2400" dirty="0" smtClean="0"/>
              <a:t>Definition:</a:t>
            </a:r>
          </a:p>
          <a:p>
            <a:pPr lvl="1"/>
            <a:r>
              <a:rPr lang="en-US" sz="2400" dirty="0"/>
              <a:t>t</a:t>
            </a:r>
            <a:r>
              <a:rPr lang="en-US" sz="2400" dirty="0" smtClean="0"/>
              <a:t>he </a:t>
            </a:r>
            <a:r>
              <a:rPr lang="en-US" sz="2400" dirty="0" smtClean="0"/>
              <a:t>number of engagements (episode/visit/ session) in an activity in a defined (planning) area</a:t>
            </a:r>
          </a:p>
          <a:p>
            <a:r>
              <a:rPr lang="en-US" sz="2400" dirty="0" smtClean="0"/>
              <a:t>Relationship: </a:t>
            </a:r>
          </a:p>
          <a:p>
            <a:pPr lvl="1"/>
            <a:r>
              <a:rPr lang="en-US" sz="2400" dirty="0" smtClean="0"/>
              <a:t>B x mean frequency</a:t>
            </a:r>
          </a:p>
          <a:p>
            <a:r>
              <a:rPr lang="en-US" sz="2400" dirty="0" smtClean="0"/>
              <a:t>Examples:</a:t>
            </a:r>
          </a:p>
          <a:p>
            <a:pPr lvl="1"/>
            <a:r>
              <a:rPr lang="en-US" sz="2400" dirty="0"/>
              <a:t>t</a:t>
            </a:r>
            <a:r>
              <a:rPr lang="en-US" sz="2400" dirty="0" smtClean="0"/>
              <a:t>here </a:t>
            </a:r>
            <a:r>
              <a:rPr lang="en-US" sz="2400" dirty="0" smtClean="0"/>
              <a:t>were 1.2 million visits to swimming pools in Area X (1 million by residents)</a:t>
            </a:r>
            <a:endParaRPr lang="en-AU" sz="24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359138052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3200" dirty="0" smtClean="0">
                <a:solidFill>
                  <a:srgbClr val="002060"/>
                </a:solidFill>
              </a:rPr>
              <a:t>Measuring participation: leisure/sport D</a:t>
            </a:r>
            <a:r>
              <a:rPr lang="en-US" dirty="0" smtClean="0">
                <a:solidFill>
                  <a:srgbClr val="002060"/>
                </a:solidFill>
              </a:rPr>
              <a:t> </a:t>
            </a:r>
            <a:r>
              <a:rPr lang="en-US" sz="2000" dirty="0" smtClean="0">
                <a:solidFill>
                  <a:srgbClr val="002060"/>
                </a:solidFill>
              </a:rPr>
              <a:t>(Table 3.3)</a:t>
            </a:r>
            <a:endParaRPr lang="en-AU" sz="2000" dirty="0">
              <a:solidFill>
                <a:srgbClr val="002060"/>
              </a:solidFill>
            </a:endParaRPr>
          </a:p>
        </p:txBody>
      </p:sp>
      <p:sp>
        <p:nvSpPr>
          <p:cNvPr id="3" name="Content Placeholder 2"/>
          <p:cNvSpPr>
            <a:spLocks noGrp="1"/>
          </p:cNvSpPr>
          <p:nvPr>
            <p:ph idx="1"/>
          </p:nvPr>
        </p:nvSpPr>
        <p:spPr>
          <a:xfrm>
            <a:off x="457200" y="1196752"/>
            <a:ext cx="8229600" cy="4929411"/>
          </a:xfrm>
        </p:spPr>
        <p:txBody>
          <a:bodyPr/>
          <a:lstStyle/>
          <a:p>
            <a:r>
              <a:rPr lang="en-US" sz="2400" b="1" dirty="0" smtClean="0"/>
              <a:t>D. Time spent</a:t>
            </a:r>
          </a:p>
          <a:p>
            <a:r>
              <a:rPr lang="en-US" sz="2000" dirty="0" smtClean="0"/>
              <a:t>Definition:</a:t>
            </a:r>
          </a:p>
          <a:p>
            <a:pPr lvl="1"/>
            <a:r>
              <a:rPr lang="en-US" sz="2000" dirty="0" smtClean="0"/>
              <a:t>Time spent on an activity/group of activities</a:t>
            </a:r>
          </a:p>
          <a:p>
            <a:r>
              <a:rPr lang="en-US" sz="2000" dirty="0" smtClean="0"/>
              <a:t>Relationship: C x time per (a) visit (b) period</a:t>
            </a:r>
          </a:p>
          <a:p>
            <a:r>
              <a:rPr lang="en-US" sz="2000" dirty="0" smtClean="0"/>
              <a:t>Examples:</a:t>
            </a:r>
          </a:p>
          <a:p>
            <a:pPr marL="457200" lvl="1" indent="0">
              <a:buNone/>
            </a:pPr>
            <a:r>
              <a:rPr lang="en-US" sz="2000" dirty="0" smtClean="0"/>
              <a:t>(a)	The average person spends 2.5 hours a day watching television</a:t>
            </a:r>
          </a:p>
          <a:p>
            <a:pPr marL="457200" lvl="1" indent="0">
              <a:buNone/>
            </a:pPr>
            <a:r>
              <a:rPr lang="en-AU" sz="2000" dirty="0" smtClean="0"/>
              <a:t>(b)	The average visit to Park X lasts 23 minutes</a:t>
            </a:r>
            <a:endParaRPr lang="en-US" sz="2000" dirty="0" smtClean="0"/>
          </a:p>
          <a:p>
            <a:endParaRPr lang="en-AU" sz="20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5879173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200" dirty="0" smtClean="0">
                <a:solidFill>
                  <a:srgbClr val="002060"/>
                </a:solidFill>
              </a:rPr>
              <a:t>Measuring participation: leisure/sport E</a:t>
            </a:r>
            <a:r>
              <a:rPr lang="en-US" dirty="0" smtClean="0">
                <a:solidFill>
                  <a:srgbClr val="002060"/>
                </a:solidFill>
              </a:rPr>
              <a:t> </a:t>
            </a:r>
            <a:r>
              <a:rPr lang="en-US" sz="2000" dirty="0" smtClean="0">
                <a:solidFill>
                  <a:srgbClr val="002060"/>
                </a:solidFill>
              </a:rPr>
              <a:t>(Table 3.3)</a:t>
            </a:r>
            <a:endParaRPr lang="en-AU" sz="2000" dirty="0">
              <a:solidFill>
                <a:srgbClr val="002060"/>
              </a:solidFill>
            </a:endParaRPr>
          </a:p>
        </p:txBody>
      </p:sp>
      <p:sp>
        <p:nvSpPr>
          <p:cNvPr id="3" name="Content Placeholder 2"/>
          <p:cNvSpPr>
            <a:spLocks noGrp="1"/>
          </p:cNvSpPr>
          <p:nvPr>
            <p:ph idx="1"/>
          </p:nvPr>
        </p:nvSpPr>
        <p:spPr>
          <a:xfrm>
            <a:off x="457200" y="1196752"/>
            <a:ext cx="8435280" cy="4929411"/>
          </a:xfrm>
        </p:spPr>
        <p:txBody>
          <a:bodyPr>
            <a:normAutofit/>
          </a:bodyPr>
          <a:lstStyle/>
          <a:p>
            <a:r>
              <a:rPr lang="en-US" sz="2400" b="1" dirty="0" smtClean="0">
                <a:solidFill>
                  <a:srgbClr val="002060"/>
                </a:solidFill>
              </a:rPr>
              <a:t>E. Money spent</a:t>
            </a:r>
          </a:p>
          <a:p>
            <a:r>
              <a:rPr lang="en-US" sz="2000" dirty="0" smtClean="0"/>
              <a:t>Definition:</a:t>
            </a:r>
          </a:p>
          <a:p>
            <a:pPr lvl="1"/>
            <a:r>
              <a:rPr lang="en-US" sz="2000" dirty="0"/>
              <a:t>m</a:t>
            </a:r>
            <a:r>
              <a:rPr lang="en-US" sz="2000" dirty="0" smtClean="0"/>
              <a:t>oney </a:t>
            </a:r>
            <a:r>
              <a:rPr lang="en-US" sz="2000" dirty="0" smtClean="0"/>
              <a:t>spent: in total/per head/per household on leisure activities, goods/services</a:t>
            </a:r>
          </a:p>
          <a:p>
            <a:r>
              <a:rPr lang="en-US" sz="2000" dirty="0" smtClean="0"/>
              <a:t>Relationship:</a:t>
            </a:r>
          </a:p>
          <a:p>
            <a:pPr lvl="1"/>
            <a:r>
              <a:rPr lang="en-US" sz="2000" dirty="0" smtClean="0"/>
              <a:t>C x spend per visit</a:t>
            </a:r>
          </a:p>
          <a:p>
            <a:r>
              <a:rPr lang="en-US" sz="2000" dirty="0" smtClean="0"/>
              <a:t>Example:</a:t>
            </a:r>
          </a:p>
          <a:p>
            <a:pPr lvl="1"/>
            <a:r>
              <a:rPr lang="en-US" sz="2000" dirty="0"/>
              <a:t>c</a:t>
            </a:r>
            <a:r>
              <a:rPr lang="en-US" sz="2000" dirty="0" smtClean="0"/>
              <a:t>onsumer </a:t>
            </a:r>
            <a:r>
              <a:rPr lang="en-US" sz="2000" dirty="0" smtClean="0"/>
              <a:t>expenditure on leisure in Britain is £50 </a:t>
            </a:r>
            <a:r>
              <a:rPr lang="en-US" sz="2000" dirty="0" err="1" smtClean="0"/>
              <a:t>bn</a:t>
            </a:r>
            <a:r>
              <a:rPr lang="en-US" sz="2000" dirty="0" smtClean="0"/>
              <a:t> </a:t>
            </a:r>
            <a:r>
              <a:rPr lang="en-US" sz="2000" dirty="0" smtClean="0"/>
              <a:t>per annum</a:t>
            </a:r>
            <a:endParaRPr lang="en-AU" sz="20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40771791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200" dirty="0" smtClean="0">
                <a:solidFill>
                  <a:srgbClr val="002060"/>
                </a:solidFill>
              </a:rPr>
              <a:t>Measuring participation: tourism A</a:t>
            </a:r>
            <a:r>
              <a:rPr lang="en-US" dirty="0" smtClean="0">
                <a:solidFill>
                  <a:srgbClr val="002060"/>
                </a:solidFill>
              </a:rPr>
              <a:t> </a:t>
            </a:r>
            <a:r>
              <a:rPr lang="en-US" sz="2000" dirty="0" smtClean="0">
                <a:solidFill>
                  <a:srgbClr val="002060"/>
                </a:solidFill>
              </a:rPr>
              <a:t>(Table 3.3)</a:t>
            </a:r>
            <a:endParaRPr lang="en-AU" sz="2000" dirty="0">
              <a:solidFill>
                <a:srgbClr val="002060"/>
              </a:solidFill>
            </a:endParaRPr>
          </a:p>
        </p:txBody>
      </p:sp>
      <p:sp>
        <p:nvSpPr>
          <p:cNvPr id="3" name="Content Placeholder 2"/>
          <p:cNvSpPr>
            <a:spLocks noGrp="1"/>
          </p:cNvSpPr>
          <p:nvPr>
            <p:ph idx="1"/>
          </p:nvPr>
        </p:nvSpPr>
        <p:spPr>
          <a:xfrm>
            <a:off x="457200" y="1196752"/>
            <a:ext cx="8229600" cy="4929411"/>
          </a:xfrm>
        </p:spPr>
        <p:txBody>
          <a:bodyPr/>
          <a:lstStyle/>
          <a:p>
            <a:r>
              <a:rPr lang="en-US" sz="2400" b="1" dirty="0" smtClean="0">
                <a:solidFill>
                  <a:schemeClr val="tx2"/>
                </a:solidFill>
              </a:rPr>
              <a:t>A. Visit rate</a:t>
            </a:r>
          </a:p>
          <a:p>
            <a:r>
              <a:rPr lang="en-US" sz="2000" dirty="0" smtClean="0"/>
              <a:t>Definition:</a:t>
            </a:r>
          </a:p>
          <a:p>
            <a:pPr lvl="1"/>
            <a:r>
              <a:rPr lang="en-US" sz="2000" dirty="0"/>
              <a:t>t</a:t>
            </a:r>
            <a:r>
              <a:rPr lang="en-US" sz="2000" dirty="0" smtClean="0"/>
              <a:t>he </a:t>
            </a:r>
            <a:r>
              <a:rPr lang="en-US" sz="2000" dirty="0" smtClean="0"/>
              <a:t>proportion of the population of a Tourist Generating Region</a:t>
            </a:r>
          </a:p>
          <a:p>
            <a:pPr marL="457200" lvl="1" indent="0">
              <a:buNone/>
            </a:pPr>
            <a:r>
              <a:rPr lang="en-US" sz="2000" dirty="0" smtClean="0"/>
              <a:t>(TGR) that visits a Tourist Destination Region (TDR)</a:t>
            </a:r>
          </a:p>
          <a:p>
            <a:r>
              <a:rPr lang="en-US" sz="2000" dirty="0" smtClean="0"/>
              <a:t>Example:</a:t>
            </a:r>
          </a:p>
          <a:p>
            <a:pPr lvl="1"/>
            <a:r>
              <a:rPr lang="en-US" sz="2000" dirty="0" smtClean="0"/>
              <a:t>5% of the adult population of Region Y visited Region X in the year 2010</a:t>
            </a:r>
          </a:p>
          <a:p>
            <a:pPr lvl="1"/>
            <a:endParaRPr lang="en-AU" dirty="0" smtClean="0"/>
          </a:p>
          <a:p>
            <a:pPr marL="0" indent="0">
              <a:buNone/>
            </a:pPr>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36086740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3200" dirty="0" smtClean="0">
                <a:solidFill>
                  <a:srgbClr val="002060"/>
                </a:solidFill>
              </a:rPr>
              <a:t>Measuring participation: tourism B</a:t>
            </a:r>
            <a:r>
              <a:rPr lang="en-US" dirty="0" smtClean="0">
                <a:solidFill>
                  <a:srgbClr val="002060"/>
                </a:solidFill>
              </a:rPr>
              <a:t> </a:t>
            </a:r>
            <a:r>
              <a:rPr lang="en-US" sz="2000" dirty="0" smtClean="0">
                <a:solidFill>
                  <a:srgbClr val="002060"/>
                </a:solidFill>
              </a:rPr>
              <a:t>(Table 3.3)</a:t>
            </a:r>
            <a:endParaRPr lang="en-AU" sz="2000" dirty="0">
              <a:solidFill>
                <a:srgbClr val="002060"/>
              </a:solidFill>
            </a:endParaRPr>
          </a:p>
        </p:txBody>
      </p:sp>
      <p:sp>
        <p:nvSpPr>
          <p:cNvPr id="3" name="Content Placeholder 2"/>
          <p:cNvSpPr>
            <a:spLocks noGrp="1"/>
          </p:cNvSpPr>
          <p:nvPr>
            <p:ph idx="1"/>
          </p:nvPr>
        </p:nvSpPr>
        <p:spPr>
          <a:xfrm>
            <a:off x="251520" y="1196752"/>
            <a:ext cx="8640960" cy="4929411"/>
          </a:xfrm>
        </p:spPr>
        <p:txBody>
          <a:bodyPr>
            <a:normAutofit/>
          </a:bodyPr>
          <a:lstStyle/>
          <a:p>
            <a:r>
              <a:rPr lang="en-US" sz="2400" b="1" dirty="0" smtClean="0">
                <a:solidFill>
                  <a:srgbClr val="002060"/>
                </a:solidFill>
              </a:rPr>
              <a:t>B. Trips</a:t>
            </a:r>
          </a:p>
          <a:p>
            <a:r>
              <a:rPr lang="en-US" sz="2000" dirty="0" smtClean="0"/>
              <a:t>Definitions:</a:t>
            </a:r>
          </a:p>
          <a:p>
            <a:pPr marL="457200" lvl="1" indent="0">
              <a:buNone/>
            </a:pPr>
            <a:r>
              <a:rPr lang="en-US" sz="2000" dirty="0" smtClean="0"/>
              <a:t>(a)	Number of departures from a TGR to a TDR</a:t>
            </a:r>
          </a:p>
          <a:p>
            <a:pPr marL="457200" lvl="1" indent="0">
              <a:buNone/>
            </a:pPr>
            <a:r>
              <a:rPr lang="en-US" sz="2000" dirty="0" smtClean="0"/>
              <a:t>(b)	Total number of arrivals in a TDR</a:t>
            </a:r>
          </a:p>
          <a:p>
            <a:r>
              <a:rPr lang="en-US" sz="2000" dirty="0" smtClean="0"/>
              <a:t>Relationships:</a:t>
            </a:r>
          </a:p>
          <a:p>
            <a:pPr marL="457200" lvl="1" indent="0">
              <a:buNone/>
            </a:pPr>
            <a:r>
              <a:rPr lang="en-US" sz="2000" dirty="0" smtClean="0"/>
              <a:t>(a)	A x population of Region Y by frequency of visit</a:t>
            </a:r>
          </a:p>
          <a:p>
            <a:pPr marL="457200" lvl="1" indent="0">
              <a:buNone/>
            </a:pPr>
            <a:r>
              <a:rPr lang="en-US" sz="2000" dirty="0" smtClean="0"/>
              <a:t>(b)	Aggregate of (a) across all TGRs</a:t>
            </a:r>
          </a:p>
          <a:p>
            <a:r>
              <a:rPr lang="en-US" sz="2000" dirty="0" smtClean="0"/>
              <a:t>Examples:</a:t>
            </a:r>
          </a:p>
          <a:p>
            <a:pPr lvl="1"/>
            <a:r>
              <a:rPr lang="en-US" sz="2000" dirty="0" smtClean="0"/>
              <a:t>100,000 tourist departures from Region Y to Region X in 2010</a:t>
            </a:r>
          </a:p>
          <a:p>
            <a:pPr lvl="1"/>
            <a:r>
              <a:rPr lang="en-AU" sz="2000" dirty="0" smtClean="0"/>
              <a:t>1.2 million tourist arrivals in Region X in 2010</a:t>
            </a:r>
          </a:p>
          <a:p>
            <a:pPr marL="0" indent="0">
              <a:buNone/>
            </a:pPr>
            <a:endParaRPr lang="en-AU" sz="24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83627064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200" dirty="0" smtClean="0">
                <a:solidFill>
                  <a:srgbClr val="002060"/>
                </a:solidFill>
              </a:rPr>
              <a:t>Measuring participation:  tourism C</a:t>
            </a:r>
            <a:r>
              <a:rPr lang="en-US" dirty="0" smtClean="0">
                <a:solidFill>
                  <a:srgbClr val="002060"/>
                </a:solidFill>
              </a:rPr>
              <a:t> </a:t>
            </a:r>
            <a:r>
              <a:rPr lang="en-US" sz="2000" dirty="0" smtClean="0">
                <a:solidFill>
                  <a:srgbClr val="002060"/>
                </a:solidFill>
              </a:rPr>
              <a:t>(Table 3.3)</a:t>
            </a:r>
            <a:endParaRPr lang="en-AU" sz="2000" dirty="0">
              <a:solidFill>
                <a:srgbClr val="002060"/>
              </a:solidFill>
            </a:endParaRPr>
          </a:p>
        </p:txBody>
      </p:sp>
      <p:sp>
        <p:nvSpPr>
          <p:cNvPr id="3" name="Content Placeholder 2"/>
          <p:cNvSpPr>
            <a:spLocks noGrp="1"/>
          </p:cNvSpPr>
          <p:nvPr>
            <p:ph idx="1"/>
          </p:nvPr>
        </p:nvSpPr>
        <p:spPr>
          <a:xfrm>
            <a:off x="457200" y="1196752"/>
            <a:ext cx="8229600" cy="4929411"/>
          </a:xfrm>
        </p:spPr>
        <p:txBody>
          <a:bodyPr>
            <a:normAutofit/>
          </a:bodyPr>
          <a:lstStyle/>
          <a:p>
            <a:r>
              <a:rPr lang="en-US" sz="2400" b="1" dirty="0" smtClean="0">
                <a:solidFill>
                  <a:srgbClr val="002060"/>
                </a:solidFill>
              </a:rPr>
              <a:t>C. Visits</a:t>
            </a:r>
          </a:p>
          <a:p>
            <a:r>
              <a:rPr lang="en-US" sz="2000" dirty="0" smtClean="0"/>
              <a:t>Definition:</a:t>
            </a:r>
          </a:p>
          <a:p>
            <a:pPr lvl="1"/>
            <a:r>
              <a:rPr lang="en-US" sz="2000" dirty="0"/>
              <a:t>n</a:t>
            </a:r>
            <a:r>
              <a:rPr lang="en-US" sz="2000" dirty="0" smtClean="0"/>
              <a:t>umber </a:t>
            </a:r>
            <a:r>
              <a:rPr lang="en-US" sz="2000" dirty="0" smtClean="0"/>
              <a:t>of visits to particular attractions or destinations by tourists</a:t>
            </a:r>
          </a:p>
          <a:p>
            <a:r>
              <a:rPr lang="en-US" sz="2000" dirty="0" smtClean="0"/>
              <a:t>Relationships:</a:t>
            </a:r>
          </a:p>
          <a:p>
            <a:pPr marL="457200" lvl="1" indent="0">
              <a:buNone/>
            </a:pPr>
            <a:r>
              <a:rPr lang="en-US" sz="2000" dirty="0" smtClean="0"/>
              <a:t>(a)	-</a:t>
            </a:r>
          </a:p>
          <a:p>
            <a:pPr marL="457200" lvl="1" indent="0">
              <a:buNone/>
            </a:pPr>
            <a:r>
              <a:rPr lang="en-US" sz="2000" dirty="0" smtClean="0"/>
              <a:t>(b)	B x visits per trip</a:t>
            </a:r>
          </a:p>
          <a:p>
            <a:r>
              <a:rPr lang="en-US" sz="2000" dirty="0" smtClean="0"/>
              <a:t>Examples:</a:t>
            </a:r>
          </a:p>
          <a:p>
            <a:pPr marL="457200" lvl="1" indent="0">
              <a:buNone/>
            </a:pPr>
            <a:r>
              <a:rPr lang="en-US" sz="2000" dirty="0" smtClean="0"/>
              <a:t>(a)	50,000 tourist visits to Theme Park X in 2010</a:t>
            </a:r>
          </a:p>
          <a:p>
            <a:pPr marL="457200" lvl="1" indent="0">
              <a:buNone/>
            </a:pPr>
            <a:r>
              <a:rPr lang="en-US" sz="2000" dirty="0" smtClean="0"/>
              <a:t>(b)	Tourists from Region Y made 300,000 visits in Region X in 2010</a:t>
            </a:r>
            <a:endParaRPr lang="en-AU" sz="2000" dirty="0" smtClean="0"/>
          </a:p>
          <a:p>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37474904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3200" dirty="0" smtClean="0">
                <a:solidFill>
                  <a:srgbClr val="002060"/>
                </a:solidFill>
              </a:rPr>
              <a:t>Measuring participation: tourism D</a:t>
            </a:r>
            <a:r>
              <a:rPr lang="en-US" dirty="0" smtClean="0">
                <a:solidFill>
                  <a:srgbClr val="002060"/>
                </a:solidFill>
              </a:rPr>
              <a:t> </a:t>
            </a:r>
            <a:r>
              <a:rPr lang="en-US" sz="2000" dirty="0" smtClean="0">
                <a:solidFill>
                  <a:srgbClr val="002060"/>
                </a:solidFill>
              </a:rPr>
              <a:t>(Table 3.3)</a:t>
            </a:r>
            <a:endParaRPr lang="en-AU" sz="2000" dirty="0">
              <a:solidFill>
                <a:srgbClr val="002060"/>
              </a:solidFill>
            </a:endParaRPr>
          </a:p>
        </p:txBody>
      </p:sp>
      <p:sp>
        <p:nvSpPr>
          <p:cNvPr id="3" name="Content Placeholder 2"/>
          <p:cNvSpPr>
            <a:spLocks noGrp="1"/>
          </p:cNvSpPr>
          <p:nvPr>
            <p:ph idx="1"/>
          </p:nvPr>
        </p:nvSpPr>
        <p:spPr>
          <a:xfrm>
            <a:off x="457200" y="1196752"/>
            <a:ext cx="8229600" cy="4929411"/>
          </a:xfrm>
        </p:spPr>
        <p:txBody>
          <a:bodyPr/>
          <a:lstStyle/>
          <a:p>
            <a:r>
              <a:rPr lang="en-US" sz="2400" b="1" dirty="0" smtClean="0">
                <a:solidFill>
                  <a:srgbClr val="002060"/>
                </a:solidFill>
              </a:rPr>
              <a:t>D. Visitor-nights</a:t>
            </a:r>
          </a:p>
          <a:p>
            <a:r>
              <a:rPr lang="en-US" sz="2000" dirty="0" smtClean="0"/>
              <a:t>Definition:</a:t>
            </a:r>
          </a:p>
          <a:p>
            <a:pPr lvl="1"/>
            <a:r>
              <a:rPr lang="en-US" sz="2000" dirty="0"/>
              <a:t>n</a:t>
            </a:r>
            <a:r>
              <a:rPr lang="en-US" sz="2000" dirty="0" smtClean="0"/>
              <a:t>umber </a:t>
            </a:r>
            <a:r>
              <a:rPr lang="en-US" sz="2000" dirty="0" smtClean="0"/>
              <a:t>of visitors to a TDR x average length of stay in nights</a:t>
            </a:r>
          </a:p>
          <a:p>
            <a:r>
              <a:rPr lang="en-US" sz="2000" dirty="0" smtClean="0"/>
              <a:t>Relationship:</a:t>
            </a:r>
          </a:p>
          <a:p>
            <a:pPr lvl="1"/>
            <a:r>
              <a:rPr lang="en-US" sz="2000" dirty="0" smtClean="0"/>
              <a:t>C x length of stay (nights)</a:t>
            </a:r>
          </a:p>
          <a:p>
            <a:r>
              <a:rPr lang="en-US" sz="2000" dirty="0" smtClean="0"/>
              <a:t>Example:</a:t>
            </a:r>
          </a:p>
          <a:p>
            <a:pPr lvl="1"/>
            <a:r>
              <a:rPr lang="en-US" sz="2000" dirty="0"/>
              <a:t>t</a:t>
            </a:r>
            <a:r>
              <a:rPr lang="en-US" sz="2000" dirty="0" smtClean="0"/>
              <a:t>ourists </a:t>
            </a:r>
            <a:r>
              <a:rPr lang="en-US" sz="2000" dirty="0" smtClean="0"/>
              <a:t>spent 3 million visitor-nights in Region X in 2010</a:t>
            </a:r>
            <a:endParaRPr lang="en-AU" sz="2000" dirty="0" smtClean="0"/>
          </a:p>
          <a:p>
            <a:pPr marL="0" indent="0">
              <a:buNone/>
            </a:pPr>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6803582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3200" dirty="0" smtClean="0">
                <a:solidFill>
                  <a:srgbClr val="002060"/>
                </a:solidFill>
              </a:rPr>
              <a:t>Measuring participation: tourism E</a:t>
            </a:r>
            <a:r>
              <a:rPr lang="en-US" dirty="0" smtClean="0">
                <a:solidFill>
                  <a:srgbClr val="002060"/>
                </a:solidFill>
              </a:rPr>
              <a:t> </a:t>
            </a:r>
            <a:r>
              <a:rPr lang="en-US" sz="2000" dirty="0" smtClean="0">
                <a:solidFill>
                  <a:srgbClr val="002060"/>
                </a:solidFill>
              </a:rPr>
              <a:t>(Table 3.3)</a:t>
            </a:r>
            <a:endParaRPr lang="en-AU" sz="2000" dirty="0">
              <a:solidFill>
                <a:srgbClr val="002060"/>
              </a:solidFill>
            </a:endParaRPr>
          </a:p>
        </p:txBody>
      </p:sp>
      <p:sp>
        <p:nvSpPr>
          <p:cNvPr id="3" name="Content Placeholder 2"/>
          <p:cNvSpPr>
            <a:spLocks noGrp="1"/>
          </p:cNvSpPr>
          <p:nvPr>
            <p:ph idx="1"/>
          </p:nvPr>
        </p:nvSpPr>
        <p:spPr>
          <a:xfrm>
            <a:off x="457200" y="1196752"/>
            <a:ext cx="8229600" cy="4929411"/>
          </a:xfrm>
        </p:spPr>
        <p:txBody>
          <a:bodyPr/>
          <a:lstStyle/>
          <a:p>
            <a:r>
              <a:rPr lang="en-US" sz="2400" b="1" dirty="0" smtClean="0">
                <a:solidFill>
                  <a:srgbClr val="002060"/>
                </a:solidFill>
              </a:rPr>
              <a:t>E. Expenditure</a:t>
            </a:r>
          </a:p>
          <a:p>
            <a:r>
              <a:rPr lang="en-US" sz="2000" dirty="0" smtClean="0"/>
              <a:t>Definition:</a:t>
            </a:r>
          </a:p>
          <a:p>
            <a:pPr lvl="1"/>
            <a:r>
              <a:rPr lang="en-US" sz="2000" dirty="0"/>
              <a:t>e</a:t>
            </a:r>
            <a:r>
              <a:rPr lang="en-US" sz="2000" dirty="0" smtClean="0"/>
              <a:t>xpenditure </a:t>
            </a:r>
            <a:r>
              <a:rPr lang="en-US" sz="2000" dirty="0" smtClean="0"/>
              <a:t>by tourists in a TDR</a:t>
            </a:r>
          </a:p>
          <a:p>
            <a:r>
              <a:rPr lang="en-US" sz="2000" dirty="0" smtClean="0"/>
              <a:t>Relationship:</a:t>
            </a:r>
          </a:p>
          <a:p>
            <a:pPr lvl="1"/>
            <a:r>
              <a:rPr lang="en-US" sz="2000" dirty="0" smtClean="0"/>
              <a:t>C x expenditure per visit per head, or </a:t>
            </a:r>
          </a:p>
          <a:p>
            <a:pPr lvl="1"/>
            <a:r>
              <a:rPr lang="en-US" sz="2000" dirty="0" smtClean="0"/>
              <a:t>D x expenditure per day per visitor</a:t>
            </a:r>
          </a:p>
          <a:p>
            <a:r>
              <a:rPr lang="en-US" sz="2000" dirty="0" smtClean="0"/>
              <a:t>Example:</a:t>
            </a:r>
          </a:p>
          <a:p>
            <a:pPr lvl="1"/>
            <a:r>
              <a:rPr lang="en-US" sz="2000" dirty="0"/>
              <a:t>t</a:t>
            </a:r>
            <a:r>
              <a:rPr lang="en-US" sz="2000" dirty="0" smtClean="0"/>
              <a:t>ourists </a:t>
            </a:r>
            <a:r>
              <a:rPr lang="en-US" sz="2000" dirty="0" smtClean="0"/>
              <a:t>spent £50 million in Region X in 2010</a:t>
            </a:r>
            <a:endParaRPr lang="en-AU" sz="2000" dirty="0" smtClean="0"/>
          </a:p>
          <a:p>
            <a:endParaRPr lang="en-AU" sz="20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41766583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US" sz="4000" dirty="0" smtClean="0">
                <a:solidFill>
                  <a:srgbClr val="002060"/>
                </a:solidFill>
              </a:rPr>
              <a:t>Other relevant concepts</a:t>
            </a:r>
            <a:endParaRPr lang="en-AU" sz="4000" dirty="0">
              <a:solidFill>
                <a:srgbClr val="002060"/>
              </a:solidFill>
            </a:endParaRPr>
          </a:p>
        </p:txBody>
      </p:sp>
      <p:sp>
        <p:nvSpPr>
          <p:cNvPr id="3" name="Content Placeholder 2"/>
          <p:cNvSpPr>
            <a:spLocks noGrp="1"/>
          </p:cNvSpPr>
          <p:nvPr>
            <p:ph idx="1"/>
          </p:nvPr>
        </p:nvSpPr>
        <p:spPr>
          <a:xfrm>
            <a:off x="395536" y="1340768"/>
            <a:ext cx="8229600" cy="4525963"/>
          </a:xfrm>
        </p:spPr>
        <p:txBody>
          <a:bodyPr>
            <a:normAutofit fontScale="92500" lnSpcReduction="10000"/>
          </a:bodyPr>
          <a:lstStyle/>
          <a:p>
            <a:r>
              <a:rPr lang="en-US" dirty="0" smtClean="0">
                <a:solidFill>
                  <a:srgbClr val="002060"/>
                </a:solidFill>
              </a:rPr>
              <a:t>Opportunities:</a:t>
            </a:r>
          </a:p>
          <a:p>
            <a:pPr lvl="1"/>
            <a:r>
              <a:rPr lang="en-US" sz="2400" dirty="0"/>
              <a:t>a</a:t>
            </a:r>
            <a:r>
              <a:rPr lang="en-US" sz="2400" dirty="0" smtClean="0"/>
              <a:t>vailable </a:t>
            </a:r>
            <a:r>
              <a:rPr lang="en-US" sz="2400" dirty="0" smtClean="0"/>
              <a:t>facilities/services </a:t>
            </a:r>
            <a:r>
              <a:rPr lang="en-US" sz="2100" dirty="0" smtClean="0"/>
              <a:t>(see Box 3.4 + Ch. 8)</a:t>
            </a:r>
          </a:p>
          <a:p>
            <a:r>
              <a:rPr lang="en-US" dirty="0" smtClean="0">
                <a:solidFill>
                  <a:srgbClr val="002060"/>
                </a:solidFill>
              </a:rPr>
              <a:t>Collective consumption:</a:t>
            </a:r>
          </a:p>
          <a:p>
            <a:pPr lvl="1"/>
            <a:r>
              <a:rPr lang="en-US" sz="2400" dirty="0"/>
              <a:t>s</a:t>
            </a:r>
            <a:r>
              <a:rPr lang="en-US" sz="2400" dirty="0" smtClean="0"/>
              <a:t>ervices </a:t>
            </a:r>
            <a:r>
              <a:rPr lang="en-US" sz="2400" dirty="0" smtClean="0"/>
              <a:t>consumed collectively, i.e. by the community (Castells)</a:t>
            </a:r>
          </a:p>
          <a:p>
            <a:pPr lvl="1"/>
            <a:r>
              <a:rPr lang="en-US" sz="2400" dirty="0"/>
              <a:t>p</a:t>
            </a:r>
            <a:r>
              <a:rPr lang="en-US" sz="2400" dirty="0" smtClean="0"/>
              <a:t>ublic </a:t>
            </a:r>
            <a:r>
              <a:rPr lang="en-US" sz="2400" dirty="0" smtClean="0"/>
              <a:t>services</a:t>
            </a:r>
          </a:p>
          <a:p>
            <a:r>
              <a:rPr lang="en-US" dirty="0" smtClean="0">
                <a:solidFill>
                  <a:srgbClr val="002060"/>
                </a:solidFill>
              </a:rPr>
              <a:t>Quality-of-life:</a:t>
            </a:r>
          </a:p>
          <a:p>
            <a:pPr lvl="1"/>
            <a:r>
              <a:rPr lang="en-US" sz="2200" dirty="0"/>
              <a:t>m</a:t>
            </a:r>
            <a:r>
              <a:rPr lang="en-US" sz="2200" dirty="0" smtClean="0"/>
              <a:t>ulti-variable </a:t>
            </a:r>
            <a:r>
              <a:rPr lang="en-US" sz="2200" dirty="0" smtClean="0"/>
              <a:t>measurement of standard of living, health, services available etc.</a:t>
            </a:r>
          </a:p>
          <a:p>
            <a:r>
              <a:rPr lang="en-US" dirty="0" smtClean="0">
                <a:solidFill>
                  <a:srgbClr val="002060"/>
                </a:solidFill>
              </a:rPr>
              <a:t>Well-being:</a:t>
            </a:r>
          </a:p>
          <a:p>
            <a:pPr lvl="1"/>
            <a:r>
              <a:rPr lang="en-US" sz="2200" dirty="0"/>
              <a:t>m</a:t>
            </a:r>
            <a:r>
              <a:rPr lang="en-US" sz="2200" dirty="0" smtClean="0"/>
              <a:t>ulti-variable </a:t>
            </a:r>
            <a:r>
              <a:rPr lang="en-US" sz="2200" dirty="0" smtClean="0"/>
              <a:t>measure of standard of living etc:</a:t>
            </a:r>
          </a:p>
          <a:p>
            <a:pPr lvl="1"/>
            <a:r>
              <a:rPr lang="en-US" sz="2200" dirty="0"/>
              <a:t>g</a:t>
            </a:r>
            <a:r>
              <a:rPr lang="en-US" sz="2200" smtClean="0"/>
              <a:t>overnance</a:t>
            </a:r>
            <a:r>
              <a:rPr lang="en-US" sz="2200" dirty="0" smtClean="0"/>
              <a:t>, income, work, health, relationships</a:t>
            </a:r>
          </a:p>
          <a:p>
            <a:pPr lvl="2"/>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2580996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n-US" sz="3600" dirty="0" smtClean="0">
                <a:solidFill>
                  <a:srgbClr val="002060"/>
                </a:solidFill>
              </a:rPr>
              <a:t>Needs: official statements </a:t>
            </a:r>
            <a:r>
              <a:rPr lang="en-US" sz="2000" dirty="0" smtClean="0">
                <a:solidFill>
                  <a:srgbClr val="002060"/>
                </a:solidFill>
              </a:rPr>
              <a:t>(Box 3.1)</a:t>
            </a:r>
            <a:endParaRPr lang="en-AU" sz="2000" dirty="0">
              <a:solidFill>
                <a:srgbClr val="002060"/>
              </a:solidFill>
            </a:endParaRPr>
          </a:p>
        </p:txBody>
      </p:sp>
      <p:sp>
        <p:nvSpPr>
          <p:cNvPr id="3" name="Content Placeholder 2"/>
          <p:cNvSpPr>
            <a:spLocks noGrp="1"/>
          </p:cNvSpPr>
          <p:nvPr>
            <p:ph idx="1"/>
          </p:nvPr>
        </p:nvSpPr>
        <p:spPr>
          <a:xfrm>
            <a:off x="467544" y="1484784"/>
            <a:ext cx="8424936" cy="4824536"/>
          </a:xfrm>
        </p:spPr>
        <p:txBody>
          <a:bodyPr>
            <a:normAutofit fontScale="85000" lnSpcReduction="10000"/>
          </a:bodyPr>
          <a:lstStyle/>
          <a:p>
            <a:r>
              <a:rPr lang="en-US" dirty="0" smtClean="0">
                <a:solidFill>
                  <a:srgbClr val="0070C0"/>
                </a:solidFill>
              </a:rPr>
              <a:t>UK: 2002: Planning for Open Space, Sport and Recreation</a:t>
            </a:r>
            <a:r>
              <a:rPr lang="en-US" dirty="0" smtClean="0"/>
              <a:t>:</a:t>
            </a:r>
          </a:p>
          <a:p>
            <a:pPr lvl="1"/>
            <a:r>
              <a:rPr lang="en-AU" dirty="0"/>
              <a:t>t</a:t>
            </a:r>
            <a:r>
              <a:rPr lang="en-AU" dirty="0" smtClean="0"/>
              <a:t>o </a:t>
            </a:r>
            <a:r>
              <a:rPr lang="en-AU" dirty="0"/>
              <a:t>ensure effective planning for open space, sport and recreation it is essential that the </a:t>
            </a:r>
            <a:r>
              <a:rPr lang="en-AU" dirty="0">
                <a:solidFill>
                  <a:srgbClr val="0070C0"/>
                </a:solidFill>
              </a:rPr>
              <a:t>needs</a:t>
            </a:r>
            <a:r>
              <a:rPr lang="en-AU" dirty="0"/>
              <a:t> of local communities are known. Local authorities should undertake robust assessments of the existing and future </a:t>
            </a:r>
            <a:r>
              <a:rPr lang="en-AU" dirty="0">
                <a:solidFill>
                  <a:srgbClr val="0070C0"/>
                </a:solidFill>
              </a:rPr>
              <a:t>needs </a:t>
            </a:r>
            <a:r>
              <a:rPr lang="en-AU" dirty="0"/>
              <a:t>of their communities for open space, sports and recreational facilities</a:t>
            </a:r>
            <a:r>
              <a:rPr lang="en-AU" dirty="0" smtClean="0"/>
              <a:t>. </a:t>
            </a:r>
          </a:p>
          <a:p>
            <a:pPr marL="457200" lvl="1" indent="0">
              <a:buNone/>
            </a:pPr>
            <a:r>
              <a:rPr lang="en-AU" sz="1900" dirty="0"/>
              <a:t>	</a:t>
            </a:r>
            <a:r>
              <a:rPr lang="en-AU" sz="1900" dirty="0" smtClean="0"/>
              <a:t>			(</a:t>
            </a:r>
            <a:r>
              <a:rPr lang="en-AU" sz="1900" dirty="0"/>
              <a:t>Office of the Deputy Prime Minister, 2002: 2)</a:t>
            </a:r>
            <a:endParaRPr lang="en-US" sz="1900" dirty="0" smtClean="0"/>
          </a:p>
          <a:p>
            <a:r>
              <a:rPr lang="en-US" dirty="0" smtClean="0">
                <a:solidFill>
                  <a:srgbClr val="0070C0"/>
                </a:solidFill>
              </a:rPr>
              <a:t>Australia: 2004: NSW cultural </a:t>
            </a:r>
            <a:r>
              <a:rPr lang="en-US" dirty="0">
                <a:solidFill>
                  <a:srgbClr val="0070C0"/>
                </a:solidFill>
              </a:rPr>
              <a:t>p</a:t>
            </a:r>
            <a:r>
              <a:rPr lang="en-US" dirty="0" smtClean="0">
                <a:solidFill>
                  <a:srgbClr val="0070C0"/>
                </a:solidFill>
              </a:rPr>
              <a:t>lanning guidelines:</a:t>
            </a:r>
          </a:p>
          <a:p>
            <a:pPr lvl="1"/>
            <a:r>
              <a:rPr lang="en-US" dirty="0"/>
              <a:t>c</a:t>
            </a:r>
            <a:r>
              <a:rPr lang="en-US" dirty="0" smtClean="0"/>
              <a:t>ultural </a:t>
            </a:r>
            <a:r>
              <a:rPr lang="en-US" dirty="0" smtClean="0"/>
              <a:t>amenities can be seen not as something remote or apart from everyday life but </a:t>
            </a:r>
            <a:r>
              <a:rPr lang="en-US" dirty="0" smtClean="0">
                <a:solidFill>
                  <a:srgbClr val="0070C0"/>
                </a:solidFill>
              </a:rPr>
              <a:t>fundamental to </a:t>
            </a:r>
            <a:r>
              <a:rPr lang="en-US" dirty="0" smtClean="0">
                <a:solidFill>
                  <a:srgbClr val="0070C0"/>
                </a:solidFill>
              </a:rPr>
              <a:t>people’s </a:t>
            </a:r>
            <a:r>
              <a:rPr lang="en-US" dirty="0" smtClean="0">
                <a:solidFill>
                  <a:srgbClr val="0070C0"/>
                </a:solidFill>
              </a:rPr>
              <a:t>needs</a:t>
            </a:r>
            <a:r>
              <a:rPr lang="en-US" dirty="0" smtClean="0"/>
              <a:t>. </a:t>
            </a:r>
          </a:p>
          <a:p>
            <a:pPr marL="914400" lvl="2" indent="0">
              <a:buNone/>
            </a:pPr>
            <a:r>
              <a:rPr lang="en-US" sz="1500" dirty="0"/>
              <a:t>	</a:t>
            </a:r>
            <a:r>
              <a:rPr lang="en-US" sz="1500" dirty="0" smtClean="0"/>
              <a:t>	</a:t>
            </a:r>
            <a:r>
              <a:rPr lang="en-US" sz="1900" dirty="0" smtClean="0"/>
              <a:t>(NSW Ministry for Arts and Dept of Local Gov’t, 2002: 2) </a:t>
            </a:r>
            <a:endParaRPr lang="en-AU" sz="1900"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6960996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43192" cy="634082"/>
          </a:xfrm>
        </p:spPr>
        <p:txBody>
          <a:bodyPr>
            <a:noAutofit/>
          </a:bodyPr>
          <a:lstStyle/>
          <a:p>
            <a:r>
              <a:rPr lang="en-US" sz="3600" dirty="0" smtClean="0">
                <a:solidFill>
                  <a:srgbClr val="002060"/>
                </a:solidFill>
              </a:rPr>
              <a:t>Maslow’s hierarchy of needs (1954)</a:t>
            </a:r>
            <a:endParaRPr lang="en-AU" sz="3600" dirty="0">
              <a:solidFill>
                <a:srgbClr val="002060"/>
              </a:solidFill>
            </a:endParaRPr>
          </a:p>
        </p:txBody>
      </p:sp>
      <p:sp>
        <p:nvSpPr>
          <p:cNvPr id="3" name="Content Placeholder 2"/>
          <p:cNvSpPr>
            <a:spLocks noGrp="1"/>
          </p:cNvSpPr>
          <p:nvPr>
            <p:ph idx="1"/>
          </p:nvPr>
        </p:nvSpPr>
        <p:spPr>
          <a:xfrm>
            <a:off x="467544" y="1124744"/>
            <a:ext cx="8064896" cy="5256584"/>
          </a:xfrm>
        </p:spPr>
        <p:txBody>
          <a:bodyPr>
            <a:normAutofit/>
          </a:bodyPr>
          <a:lstStyle/>
          <a:p>
            <a:r>
              <a:rPr lang="en-AU" sz="2800" dirty="0" smtClean="0"/>
              <a:t>Five types of ‘need’ arranged in a hierarchy of ‘</a:t>
            </a:r>
            <a:r>
              <a:rPr lang="en-AU" sz="2800" dirty="0" err="1" smtClean="0"/>
              <a:t>prepotency</a:t>
            </a:r>
            <a:r>
              <a:rPr lang="en-AU" sz="2800" dirty="0" smtClean="0"/>
              <a:t>’ (attended to in sequence):</a:t>
            </a:r>
          </a:p>
          <a:p>
            <a:r>
              <a:rPr lang="en-AU" sz="2600" b="1" dirty="0" smtClean="0">
                <a:solidFill>
                  <a:srgbClr val="0070C0"/>
                </a:solidFill>
              </a:rPr>
              <a:t>Physiological</a:t>
            </a:r>
            <a:r>
              <a:rPr lang="en-AU" sz="2600" dirty="0" smtClean="0"/>
              <a:t> needs</a:t>
            </a:r>
          </a:p>
          <a:p>
            <a:r>
              <a:rPr lang="en-AU" sz="2600" b="1" dirty="0" smtClean="0">
                <a:solidFill>
                  <a:srgbClr val="0070C0"/>
                </a:solidFill>
              </a:rPr>
              <a:t>Safety</a:t>
            </a:r>
            <a:r>
              <a:rPr lang="en-AU" sz="2600" dirty="0" smtClean="0"/>
              <a:t> needs</a:t>
            </a:r>
          </a:p>
          <a:p>
            <a:r>
              <a:rPr lang="en-AU" sz="2600" b="1" dirty="0" smtClean="0">
                <a:solidFill>
                  <a:srgbClr val="0070C0"/>
                </a:solidFill>
              </a:rPr>
              <a:t>Affiliation</a:t>
            </a:r>
            <a:r>
              <a:rPr lang="en-AU" sz="2600" dirty="0" smtClean="0"/>
              <a:t> needs</a:t>
            </a:r>
          </a:p>
          <a:p>
            <a:r>
              <a:rPr lang="en-AU" sz="2600" b="1" dirty="0" smtClean="0">
                <a:solidFill>
                  <a:srgbClr val="0070C0"/>
                </a:solidFill>
              </a:rPr>
              <a:t>Esteem</a:t>
            </a:r>
            <a:r>
              <a:rPr lang="en-AU" sz="2600" dirty="0" smtClean="0"/>
              <a:t> needs</a:t>
            </a:r>
          </a:p>
          <a:p>
            <a:r>
              <a:rPr lang="en-AU" sz="2600" b="1" dirty="0" smtClean="0">
                <a:solidFill>
                  <a:srgbClr val="0070C0"/>
                </a:solidFill>
              </a:rPr>
              <a:t>Self-actualization</a:t>
            </a:r>
            <a:r>
              <a:rPr lang="en-AU" sz="2600" dirty="0" smtClean="0"/>
              <a:t> needs</a:t>
            </a:r>
          </a:p>
          <a:p>
            <a:r>
              <a:rPr lang="en-US" sz="3000" dirty="0" smtClean="0"/>
              <a:t>N.B. sometimes portrayed using a </a:t>
            </a:r>
            <a:r>
              <a:rPr lang="en-US" sz="3000" dirty="0" smtClean="0">
                <a:solidFill>
                  <a:srgbClr val="00B050"/>
                </a:solidFill>
              </a:rPr>
              <a:t>triangular</a:t>
            </a:r>
            <a:r>
              <a:rPr lang="en-US" sz="3000" dirty="0" smtClean="0"/>
              <a:t> diagram – but Maslow did </a:t>
            </a:r>
            <a:r>
              <a:rPr lang="en-US" sz="3000" i="1" dirty="0" smtClean="0"/>
              <a:t>not</a:t>
            </a:r>
            <a:r>
              <a:rPr lang="en-US" sz="3000" dirty="0" smtClean="0"/>
              <a:t> use a triangle</a:t>
            </a:r>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34075073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sz="3600" dirty="0" smtClean="0">
                <a:solidFill>
                  <a:srgbClr val="002060"/>
                </a:solidFill>
              </a:rPr>
              <a:t>Maslow’s hierarchy of needs (cont’d)</a:t>
            </a:r>
            <a:endParaRPr lang="en-AU" sz="3600" dirty="0">
              <a:solidFill>
                <a:srgbClr val="002060"/>
              </a:solidFill>
            </a:endParaRPr>
          </a:p>
        </p:txBody>
      </p:sp>
      <p:sp>
        <p:nvSpPr>
          <p:cNvPr id="3" name="Content Placeholder 2"/>
          <p:cNvSpPr>
            <a:spLocks noGrp="1"/>
          </p:cNvSpPr>
          <p:nvPr>
            <p:ph idx="1"/>
          </p:nvPr>
        </p:nvSpPr>
        <p:spPr>
          <a:xfrm>
            <a:off x="251520" y="1196752"/>
            <a:ext cx="8712968" cy="4525963"/>
          </a:xfrm>
        </p:spPr>
        <p:txBody>
          <a:bodyPr>
            <a:normAutofit lnSpcReduction="10000"/>
          </a:bodyPr>
          <a:lstStyle/>
          <a:p>
            <a:r>
              <a:rPr lang="en-US" dirty="0" smtClean="0"/>
              <a:t>All desires? No. Hierarchy applies to ‘basically important needs’. Definition:</a:t>
            </a:r>
          </a:p>
          <a:p>
            <a:pPr lvl="1"/>
            <a:r>
              <a:rPr lang="en-US" dirty="0"/>
              <a:t>t</a:t>
            </a:r>
            <a:r>
              <a:rPr lang="en-US" dirty="0" smtClean="0"/>
              <a:t>hwarting </a:t>
            </a:r>
            <a:r>
              <a:rPr lang="en-US" dirty="0" smtClean="0"/>
              <a:t>of </a:t>
            </a:r>
            <a:r>
              <a:rPr lang="en-US" i="1" dirty="0" smtClean="0"/>
              <a:t>unimportant desires </a:t>
            </a:r>
            <a:r>
              <a:rPr lang="en-US" dirty="0" smtClean="0"/>
              <a:t>produces no psychopathological results: thwarting of </a:t>
            </a:r>
            <a:r>
              <a:rPr lang="en-US" i="1" dirty="0" smtClean="0"/>
              <a:t>basically important needs</a:t>
            </a:r>
            <a:r>
              <a:rPr lang="en-US" dirty="0" smtClean="0"/>
              <a:t> does produce such </a:t>
            </a:r>
            <a:r>
              <a:rPr lang="en-US" dirty="0" smtClean="0"/>
              <a:t>results</a:t>
            </a:r>
            <a:endParaRPr lang="en-US" i="1" dirty="0" smtClean="0"/>
          </a:p>
          <a:p>
            <a:r>
              <a:rPr lang="en-US" dirty="0" smtClean="0"/>
              <a:t>Hence the </a:t>
            </a:r>
            <a:r>
              <a:rPr lang="en-US" dirty="0" smtClean="0">
                <a:solidFill>
                  <a:srgbClr val="0070C0"/>
                </a:solidFill>
              </a:rPr>
              <a:t>harm prevention </a:t>
            </a:r>
            <a:r>
              <a:rPr lang="en-US" dirty="0" smtClean="0"/>
              <a:t>concept of need</a:t>
            </a:r>
          </a:p>
          <a:p>
            <a:r>
              <a:rPr lang="en-US" dirty="0" smtClean="0"/>
              <a:t>Does leisure/sport/tourism activity prevent harm?</a:t>
            </a:r>
          </a:p>
          <a:p>
            <a:r>
              <a:rPr lang="en-US" dirty="0" smtClean="0"/>
              <a:t>N.B. </a:t>
            </a:r>
            <a:r>
              <a:rPr lang="en-US" dirty="0" smtClean="0">
                <a:solidFill>
                  <a:srgbClr val="0070C0"/>
                </a:solidFill>
              </a:rPr>
              <a:t>unimportant desires </a:t>
            </a:r>
            <a:r>
              <a:rPr lang="en-US" dirty="0" smtClean="0"/>
              <a:t>can be seen as </a:t>
            </a:r>
            <a:r>
              <a:rPr lang="en-US" dirty="0" smtClean="0">
                <a:solidFill>
                  <a:srgbClr val="0070C0"/>
                </a:solidFill>
              </a:rPr>
              <a:t>wants.</a:t>
            </a:r>
            <a:endParaRPr lang="en-US" dirty="0" smtClean="0">
              <a:solidFill>
                <a:srgbClr val="0070C0"/>
              </a:solidFill>
            </a:endParaRPr>
          </a:p>
          <a:p>
            <a:endParaRPr lang="en-US" dirty="0" smtClean="0"/>
          </a:p>
          <a:p>
            <a:pPr lvl="1"/>
            <a:endParaRPr lang="en-AU" dirty="0"/>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2760267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11" name="Rectangle 10"/>
          <p:cNvSpPr/>
          <p:nvPr/>
        </p:nvSpPr>
        <p:spPr>
          <a:xfrm>
            <a:off x="3203848" y="2636912"/>
            <a:ext cx="5616624" cy="2448272"/>
          </a:xfrm>
          <a:prstGeom prst="rect">
            <a:avLst/>
          </a:prstGeom>
          <a:solidFill>
            <a:srgbClr val="E25B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a:xfrm>
            <a:off x="457200" y="274638"/>
            <a:ext cx="8229600" cy="778098"/>
          </a:xfrm>
        </p:spPr>
        <p:txBody>
          <a:bodyPr>
            <a:normAutofit/>
          </a:bodyPr>
          <a:lstStyle/>
          <a:p>
            <a:r>
              <a:rPr lang="en-US" sz="3200" dirty="0" smtClean="0">
                <a:solidFill>
                  <a:srgbClr val="002060"/>
                </a:solidFill>
              </a:rPr>
              <a:t>Maslow (cont’d): tourism/marketing </a:t>
            </a:r>
            <a:r>
              <a:rPr lang="en-US" sz="2000" dirty="0" smtClean="0">
                <a:solidFill>
                  <a:srgbClr val="0070C0"/>
                </a:solidFill>
              </a:rPr>
              <a:t>(Fig. 3.1)</a:t>
            </a:r>
            <a:endParaRPr lang="en-AU" sz="2000" dirty="0"/>
          </a:p>
        </p:txBody>
      </p:sp>
      <p:sp>
        <p:nvSpPr>
          <p:cNvPr id="3" name="Content Placeholder 2"/>
          <p:cNvSpPr>
            <a:spLocks noGrp="1"/>
          </p:cNvSpPr>
          <p:nvPr>
            <p:ph idx="1"/>
          </p:nvPr>
        </p:nvSpPr>
        <p:spPr>
          <a:xfrm>
            <a:off x="539552" y="1196752"/>
            <a:ext cx="8229600" cy="604663"/>
          </a:xfrm>
        </p:spPr>
        <p:txBody>
          <a:bodyPr>
            <a:normAutofit fontScale="85000" lnSpcReduction="10000"/>
          </a:bodyPr>
          <a:lstStyle/>
          <a:p>
            <a:r>
              <a:rPr lang="en-US" dirty="0" smtClean="0"/>
              <a:t>A different interpretation of Maslow and wants/needs</a:t>
            </a:r>
            <a:endParaRPr lang="en-AU" dirty="0"/>
          </a:p>
        </p:txBody>
      </p:sp>
      <p:sp>
        <p:nvSpPr>
          <p:cNvPr id="4" name="Rectangle 3"/>
          <p:cNvSpPr/>
          <p:nvPr/>
        </p:nvSpPr>
        <p:spPr>
          <a:xfrm>
            <a:off x="251520" y="2636912"/>
            <a:ext cx="2664296" cy="3744416"/>
          </a:xfrm>
          <a:prstGeom prst="rect">
            <a:avLst/>
          </a:prstGeom>
          <a:solidFill>
            <a:srgbClr val="E25B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p:cNvSpPr txBox="1"/>
          <p:nvPr/>
        </p:nvSpPr>
        <p:spPr>
          <a:xfrm>
            <a:off x="899592" y="2708920"/>
            <a:ext cx="1296144" cy="523220"/>
          </a:xfrm>
          <a:prstGeom prst="rect">
            <a:avLst/>
          </a:prstGeom>
          <a:noFill/>
          <a:ln>
            <a:noFill/>
          </a:ln>
        </p:spPr>
        <p:txBody>
          <a:bodyPr wrap="square" rtlCol="0">
            <a:spAutoFit/>
          </a:bodyPr>
          <a:lstStyle/>
          <a:p>
            <a:pPr algn="ctr"/>
            <a:r>
              <a:rPr lang="en-US" sz="2800" b="1" dirty="0" smtClean="0">
                <a:solidFill>
                  <a:schemeClr val="bg1"/>
                </a:solidFill>
              </a:rPr>
              <a:t>Desires</a:t>
            </a:r>
            <a:endParaRPr lang="en-AU" sz="2800" b="1" dirty="0">
              <a:solidFill>
                <a:schemeClr val="bg1"/>
              </a:solidFill>
            </a:endParaRPr>
          </a:p>
        </p:txBody>
      </p:sp>
      <p:sp>
        <p:nvSpPr>
          <p:cNvPr id="6" name="TextBox 5"/>
          <p:cNvSpPr txBox="1"/>
          <p:nvPr/>
        </p:nvSpPr>
        <p:spPr>
          <a:xfrm>
            <a:off x="3347864" y="2852936"/>
            <a:ext cx="2160240" cy="1938992"/>
          </a:xfrm>
          <a:prstGeom prst="rect">
            <a:avLst/>
          </a:prstGeom>
          <a:solidFill>
            <a:schemeClr val="bg1"/>
          </a:solidFill>
          <a:ln>
            <a:solidFill>
              <a:schemeClr val="tx1"/>
            </a:solidFill>
          </a:ln>
        </p:spPr>
        <p:txBody>
          <a:bodyPr wrap="square" rtlCol="0">
            <a:spAutoFit/>
          </a:bodyPr>
          <a:lstStyle/>
          <a:p>
            <a:r>
              <a:rPr lang="en-US" sz="2000" b="1" dirty="0" smtClean="0"/>
              <a:t>Needs:</a:t>
            </a:r>
          </a:p>
          <a:p>
            <a:pPr>
              <a:buFontTx/>
              <a:buChar char="-"/>
            </a:pPr>
            <a:r>
              <a:rPr lang="en-US" sz="2000" dirty="0" smtClean="0"/>
              <a:t> </a:t>
            </a:r>
            <a:r>
              <a:rPr lang="en-US" sz="2000" dirty="0" smtClean="0"/>
              <a:t>physiological</a:t>
            </a:r>
            <a:endParaRPr lang="en-US" sz="2000" dirty="0" smtClean="0"/>
          </a:p>
          <a:p>
            <a:pPr>
              <a:buFontTx/>
              <a:buChar char="-"/>
            </a:pPr>
            <a:r>
              <a:rPr lang="en-US" sz="2000" dirty="0" smtClean="0"/>
              <a:t> </a:t>
            </a:r>
            <a:r>
              <a:rPr lang="en-US" sz="2000" dirty="0" smtClean="0"/>
              <a:t>safety</a:t>
            </a:r>
            <a:endParaRPr lang="en-US" sz="2000" dirty="0" smtClean="0"/>
          </a:p>
          <a:p>
            <a:pPr>
              <a:buFontTx/>
              <a:buChar char="-"/>
            </a:pPr>
            <a:r>
              <a:rPr lang="en-US" sz="2000" dirty="0" smtClean="0"/>
              <a:t> </a:t>
            </a:r>
            <a:r>
              <a:rPr lang="en-US" sz="2000" dirty="0" smtClean="0"/>
              <a:t>affiliation</a:t>
            </a:r>
            <a:endParaRPr lang="en-US" sz="2000" dirty="0" smtClean="0"/>
          </a:p>
          <a:p>
            <a:pPr>
              <a:buFontTx/>
              <a:buChar char="-"/>
            </a:pPr>
            <a:r>
              <a:rPr lang="en-US" sz="2000" dirty="0" smtClean="0"/>
              <a:t> </a:t>
            </a:r>
            <a:r>
              <a:rPr lang="en-US" sz="2000" dirty="0" smtClean="0"/>
              <a:t>esteem</a:t>
            </a:r>
            <a:endParaRPr lang="en-US" sz="2000" dirty="0" smtClean="0"/>
          </a:p>
          <a:p>
            <a:pPr>
              <a:buFontTx/>
              <a:buChar char="-"/>
            </a:pPr>
            <a:r>
              <a:rPr lang="en-US" sz="2000" dirty="0" smtClean="0"/>
              <a:t> </a:t>
            </a:r>
            <a:r>
              <a:rPr lang="en-US" sz="2000" dirty="0" smtClean="0"/>
              <a:t>self-actualization</a:t>
            </a:r>
            <a:endParaRPr lang="en-AU" sz="2000" dirty="0"/>
          </a:p>
        </p:txBody>
      </p:sp>
      <p:sp>
        <p:nvSpPr>
          <p:cNvPr id="7" name="TextBox 6"/>
          <p:cNvSpPr txBox="1"/>
          <p:nvPr/>
        </p:nvSpPr>
        <p:spPr>
          <a:xfrm>
            <a:off x="467544" y="5373216"/>
            <a:ext cx="2232248" cy="707886"/>
          </a:xfrm>
          <a:prstGeom prst="rect">
            <a:avLst/>
          </a:prstGeom>
          <a:solidFill>
            <a:schemeClr val="bg1"/>
          </a:solidFill>
          <a:ln>
            <a:solidFill>
              <a:schemeClr val="tx1"/>
            </a:solidFill>
          </a:ln>
        </p:spPr>
        <p:txBody>
          <a:bodyPr wrap="square" rtlCol="0">
            <a:spAutoFit/>
          </a:bodyPr>
          <a:lstStyle/>
          <a:p>
            <a:r>
              <a:rPr lang="en-US" sz="2000" b="1" dirty="0" smtClean="0"/>
              <a:t>Unimportant desires </a:t>
            </a:r>
            <a:r>
              <a:rPr lang="en-US" sz="2000" dirty="0" smtClean="0"/>
              <a:t>= wants</a:t>
            </a:r>
            <a:endParaRPr lang="en-AU" sz="2000" dirty="0"/>
          </a:p>
        </p:txBody>
      </p:sp>
      <p:sp>
        <p:nvSpPr>
          <p:cNvPr id="8" name="TextBox 7"/>
          <p:cNvSpPr txBox="1"/>
          <p:nvPr/>
        </p:nvSpPr>
        <p:spPr>
          <a:xfrm>
            <a:off x="251520" y="1988840"/>
            <a:ext cx="2664296" cy="461665"/>
          </a:xfrm>
          <a:prstGeom prst="rect">
            <a:avLst/>
          </a:prstGeom>
          <a:noFill/>
        </p:spPr>
        <p:txBody>
          <a:bodyPr wrap="square" rtlCol="0">
            <a:spAutoFit/>
          </a:bodyPr>
          <a:lstStyle/>
          <a:p>
            <a:r>
              <a:rPr lang="en-US" sz="2400" b="1" dirty="0" smtClean="0"/>
              <a:t>Maslow </a:t>
            </a:r>
            <a:r>
              <a:rPr lang="en-US" sz="2400" dirty="0" smtClean="0"/>
              <a:t>(as above)</a:t>
            </a:r>
            <a:endParaRPr lang="en-AU" sz="2400" dirty="0"/>
          </a:p>
        </p:txBody>
      </p:sp>
      <p:sp>
        <p:nvSpPr>
          <p:cNvPr id="10" name="TextBox 9"/>
          <p:cNvSpPr txBox="1"/>
          <p:nvPr/>
        </p:nvSpPr>
        <p:spPr>
          <a:xfrm>
            <a:off x="467544" y="3284984"/>
            <a:ext cx="2160240" cy="1938992"/>
          </a:xfrm>
          <a:prstGeom prst="rect">
            <a:avLst/>
          </a:prstGeom>
          <a:solidFill>
            <a:schemeClr val="bg1"/>
          </a:solidFill>
          <a:ln>
            <a:solidFill>
              <a:schemeClr val="tx1"/>
            </a:solidFill>
          </a:ln>
        </p:spPr>
        <p:txBody>
          <a:bodyPr wrap="square" rtlCol="0">
            <a:spAutoFit/>
          </a:bodyPr>
          <a:lstStyle/>
          <a:p>
            <a:r>
              <a:rPr lang="en-US" sz="2000" b="1" dirty="0" smtClean="0"/>
              <a:t>Needs:</a:t>
            </a:r>
          </a:p>
          <a:p>
            <a:pPr>
              <a:buFontTx/>
              <a:buChar char="-"/>
            </a:pPr>
            <a:r>
              <a:rPr lang="en-US" sz="2000" dirty="0" smtClean="0"/>
              <a:t> </a:t>
            </a:r>
            <a:r>
              <a:rPr lang="en-US" sz="2000" dirty="0" smtClean="0"/>
              <a:t>physiological</a:t>
            </a:r>
            <a:endParaRPr lang="en-US" sz="2000" dirty="0" smtClean="0"/>
          </a:p>
          <a:p>
            <a:pPr>
              <a:buFontTx/>
              <a:buChar char="-"/>
            </a:pPr>
            <a:r>
              <a:rPr lang="en-US" sz="2000" dirty="0" smtClean="0"/>
              <a:t> </a:t>
            </a:r>
            <a:r>
              <a:rPr lang="en-US" sz="2000" dirty="0" smtClean="0"/>
              <a:t>safety</a:t>
            </a:r>
            <a:endParaRPr lang="en-US" sz="2000" dirty="0" smtClean="0"/>
          </a:p>
          <a:p>
            <a:pPr>
              <a:buFontTx/>
              <a:buChar char="-"/>
            </a:pPr>
            <a:r>
              <a:rPr lang="en-US" sz="2000" dirty="0" smtClean="0"/>
              <a:t> </a:t>
            </a:r>
            <a:r>
              <a:rPr lang="en-US" sz="2000" dirty="0" smtClean="0"/>
              <a:t>affiliation</a:t>
            </a:r>
            <a:endParaRPr lang="en-US" sz="2000" dirty="0" smtClean="0"/>
          </a:p>
          <a:p>
            <a:pPr>
              <a:buFontTx/>
              <a:buChar char="-"/>
            </a:pPr>
            <a:r>
              <a:rPr lang="en-US" sz="2000" dirty="0" smtClean="0"/>
              <a:t> </a:t>
            </a:r>
            <a:r>
              <a:rPr lang="en-US" sz="2000" dirty="0" smtClean="0"/>
              <a:t>esteem</a:t>
            </a:r>
            <a:endParaRPr lang="en-US" sz="2000" dirty="0" smtClean="0"/>
          </a:p>
          <a:p>
            <a:pPr>
              <a:buFontTx/>
              <a:buChar char="-"/>
            </a:pPr>
            <a:r>
              <a:rPr lang="en-US" sz="2000" dirty="0" smtClean="0"/>
              <a:t> </a:t>
            </a:r>
            <a:r>
              <a:rPr lang="en-US" sz="2000" dirty="0" smtClean="0"/>
              <a:t>self-actualization</a:t>
            </a:r>
            <a:endParaRPr lang="en-AU" sz="2000" dirty="0"/>
          </a:p>
        </p:txBody>
      </p:sp>
      <p:sp>
        <p:nvSpPr>
          <p:cNvPr id="12" name="TextBox 11"/>
          <p:cNvSpPr txBox="1"/>
          <p:nvPr/>
        </p:nvSpPr>
        <p:spPr>
          <a:xfrm>
            <a:off x="6804248" y="2924945"/>
            <a:ext cx="1728192" cy="1323439"/>
          </a:xfrm>
          <a:prstGeom prst="rect">
            <a:avLst/>
          </a:prstGeom>
          <a:solidFill>
            <a:schemeClr val="bg1"/>
          </a:solidFill>
          <a:ln>
            <a:solidFill>
              <a:schemeClr val="tx1"/>
            </a:solidFill>
          </a:ln>
        </p:spPr>
        <p:txBody>
          <a:bodyPr wrap="square" rtlCol="0">
            <a:spAutoFit/>
          </a:bodyPr>
          <a:lstStyle/>
          <a:p>
            <a:pPr algn="ctr"/>
            <a:r>
              <a:rPr lang="en-US" sz="2000" b="1" dirty="0" smtClean="0"/>
              <a:t>Wants:</a:t>
            </a:r>
          </a:p>
          <a:p>
            <a:pPr algn="ctr"/>
            <a:r>
              <a:rPr lang="en-US" sz="2000" b="1" dirty="0"/>
              <a:t>-</a:t>
            </a:r>
            <a:r>
              <a:rPr lang="en-US" sz="2000" dirty="0" smtClean="0"/>
              <a:t> various</a:t>
            </a:r>
          </a:p>
          <a:p>
            <a:pPr algn="ctr"/>
            <a:r>
              <a:rPr lang="en-US" sz="2000" dirty="0" smtClean="0"/>
              <a:t>goods and</a:t>
            </a:r>
          </a:p>
          <a:p>
            <a:pPr algn="ctr"/>
            <a:r>
              <a:rPr lang="en-US" sz="2000" dirty="0" smtClean="0"/>
              <a:t>services</a:t>
            </a:r>
            <a:endParaRPr lang="en-AU" sz="2000" dirty="0"/>
          </a:p>
        </p:txBody>
      </p:sp>
      <p:cxnSp>
        <p:nvCxnSpPr>
          <p:cNvPr id="14" name="Straight Arrow Connector 13"/>
          <p:cNvCxnSpPr/>
          <p:nvPr/>
        </p:nvCxnSpPr>
        <p:spPr>
          <a:xfrm>
            <a:off x="5580112" y="3501008"/>
            <a:ext cx="1224136" cy="1576"/>
          </a:xfrm>
          <a:prstGeom prst="straightConnector1">
            <a:avLst/>
          </a:prstGeom>
          <a:ln w="6032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3203848" y="2060848"/>
            <a:ext cx="4752528" cy="461665"/>
          </a:xfrm>
          <a:prstGeom prst="rect">
            <a:avLst/>
          </a:prstGeom>
          <a:noFill/>
        </p:spPr>
        <p:txBody>
          <a:bodyPr wrap="square" rtlCol="0">
            <a:spAutoFit/>
          </a:bodyPr>
          <a:lstStyle/>
          <a:p>
            <a:r>
              <a:rPr lang="en-US" sz="2400" b="1" dirty="0" smtClean="0"/>
              <a:t>Tourism/marketing approach</a:t>
            </a:r>
            <a:endParaRPr lang="en-AU" sz="2400" b="1" dirty="0"/>
          </a:p>
        </p:txBody>
      </p:sp>
      <p:sp>
        <p:nvSpPr>
          <p:cNvPr id="15" name="TextBox 14"/>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16307850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P spid="5" grpId="0"/>
      <p:bldP spid="6" grpId="0" animBg="1"/>
      <p:bldP spid="7" grpId="0" animBg="1"/>
      <p:bldP spid="8" grpId="0"/>
      <p:bldP spid="10" grpId="0" animBg="1"/>
      <p:bldP spid="12" grpId="0" animBg="1"/>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28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3200" dirty="0" smtClean="0">
                <a:solidFill>
                  <a:srgbClr val="002060"/>
                </a:solidFill>
              </a:rPr>
              <a:t>Need and: optimal  arousal and incongruity</a:t>
            </a:r>
            <a:endParaRPr lang="en-AU" sz="3200" dirty="0">
              <a:solidFill>
                <a:srgbClr val="002060"/>
              </a:solidFill>
            </a:endParaRPr>
          </a:p>
        </p:txBody>
      </p:sp>
      <p:sp>
        <p:nvSpPr>
          <p:cNvPr id="3" name="Content Placeholder 2"/>
          <p:cNvSpPr>
            <a:spLocks noGrp="1"/>
          </p:cNvSpPr>
          <p:nvPr>
            <p:ph idx="1"/>
          </p:nvPr>
        </p:nvSpPr>
        <p:spPr>
          <a:xfrm>
            <a:off x="323528" y="1340768"/>
            <a:ext cx="8568952" cy="4525963"/>
          </a:xfrm>
        </p:spPr>
        <p:txBody>
          <a:bodyPr>
            <a:normAutofit lnSpcReduction="10000"/>
          </a:bodyPr>
          <a:lstStyle/>
          <a:p>
            <a:r>
              <a:rPr lang="en-US" dirty="0" err="1" smtClean="0"/>
              <a:t>Iso-Ahola</a:t>
            </a:r>
            <a:r>
              <a:rPr lang="en-US" dirty="0" smtClean="0"/>
              <a:t> (US psychologist):  rejects Maslow’s hierarchy, but:</a:t>
            </a:r>
          </a:p>
          <a:p>
            <a:r>
              <a:rPr lang="en-US" dirty="0" smtClean="0"/>
              <a:t>Criterion for need is </a:t>
            </a:r>
            <a:r>
              <a:rPr lang="en-US" dirty="0" smtClean="0">
                <a:solidFill>
                  <a:srgbClr val="0070C0"/>
                </a:solidFill>
              </a:rPr>
              <a:t>optimal arousal and incongruity </a:t>
            </a:r>
            <a:r>
              <a:rPr lang="en-US" dirty="0" smtClean="0"/>
              <a:t>in life, i.e.:</a:t>
            </a:r>
          </a:p>
          <a:p>
            <a:pPr lvl="1"/>
            <a:r>
              <a:rPr lang="en-US" dirty="0" smtClean="0"/>
              <a:t>‘too little or too much stimulation is </a:t>
            </a:r>
            <a:r>
              <a:rPr lang="en-US" dirty="0" smtClean="0">
                <a:solidFill>
                  <a:srgbClr val="0070C0"/>
                </a:solidFill>
              </a:rPr>
              <a:t>damaging to an individual, physiologically and psychologically</a:t>
            </a:r>
            <a:r>
              <a:rPr lang="en-US" dirty="0" smtClean="0"/>
              <a:t>’</a:t>
            </a:r>
          </a:p>
          <a:p>
            <a:r>
              <a:rPr lang="en-US" dirty="0" smtClean="0"/>
              <a:t>So: accepts </a:t>
            </a:r>
            <a:r>
              <a:rPr lang="en-US" dirty="0" smtClean="0">
                <a:solidFill>
                  <a:srgbClr val="0070C0"/>
                </a:solidFill>
              </a:rPr>
              <a:t>harm prevention </a:t>
            </a:r>
            <a:r>
              <a:rPr lang="en-US" dirty="0" smtClean="0"/>
              <a:t>concept of need</a:t>
            </a:r>
          </a:p>
          <a:p>
            <a:r>
              <a:rPr lang="en-US" dirty="0" smtClean="0"/>
              <a:t>N.B. similar to </a:t>
            </a:r>
            <a:r>
              <a:rPr lang="en-US" dirty="0" err="1" smtClean="0"/>
              <a:t>Csikzentmihalyi’s</a:t>
            </a:r>
            <a:r>
              <a:rPr lang="en-US" dirty="0" smtClean="0"/>
              <a:t> concept of </a:t>
            </a:r>
            <a:r>
              <a:rPr lang="en-US" dirty="0" smtClean="0">
                <a:solidFill>
                  <a:srgbClr val="002060"/>
                </a:solidFill>
              </a:rPr>
              <a:t>‘</a:t>
            </a:r>
            <a:r>
              <a:rPr lang="en-US" dirty="0" smtClean="0">
                <a:solidFill>
                  <a:srgbClr val="0070C0"/>
                </a:solidFill>
              </a:rPr>
              <a:t>flow</a:t>
            </a:r>
            <a:r>
              <a:rPr lang="en-US" dirty="0" smtClean="0">
                <a:solidFill>
                  <a:srgbClr val="002060"/>
                </a:solidFill>
              </a:rPr>
              <a:t>’ </a:t>
            </a:r>
            <a:endParaRPr lang="en-AU" dirty="0">
              <a:solidFill>
                <a:srgbClr val="002060"/>
              </a:solidFill>
            </a:endParaRPr>
          </a:p>
        </p:txBody>
      </p:sp>
      <p:sp>
        <p:nvSpPr>
          <p:cNvPr id="4" name="TextBox 3"/>
          <p:cNvSpPr txBox="1"/>
          <p:nvPr/>
        </p:nvSpPr>
        <p:spPr>
          <a:xfrm>
            <a:off x="360053" y="6502267"/>
            <a:ext cx="8424936" cy="307777"/>
          </a:xfrm>
          <a:prstGeom prst="rect">
            <a:avLst/>
          </a:prstGeom>
          <a:noFill/>
          <a:ln>
            <a:solidFill>
              <a:schemeClr val="bg1">
                <a:lumMod val="50000"/>
              </a:schemeClr>
            </a:solidFill>
          </a:ln>
        </p:spPr>
        <p:txBody>
          <a:bodyPr wrap="square" rtlCol="0">
            <a:spAutoFit/>
          </a:bodyPr>
          <a:lstStyle/>
          <a:p>
            <a:pPr algn="ctr"/>
            <a:r>
              <a:rPr lang="en-AU" sz="1400" dirty="0" smtClean="0"/>
              <a:t>Leisure, Sport and Tourism, Politics, Policy and Planning, 4</a:t>
            </a:r>
            <a:r>
              <a:rPr lang="en-AU" sz="1400" baseline="30000" dirty="0" smtClean="0"/>
              <a:t>th</a:t>
            </a:r>
            <a:r>
              <a:rPr lang="en-AU" sz="1400" dirty="0" smtClean="0"/>
              <a:t> edition, Veal, 2017, CABI Tourism Texts</a:t>
            </a:r>
            <a:endParaRPr lang="en-US" sz="1400" dirty="0"/>
          </a:p>
        </p:txBody>
      </p:sp>
    </p:spTree>
    <p:extLst>
      <p:ext uri="{BB962C8B-B14F-4D97-AF65-F5344CB8AC3E}">
        <p14:creationId xmlns:p14="http://schemas.microsoft.com/office/powerpoint/2010/main" val="27016243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0.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2.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3.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5.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6.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7.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8.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9.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0.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2.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3.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5.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6.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7.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8.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9.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0.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2.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3.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5.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6.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7.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8.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9.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0.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2.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3.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5.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6.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5.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6.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7.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8.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9.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
  <TotalTime>1042</TotalTime>
  <Words>3663</Words>
  <Application>Microsoft Office PowerPoint</Application>
  <PresentationFormat>On-screen Show (4:3)</PresentationFormat>
  <Paragraphs>455</Paragraphs>
  <Slides>49</Slides>
  <Notes>35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Office Theme</vt:lpstr>
      <vt:lpstr>Drawing</vt:lpstr>
      <vt:lpstr>PowerPoint Presentation</vt:lpstr>
      <vt:lpstr>CHAPTER 3</vt:lpstr>
      <vt:lpstr>Outline</vt:lpstr>
      <vt:lpstr>Outline (cont’d)</vt:lpstr>
      <vt:lpstr>Needs: official statements (Box 3.1)</vt:lpstr>
      <vt:lpstr>Maslow’s hierarchy of needs (1954)</vt:lpstr>
      <vt:lpstr>Maslow’s hierarchy of needs (cont’d)</vt:lpstr>
      <vt:lpstr>Maslow (cont’d): tourism/marketing (Fig. 3.1)</vt:lpstr>
      <vt:lpstr>Need and: optimal  arousal and incongruity</vt:lpstr>
      <vt:lpstr>Need and: leisure satisfaction scales</vt:lpstr>
      <vt:lpstr>Need: Bradshaw/Mercer typology</vt:lpstr>
      <vt:lpstr>Bradshaw/Mercer: issues</vt:lpstr>
      <vt:lpstr>Universal needs</vt:lpstr>
      <vt:lpstr>False needs</vt:lpstr>
      <vt:lpstr>Needs and socio-economic deprivation</vt:lpstr>
      <vt:lpstr>Need: implications for public policy</vt:lpstr>
      <vt:lpstr>Needs: leisure/tourism motivation and marketing (Fig. 3.2)</vt:lpstr>
      <vt:lpstr>Wants</vt:lpstr>
      <vt:lpstr>Demand</vt:lpstr>
      <vt:lpstr>Demand curve (Fig. 3.3)</vt:lpstr>
      <vt:lpstr>Price elasticity  (Fig. 3.4)</vt:lpstr>
      <vt:lpstr>Consumer surplus  (Fig. 3.5)</vt:lpstr>
      <vt:lpstr>Demand/supply interaction  (Fig. 3.6)</vt:lpstr>
      <vt:lpstr>Demand curve with zero price  (Fig. 3.7)</vt:lpstr>
      <vt:lpstr>Researching demand/supply in leisure, sport and tourism contexts</vt:lpstr>
      <vt:lpstr>Modelling</vt:lpstr>
      <vt:lpstr>Demand: critics</vt:lpstr>
      <vt:lpstr>Benefits</vt:lpstr>
      <vt:lpstr>Benefits: official statements (Box 3.2)</vt:lpstr>
      <vt:lpstr>Benefits: official statements  (cont’d)</vt:lpstr>
      <vt:lpstr>Benefits: official statements (cont’d)</vt:lpstr>
      <vt:lpstr>Benefits approach to leisure </vt:lpstr>
      <vt:lpstr>Benefits approach (cont’d) </vt:lpstr>
      <vt:lpstr>Benefits: economic approach</vt:lpstr>
      <vt:lpstr>Participation</vt:lpstr>
      <vt:lpstr>Participation: official statements (Box 3.3)</vt:lpstr>
      <vt:lpstr>Participation: official statements (Box 3.3)</vt:lpstr>
      <vt:lpstr>Measuring participation (Table 3.3)</vt:lpstr>
      <vt:lpstr>Measuring participation: leisure/sport A (Table 3.3)</vt:lpstr>
      <vt:lpstr>Measuring participation: leisure/sport B (Table 3.3)</vt:lpstr>
      <vt:lpstr>Measuring participation: leisure/sport C (Table 3.3)</vt:lpstr>
      <vt:lpstr>Measuring participation: leisure/sport D (Table 3.3)</vt:lpstr>
      <vt:lpstr>Measuring participation: leisure/sport E (Table 3.3)</vt:lpstr>
      <vt:lpstr>Measuring participation: tourism A (Table 3.3)</vt:lpstr>
      <vt:lpstr>Measuring participation: tourism B (Table 3.3)</vt:lpstr>
      <vt:lpstr>Measuring participation:  tourism C (Table 3.3)</vt:lpstr>
      <vt:lpstr>Measuring participation: tourism D (Table 3.3)</vt:lpstr>
      <vt:lpstr>Measuring participation: tourism E (Table 3.3)</vt:lpstr>
      <vt:lpstr>Other relevant concepts</vt:lpstr>
    </vt:vector>
  </TitlesOfParts>
  <Company>University of Technology, Sydney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Veal</dc:creator>
  <cp:lastModifiedBy>Alan Worth</cp:lastModifiedBy>
  <cp:revision>43</cp:revision>
  <dcterms:created xsi:type="dcterms:W3CDTF">2016-11-30T23:45:22Z</dcterms:created>
  <dcterms:modified xsi:type="dcterms:W3CDTF">2017-04-19T11:03:02Z</dcterms:modified>
</cp:coreProperties>
</file>