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4"/>
  </p:notesMasterIdLst>
  <p:sldIdLst>
    <p:sldId id="257" r:id="rId3"/>
    <p:sldId id="258" r:id="rId4"/>
    <p:sldId id="25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59" r:id="rId32"/>
    <p:sldId id="26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7FF"/>
    <a:srgbClr val="C9F1FF"/>
    <a:srgbClr val="8F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FC57-A8D9-4F49-B07A-471285F576B8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1F260-1FA8-43AC-B8CA-4E31EEB34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6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18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19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20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23</a:t>
            </a:fld>
            <a:endParaRPr lang="en-A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24</a:t>
            </a:fld>
            <a:endParaRPr lang="en-A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25</a:t>
            </a:fld>
            <a:endParaRPr lang="en-A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26</a:t>
            </a:fld>
            <a:endParaRPr lang="en-A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27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AE6B-B94A-4D7F-B773-F16B1AAD23D5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93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3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16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7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4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7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9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8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1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A2D0-1BD0-4A9B-890D-AC99D0F62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D8926-912F-4570-8AC3-E437BB452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oleObject" Target="../embeddings/oleObject2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0961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39AC"/>
                </a:solidFill>
              </a:rPr>
              <a:t>Conservative parties</a:t>
            </a:r>
            <a:endParaRPr lang="en-AU" sz="4000" dirty="0">
              <a:solidFill>
                <a:srgbClr val="0039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UK: Conservative Party</a:t>
            </a:r>
          </a:p>
          <a:p>
            <a:r>
              <a:rPr lang="en-US" dirty="0" smtClean="0"/>
              <a:t>Australia: National Party + Liberal Party (pre-1996)</a:t>
            </a:r>
          </a:p>
          <a:p>
            <a:r>
              <a:rPr lang="en-US" dirty="0" smtClean="0"/>
              <a:t>USA: Republican Party (but also encompasses neo-liberalism)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5155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39AC"/>
                </a:solidFill>
              </a:rPr>
              <a:t>Conservative principles and Leisure, Sport </a:t>
            </a:r>
            <a:r>
              <a:rPr lang="en-US" sz="3600" dirty="0" smtClean="0">
                <a:solidFill>
                  <a:srgbClr val="0039AC"/>
                </a:solidFill>
              </a:rPr>
              <a:t>and </a:t>
            </a:r>
            <a:r>
              <a:rPr lang="en-US" sz="3600" dirty="0" smtClean="0">
                <a:solidFill>
                  <a:srgbClr val="0039AC"/>
                </a:solidFill>
              </a:rPr>
              <a:t>Tourism</a:t>
            </a:r>
            <a:endParaRPr lang="en-AU" sz="3600" dirty="0">
              <a:solidFill>
                <a:srgbClr val="0039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AU" dirty="0" smtClean="0"/>
              <a:t>Government </a:t>
            </a:r>
            <a:r>
              <a:rPr lang="en-AU" dirty="0" smtClean="0"/>
              <a:t>support for elite activity and ‘excellence’</a:t>
            </a:r>
          </a:p>
          <a:p>
            <a:r>
              <a:rPr lang="en-US" dirty="0" smtClean="0"/>
              <a:t>Support for voluntarism</a:t>
            </a:r>
          </a:p>
          <a:p>
            <a:r>
              <a:rPr lang="en-US" dirty="0" smtClean="0"/>
              <a:t>Government </a:t>
            </a:r>
            <a:r>
              <a:rPr lang="en-US" dirty="0" smtClean="0"/>
              <a:t>aid to traditional and rural industries (e.g. agriculture, regional tourism)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723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(Neo-)Liberalism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680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Origins:</a:t>
            </a:r>
          </a:p>
          <a:p>
            <a:pPr lvl="1"/>
            <a:r>
              <a:rPr lang="en-US" dirty="0" smtClean="0"/>
              <a:t>Liberalism arose in the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esire </a:t>
            </a:r>
            <a:r>
              <a:rPr lang="en-US" dirty="0" smtClean="0"/>
              <a:t>for </a:t>
            </a:r>
            <a:r>
              <a:rPr lang="en-US" u="sng" dirty="0" smtClean="0"/>
              <a:t>freedom</a:t>
            </a:r>
            <a:r>
              <a:rPr lang="en-US" dirty="0" smtClean="0"/>
              <a:t> – of individual, trade – as reaction against privilege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ater</a:t>
            </a:r>
            <a:r>
              <a:rPr lang="en-US" dirty="0" smtClean="0"/>
              <a:t>: free-market principles – hence use of </a:t>
            </a:r>
            <a:r>
              <a:rPr lang="en-US" u="sng" dirty="0" smtClean="0"/>
              <a:t>neo</a:t>
            </a:r>
            <a:r>
              <a:rPr lang="en-US" dirty="0" smtClean="0"/>
              <a:t>-liberalism to indicate right-wing orientation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Principles:</a:t>
            </a:r>
          </a:p>
          <a:p>
            <a:pPr lvl="1"/>
            <a:r>
              <a:rPr lang="en-US" dirty="0" smtClean="0"/>
              <a:t>freedom </a:t>
            </a:r>
            <a:r>
              <a:rPr lang="en-US" dirty="0" smtClean="0"/>
              <a:t>of the individual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elief </a:t>
            </a:r>
            <a:r>
              <a:rPr lang="en-US" dirty="0" smtClean="0"/>
              <a:t>in the efficacy of competition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inimization </a:t>
            </a:r>
            <a:r>
              <a:rPr lang="en-US" dirty="0" smtClean="0"/>
              <a:t>of government interference in markets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mall </a:t>
            </a:r>
            <a:r>
              <a:rPr lang="en-US" dirty="0" smtClean="0"/>
              <a:t>government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educed </a:t>
            </a:r>
            <a:r>
              <a:rPr lang="en-US" dirty="0" smtClean="0"/>
              <a:t>taxes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rivatization </a:t>
            </a:r>
            <a:r>
              <a:rPr lang="en-US" dirty="0" smtClean="0"/>
              <a:t>of state assets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0019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Liberal/neo-liberal </a:t>
            </a:r>
            <a:r>
              <a:rPr lang="en-US" sz="3600" dirty="0">
                <a:solidFill>
                  <a:srgbClr val="0045D0"/>
                </a:solidFill>
              </a:rPr>
              <a:t>p</a:t>
            </a:r>
            <a:r>
              <a:rPr lang="en-US" sz="3600" dirty="0" smtClean="0">
                <a:solidFill>
                  <a:srgbClr val="0045D0"/>
                </a:solidFill>
              </a:rPr>
              <a:t>arties</a:t>
            </a:r>
            <a:endParaRPr lang="en-AU" sz="36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45D0"/>
                </a:solidFill>
              </a:rPr>
              <a:t>UK:</a:t>
            </a:r>
            <a:r>
              <a:rPr lang="en-US" dirty="0" smtClean="0"/>
              <a:t> </a:t>
            </a:r>
            <a:r>
              <a:rPr lang="en-US" dirty="0" smtClean="0"/>
              <a:t>Conservatives </a:t>
            </a:r>
            <a:r>
              <a:rPr lang="en-US" dirty="0" smtClean="0"/>
              <a:t>under Margaret Thatcher, Cameron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Australia: </a:t>
            </a:r>
            <a:r>
              <a:rPr lang="en-US" dirty="0" smtClean="0"/>
              <a:t>Liberals under John Howard, Tony Abbott, Turnbull 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USA:</a:t>
            </a:r>
            <a:r>
              <a:rPr lang="en-US" dirty="0" smtClean="0"/>
              <a:t> </a:t>
            </a:r>
            <a:r>
              <a:rPr lang="en-US" dirty="0" smtClean="0"/>
              <a:t>Republicans </a:t>
            </a:r>
            <a:r>
              <a:rPr lang="en-US" dirty="0" smtClean="0"/>
              <a:t>under Ronald Reagan, George Bush and George W. Bush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24461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Liberalism/neo-liberalism and Leisure, Sport </a:t>
            </a:r>
            <a:r>
              <a:rPr lang="en-US" sz="3600" dirty="0" smtClean="0">
                <a:solidFill>
                  <a:srgbClr val="0045D0"/>
                </a:solidFill>
              </a:rPr>
              <a:t>and </a:t>
            </a:r>
            <a:r>
              <a:rPr lang="en-US" sz="3600" dirty="0" smtClean="0">
                <a:solidFill>
                  <a:srgbClr val="0045D0"/>
                </a:solidFill>
              </a:rPr>
              <a:t>Tourism</a:t>
            </a:r>
            <a:endParaRPr lang="en-AU" sz="36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Leisure, sport </a:t>
            </a:r>
            <a:r>
              <a:rPr lang="en-US" dirty="0" smtClean="0"/>
              <a:t>and </a:t>
            </a:r>
            <a:r>
              <a:rPr lang="en-US" dirty="0" smtClean="0"/>
              <a:t>tourism viewed as business sectors</a:t>
            </a:r>
          </a:p>
          <a:p>
            <a:r>
              <a:rPr lang="en-US" dirty="0" smtClean="0"/>
              <a:t>User-pays principle</a:t>
            </a:r>
          </a:p>
          <a:p>
            <a:r>
              <a:rPr lang="en-US" dirty="0" smtClean="0"/>
              <a:t>Privatization of operation of leisure/sport/ tourism facilities</a:t>
            </a:r>
          </a:p>
          <a:p>
            <a:r>
              <a:rPr lang="en-US" dirty="0" smtClean="0"/>
              <a:t>Support for voluntarism</a:t>
            </a:r>
          </a:p>
          <a:p>
            <a:r>
              <a:rPr lang="en-US" dirty="0" smtClean="0"/>
              <a:t>Freedom of individual choice (e.g. some have advocated de-criminalization of drug use)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04773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Marxism/neo-Marxism</a:t>
            </a:r>
            <a:endParaRPr lang="en-AU" sz="36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4000" dirty="0" smtClean="0">
                <a:solidFill>
                  <a:srgbClr val="0045D0"/>
                </a:solidFill>
              </a:rPr>
              <a:t>Origins</a:t>
            </a:r>
            <a:r>
              <a:rPr lang="en-AU" sz="4000" dirty="0" smtClean="0"/>
              <a:t>: </a:t>
            </a:r>
          </a:p>
          <a:p>
            <a:r>
              <a:rPr lang="en-AU" dirty="0" smtClean="0"/>
              <a:t>Marxism: the 19</a:t>
            </a:r>
            <a:r>
              <a:rPr lang="en-AU" baseline="30000" dirty="0" smtClean="0"/>
              <a:t>th</a:t>
            </a:r>
            <a:r>
              <a:rPr lang="en-AU" dirty="0" smtClean="0"/>
              <a:t> century writings of Karl Marx and Friedrich Engels</a:t>
            </a:r>
          </a:p>
          <a:p>
            <a:r>
              <a:rPr lang="en-AU" dirty="0" smtClean="0"/>
              <a:t>Neo-Marxism: 20</a:t>
            </a:r>
            <a:r>
              <a:rPr lang="en-AU" baseline="30000" dirty="0" smtClean="0"/>
              <a:t>th</a:t>
            </a:r>
            <a:r>
              <a:rPr lang="en-AU" dirty="0" smtClean="0"/>
              <a:t> century writings adapting Marxism to later developments in Marxism</a:t>
            </a:r>
          </a:p>
          <a:p>
            <a:pPr marL="0" indent="0">
              <a:buNone/>
            </a:pPr>
            <a:r>
              <a:rPr lang="en-AU" sz="4000" dirty="0" smtClean="0">
                <a:solidFill>
                  <a:srgbClr val="0045D0"/>
                </a:solidFill>
              </a:rPr>
              <a:t>Principles:</a:t>
            </a:r>
          </a:p>
          <a:p>
            <a:r>
              <a:rPr lang="en-AU" dirty="0" smtClean="0"/>
              <a:t>fundamental </a:t>
            </a:r>
            <a:r>
              <a:rPr lang="en-AU" dirty="0" smtClean="0"/>
              <a:t>feature of society is </a:t>
            </a:r>
            <a:r>
              <a:rPr lang="en-AU" i="1" dirty="0" smtClean="0"/>
              <a:t>economic relationships</a:t>
            </a:r>
          </a:p>
          <a:p>
            <a:r>
              <a:rPr lang="en-AU" dirty="0"/>
              <a:t>c</a:t>
            </a:r>
            <a:r>
              <a:rPr lang="en-AU" dirty="0" smtClean="0"/>
              <a:t>apitalist </a:t>
            </a:r>
            <a:r>
              <a:rPr lang="en-AU" dirty="0" smtClean="0"/>
              <a:t>society characterized by clash of interests between</a:t>
            </a:r>
          </a:p>
          <a:p>
            <a:pPr lvl="1"/>
            <a:r>
              <a:rPr lang="en-AU" sz="3200" i="1" dirty="0" smtClean="0"/>
              <a:t>bourgeoisie</a:t>
            </a:r>
            <a:r>
              <a:rPr lang="en-AU" sz="3200" dirty="0" smtClean="0"/>
              <a:t> (capitalists) who own the means of production (capital)</a:t>
            </a:r>
          </a:p>
          <a:p>
            <a:pPr lvl="1"/>
            <a:r>
              <a:rPr lang="en-AU" sz="3200" i="1" dirty="0" smtClean="0"/>
              <a:t>proletariat</a:t>
            </a:r>
            <a:r>
              <a:rPr lang="en-AU" sz="3200" dirty="0" smtClean="0"/>
              <a:t> (workers) who own only their labour power</a:t>
            </a:r>
          </a:p>
          <a:p>
            <a:r>
              <a:rPr lang="en-US" dirty="0"/>
              <a:t>c</a:t>
            </a:r>
            <a:r>
              <a:rPr lang="en-US" dirty="0" smtClean="0"/>
              <a:t>apitalists </a:t>
            </a:r>
            <a:r>
              <a:rPr lang="en-US" dirty="0" smtClean="0"/>
              <a:t>seek to maximize profits by exploiting workers</a:t>
            </a:r>
          </a:p>
          <a:p>
            <a:r>
              <a:rPr lang="en-US" dirty="0"/>
              <a:t>p</a:t>
            </a:r>
            <a:r>
              <a:rPr lang="en-US" dirty="0" smtClean="0"/>
              <a:t>redicted </a:t>
            </a:r>
            <a:r>
              <a:rPr lang="en-US" dirty="0" smtClean="0"/>
              <a:t>that eventually capitalism will collapse – this should be hastened by workers’ revolutionary action to overthrow capitalist system and take control of the means of production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41019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Marxism/Neo-Marxism: parties</a:t>
            </a:r>
            <a:endParaRPr lang="en-AU" sz="36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Communist parties in power:</a:t>
            </a:r>
          </a:p>
          <a:p>
            <a:pPr lvl="1"/>
            <a:r>
              <a:rPr lang="en-US" dirty="0" smtClean="0"/>
              <a:t>1917–89: Russia/Soviet Union</a:t>
            </a:r>
          </a:p>
          <a:p>
            <a:pPr lvl="1"/>
            <a:r>
              <a:rPr lang="en-US" dirty="0" smtClean="0"/>
              <a:t>1945–89: Eastern Europe</a:t>
            </a:r>
          </a:p>
          <a:p>
            <a:pPr lvl="1"/>
            <a:r>
              <a:rPr lang="en-US" dirty="0" smtClean="0"/>
              <a:t>Now: China (highly modified), Vietnam, Cuba, North Korea, some Indian states</a:t>
            </a:r>
          </a:p>
          <a:p>
            <a:r>
              <a:rPr lang="en-US" dirty="0" smtClean="0"/>
              <a:t>Decline of communism in Russia and </a:t>
            </a:r>
            <a:r>
              <a:rPr lang="en-US" dirty="0" smtClean="0"/>
              <a:t>Eastern </a:t>
            </a:r>
            <a:r>
              <a:rPr lang="en-US" dirty="0" smtClean="0"/>
              <a:t>Europe shook faith of Marxist/Neo-Marxist </a:t>
            </a:r>
            <a:r>
              <a:rPr lang="en-US" dirty="0"/>
              <a:t>w</a:t>
            </a:r>
            <a:r>
              <a:rPr lang="en-US" dirty="0" smtClean="0"/>
              <a:t>estern social scientists </a:t>
            </a:r>
          </a:p>
          <a:p>
            <a:r>
              <a:rPr lang="en-US" dirty="0" smtClean="0"/>
              <a:t>Rejection of all ‘grand narratives’</a:t>
            </a:r>
          </a:p>
          <a:p>
            <a:r>
              <a:rPr lang="en-US" dirty="0" smtClean="0"/>
              <a:t>Marxist/Neo-Marxist theory remains a strong analysis/critique of capitalism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60236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45D0"/>
                </a:solidFill>
              </a:rPr>
              <a:t>Marxist/Neo-Marxist principles and Leisure, Sport </a:t>
            </a:r>
            <a:r>
              <a:rPr lang="en-US" sz="3200" dirty="0" smtClean="0">
                <a:solidFill>
                  <a:srgbClr val="0045D0"/>
                </a:solidFill>
              </a:rPr>
              <a:t>and </a:t>
            </a:r>
            <a:r>
              <a:rPr lang="en-US" sz="3200" dirty="0" smtClean="0">
                <a:solidFill>
                  <a:srgbClr val="0045D0"/>
                </a:solidFill>
              </a:rPr>
              <a:t>Tourism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AU" sz="2800" dirty="0" smtClean="0"/>
              <a:t>Generation of </a:t>
            </a:r>
            <a:r>
              <a:rPr lang="en-AU" sz="2800" dirty="0" smtClean="0">
                <a:solidFill>
                  <a:srgbClr val="0045D0"/>
                </a:solidFill>
              </a:rPr>
              <a:t>‘false needs’</a:t>
            </a:r>
            <a:r>
              <a:rPr lang="en-AU" sz="2800" dirty="0" smtClean="0"/>
              <a:t>, by advertising, to create profits</a:t>
            </a:r>
          </a:p>
          <a:p>
            <a:r>
              <a:rPr lang="en-US" sz="2800" dirty="0" smtClean="0"/>
              <a:t>Leisure as </a:t>
            </a:r>
            <a:r>
              <a:rPr lang="en-US" sz="2800" dirty="0" smtClean="0">
                <a:solidFill>
                  <a:srgbClr val="0045D0"/>
                </a:solidFill>
              </a:rPr>
              <a:t>‘resistance’ </a:t>
            </a:r>
            <a:r>
              <a:rPr lang="en-US" sz="2800" dirty="0" smtClean="0"/>
              <a:t>to capitalism (e.g. youth sub-cultures, subversive art)</a:t>
            </a:r>
          </a:p>
          <a:p>
            <a:r>
              <a:rPr lang="en-US" sz="2800" dirty="0" smtClean="0"/>
              <a:t>Divisiveness, </a:t>
            </a:r>
            <a:r>
              <a:rPr lang="en-US" sz="2800" dirty="0"/>
              <a:t>e</a:t>
            </a:r>
            <a:r>
              <a:rPr lang="en-US" sz="2800" dirty="0" smtClean="0"/>
              <a:t>litism and competitiveness of leisure institutions</a:t>
            </a:r>
          </a:p>
          <a:p>
            <a:r>
              <a:rPr lang="en-US" sz="2800" dirty="0" smtClean="0"/>
              <a:t>Public provision provides a ‘human face’ for an oppressive system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7608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3347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Democratic Socialism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45D0"/>
                </a:solidFill>
              </a:rPr>
              <a:t>Origins:</a:t>
            </a:r>
          </a:p>
          <a:p>
            <a:pPr lvl="1"/>
            <a:r>
              <a:rPr lang="en-US" dirty="0" smtClean="0"/>
              <a:t>Marxism  and 19</a:t>
            </a:r>
            <a:r>
              <a:rPr lang="en-US" baseline="30000" dirty="0" smtClean="0"/>
              <a:t>th</a:t>
            </a:r>
            <a:r>
              <a:rPr lang="en-US" dirty="0" smtClean="0"/>
              <a:t> century unions but also many earlier workers’ movements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45D0"/>
                </a:solidFill>
              </a:rPr>
              <a:t>Principles: </a:t>
            </a:r>
          </a:p>
          <a:p>
            <a:r>
              <a:rPr lang="en-US" dirty="0" smtClean="0"/>
              <a:t>equality </a:t>
            </a:r>
            <a:r>
              <a:rPr lang="en-US" dirty="0" smtClean="0"/>
              <a:t>and fraternity 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efence</a:t>
            </a:r>
            <a:r>
              <a:rPr lang="en-US" dirty="0" smtClean="0"/>
              <a:t> </a:t>
            </a:r>
            <a:r>
              <a:rPr lang="en-US" dirty="0" smtClean="0"/>
              <a:t>of working class interests vs middle/ruling classes</a:t>
            </a:r>
          </a:p>
          <a:p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 smtClean="0"/>
              <a:t>control of capitalism through ownership/control of key industries</a:t>
            </a:r>
          </a:p>
          <a:p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 smtClean="0"/>
              <a:t>creation of more equality and ‘welfare state’ through progressive taxation</a:t>
            </a:r>
          </a:p>
          <a:p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 smtClean="0"/>
              <a:t>through democratic methods, not by violence</a:t>
            </a:r>
          </a:p>
          <a:p>
            <a:r>
              <a:rPr lang="en-US" dirty="0"/>
              <a:t>c</a:t>
            </a:r>
            <a:r>
              <a:rPr lang="en-US" dirty="0" smtClean="0"/>
              <a:t>apitalism </a:t>
            </a:r>
            <a:r>
              <a:rPr lang="en-US" dirty="0" smtClean="0"/>
              <a:t>can be ‘tamed’ – gradually replaced by socialism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2503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Democratic Socialism: parties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parties in UK, Australia, Europe up to about the 1960s</a:t>
            </a:r>
          </a:p>
          <a:p>
            <a:r>
              <a:rPr lang="en-US" dirty="0" smtClean="0"/>
              <a:t>Now mostly developed into social democratic parties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&amp; Tourism, Politics, Policy and Planning, E4,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0921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80477" y="-89849"/>
            <a:ext cx="9211613" cy="69640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82651" y="105273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rgbClr val="002060"/>
                </a:solidFill>
                <a:latin typeface="Arial"/>
                <a:cs typeface="Arial"/>
              </a:rPr>
              <a:t>CHAPTER 2</a:t>
            </a:r>
            <a:endParaRPr lang="en-GB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1" y="1484784"/>
            <a:ext cx="7199313" cy="7640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Ideologies</a:t>
            </a:r>
            <a:endParaRPr lang="en-AU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40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7744" y="2367257"/>
            <a:ext cx="285002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/>
            </a:lvl1pPr>
          </a:lstStyle>
          <a:p>
            <a:r>
              <a:rPr lang="en-AU" sz="2000" dirty="0"/>
              <a:t>The nature of ideology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79223" y="3192139"/>
            <a:ext cx="329496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Feminism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7947" y="5301208"/>
            <a:ext cx="481504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Social democracy, </a:t>
            </a:r>
            <a:r>
              <a:rPr lang="en-AU" dirty="0" smtClean="0"/>
              <a:t>3rd </a:t>
            </a:r>
            <a:r>
              <a:rPr lang="en-AU" dirty="0"/>
              <a:t>W</a:t>
            </a:r>
            <a:r>
              <a:rPr lang="en-AU" dirty="0" smtClean="0"/>
              <a:t>ay</a:t>
            </a:r>
            <a:r>
              <a:rPr lang="en-AU" dirty="0"/>
              <a:t>, </a:t>
            </a:r>
            <a:r>
              <a:rPr lang="en-AU" dirty="0" smtClean="0"/>
              <a:t>communitarian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3017" y="2367257"/>
            <a:ext cx="181071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7867" y="3711148"/>
            <a:ext cx="48201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Liberalism/neo-liberalism, libertarianism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3016" y="4211573"/>
            <a:ext cx="481504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/>
              <a:t>Marxism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2317" y="5922603"/>
            <a:ext cx="10801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Parties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491880" y="5917441"/>
            <a:ext cx="29523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27867" y="4739709"/>
            <a:ext cx="478989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Democratic socialism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691680" y="5917441"/>
            <a:ext cx="153427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Principles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379223" y="3708425"/>
            <a:ext cx="329374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Environmentalism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95249" y="4739709"/>
            <a:ext cx="33022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Theocracy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13015" y="3192139"/>
            <a:ext cx="483505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Conservatism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68030" y="4211573"/>
            <a:ext cx="32825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Anti-globalism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36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Democratic Socialism and Leisure, Sport </a:t>
            </a:r>
            <a:r>
              <a:rPr lang="en-US" sz="3600" dirty="0" smtClean="0">
                <a:solidFill>
                  <a:srgbClr val="0045D0"/>
                </a:solidFill>
              </a:rPr>
              <a:t>and </a:t>
            </a:r>
            <a:r>
              <a:rPr lang="en-US" sz="3600" dirty="0" smtClean="0">
                <a:solidFill>
                  <a:srgbClr val="0045D0"/>
                </a:solidFill>
              </a:rPr>
              <a:t>Tourism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state provision of leisure, sport and tourism facilities/services</a:t>
            </a:r>
          </a:p>
          <a:p>
            <a:r>
              <a:rPr lang="en-US" dirty="0" smtClean="0"/>
              <a:t>Free/highly subsidized provision, especially for disadvantaged groups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&amp; Tourism, Politics, Policy and Planning, E4,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8890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Social democracy and the Third Way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Origins: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ompromise </a:t>
            </a:r>
            <a:r>
              <a:rPr lang="en-US" dirty="0" smtClean="0"/>
              <a:t>between socialism and conservatism</a:t>
            </a:r>
          </a:p>
          <a:p>
            <a:pPr lvl="1"/>
            <a:r>
              <a:rPr lang="en-US" dirty="0" smtClean="0"/>
              <a:t>Third Way developed in the 1990s to reshape social democracy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Principles: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eeks </a:t>
            </a:r>
            <a:r>
              <a:rPr lang="en-US" dirty="0" smtClean="0"/>
              <a:t>more equality, supports state role/welfare state, </a:t>
            </a:r>
            <a:r>
              <a:rPr lang="en-US" dirty="0" smtClean="0"/>
              <a:t>but,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ccepts </a:t>
            </a:r>
            <a:r>
              <a:rPr lang="en-US" dirty="0" smtClean="0"/>
              <a:t>capitalism will survive</a:t>
            </a:r>
          </a:p>
          <a:p>
            <a:pPr lvl="1"/>
            <a:r>
              <a:rPr lang="en-US" dirty="0" smtClean="0"/>
              <a:t>does </a:t>
            </a:r>
            <a:r>
              <a:rPr lang="en-US" dirty="0" smtClean="0"/>
              <a:t>not envisage a socialist system</a:t>
            </a:r>
          </a:p>
          <a:p>
            <a:pPr lvl="1"/>
            <a:r>
              <a:rPr lang="en-US" dirty="0" smtClean="0"/>
              <a:t>Third Way: adds ‘obligations’ to welfare ‘rights’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2604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Social democracy/Third Way: parties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UK: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ebates </a:t>
            </a:r>
            <a:r>
              <a:rPr lang="en-US" dirty="0" smtClean="0"/>
              <a:t>in the 1960s/70s moved </a:t>
            </a:r>
            <a:r>
              <a:rPr lang="en-US" dirty="0" err="1" smtClean="0"/>
              <a:t>Labour</a:t>
            </a:r>
            <a:r>
              <a:rPr lang="en-US" dirty="0" smtClean="0"/>
              <a:t> Party from socialism to social democracy</a:t>
            </a:r>
          </a:p>
          <a:p>
            <a:pPr lvl="1"/>
            <a:r>
              <a:rPr lang="en-US" dirty="0" smtClean="0"/>
              <a:t>Third Way: associated with Tony Blair,  </a:t>
            </a:r>
            <a:r>
              <a:rPr lang="en-US" dirty="0" err="1" smtClean="0"/>
              <a:t>Labour</a:t>
            </a:r>
            <a:r>
              <a:rPr lang="en-US" dirty="0" smtClean="0"/>
              <a:t> Party leader, Prime Minister (1997–2007)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Australia: </a:t>
            </a:r>
            <a:endParaRPr lang="en-AU" dirty="0" smtClean="0"/>
          </a:p>
          <a:p>
            <a:pPr lvl="1"/>
            <a:r>
              <a:rPr lang="en-US" dirty="0" smtClean="0"/>
              <a:t>Australian Labor Party followed  the pattern of </a:t>
            </a:r>
            <a:r>
              <a:rPr lang="en-US" dirty="0" err="1" smtClean="0"/>
              <a:t>Labour</a:t>
            </a:r>
            <a:r>
              <a:rPr lang="en-US" dirty="0" smtClean="0"/>
              <a:t> in UK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USA:</a:t>
            </a:r>
            <a:endParaRPr lang="en-US" dirty="0" smtClean="0"/>
          </a:p>
          <a:p>
            <a:pPr lvl="1"/>
            <a:r>
              <a:rPr lang="en-US" dirty="0"/>
              <a:t>l</a:t>
            </a:r>
            <a:r>
              <a:rPr lang="en-US" dirty="0" smtClean="0"/>
              <a:t>eft </a:t>
            </a:r>
            <a:r>
              <a:rPr lang="en-US" dirty="0" smtClean="0"/>
              <a:t>wing of Democratic Party often seen as Social Democratic</a:t>
            </a:r>
          </a:p>
          <a:p>
            <a:pPr lvl="1"/>
            <a:r>
              <a:rPr lang="en-US" dirty="0" smtClean="0"/>
              <a:t>Third Way associated with President Bill Clinton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8610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Social democracy/Third Way and Leisure, Sport </a:t>
            </a:r>
            <a:r>
              <a:rPr lang="en-US" sz="3600" dirty="0" smtClean="0">
                <a:solidFill>
                  <a:srgbClr val="0045D0"/>
                </a:solidFill>
              </a:rPr>
              <a:t>and </a:t>
            </a:r>
            <a:r>
              <a:rPr lang="en-US" sz="3600" dirty="0" smtClean="0">
                <a:solidFill>
                  <a:srgbClr val="0045D0"/>
                </a:solidFill>
              </a:rPr>
              <a:t>Tourism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Belief in state provision</a:t>
            </a:r>
          </a:p>
          <a:p>
            <a:r>
              <a:rPr lang="en-US" dirty="0" smtClean="0"/>
              <a:t>Recreational sport as a social service: </a:t>
            </a:r>
            <a:r>
              <a:rPr lang="en-US" i="1" dirty="0"/>
              <a:t>S</a:t>
            </a:r>
            <a:r>
              <a:rPr lang="en-US" i="1" dirty="0" smtClean="0"/>
              <a:t>port for All </a:t>
            </a:r>
            <a:endParaRPr lang="en-US" dirty="0" smtClean="0"/>
          </a:p>
          <a:p>
            <a:r>
              <a:rPr lang="en-US" dirty="0" smtClean="0"/>
              <a:t>Access for all at minimum cost,  preferably free, to the user </a:t>
            </a:r>
          </a:p>
          <a:p>
            <a:r>
              <a:rPr lang="en-US" dirty="0" smtClean="0"/>
              <a:t>Community arts alternative to professional, elite arts, democratization of the arts  + cultural democracy </a:t>
            </a:r>
          </a:p>
          <a:p>
            <a:r>
              <a:rPr lang="en-US" dirty="0" smtClean="0"/>
              <a:t>Support for tourism industry but also </a:t>
            </a:r>
            <a:r>
              <a:rPr lang="en-US" i="1" dirty="0" smtClean="0"/>
              <a:t>social tourism</a:t>
            </a:r>
            <a:r>
              <a:rPr lang="en-US" dirty="0" smtClean="0"/>
              <a:t> – subsidized holidays for deprived groups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864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Feminism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0" y="1340768"/>
            <a:ext cx="8361394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Origins:</a:t>
            </a:r>
          </a:p>
          <a:p>
            <a:pPr lvl="1"/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/20</a:t>
            </a:r>
            <a:r>
              <a:rPr lang="en-US" baseline="30000" dirty="0" smtClean="0"/>
              <a:t>th</a:t>
            </a:r>
            <a:r>
              <a:rPr lang="en-US" dirty="0" smtClean="0"/>
              <a:t> century campaigns for political rights: votes for women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Principles: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deology </a:t>
            </a:r>
            <a:r>
              <a:rPr lang="en-US" dirty="0" smtClean="0"/>
              <a:t>or ‘movement’?</a:t>
            </a:r>
          </a:p>
          <a:p>
            <a:pPr lvl="1"/>
            <a:r>
              <a:rPr lang="en-US" dirty="0" smtClean="0"/>
              <a:t>concept </a:t>
            </a:r>
            <a:r>
              <a:rPr lang="en-US" dirty="0" smtClean="0"/>
              <a:t>of </a:t>
            </a:r>
            <a:r>
              <a:rPr lang="en-US" i="1" dirty="0" smtClean="0"/>
              <a:t>patriarchy:</a:t>
            </a:r>
            <a:r>
              <a:rPr lang="en-US" dirty="0" smtClean="0"/>
              <a:t> men organize/control society in their own interests – excludes and disadvantages women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eformist</a:t>
            </a:r>
            <a:r>
              <a:rPr lang="en-US" dirty="0" smtClean="0"/>
              <a:t>: reform the system (equal pay, equal opportunity, childcare services, etc.)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adical/Marxist</a:t>
            </a:r>
            <a:r>
              <a:rPr lang="en-US" dirty="0" smtClean="0"/>
              <a:t>: change the capitalist system fundamentally 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Parties: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enerally </a:t>
            </a:r>
            <a:r>
              <a:rPr lang="en-US" dirty="0" smtClean="0"/>
              <a:t>no specific political parties for feminism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</a:t>
            </a:r>
            <a:r>
              <a:rPr lang="en-AU" sz="1400" smtClean="0"/>
              <a:t>4</a:t>
            </a:r>
            <a:r>
              <a:rPr lang="en-AU" sz="1400" baseline="30000" smtClean="0"/>
              <a:t>th</a:t>
            </a:r>
            <a:r>
              <a:rPr lang="en-AU" sz="1400" smtClean="0"/>
              <a:t> edition, </a:t>
            </a:r>
            <a:r>
              <a:rPr lang="en-AU" sz="1400" dirty="0" smtClean="0"/>
              <a:t>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8302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Feminism and Leisure, Sport </a:t>
            </a:r>
            <a:r>
              <a:rPr lang="en-US" sz="3600" dirty="0" smtClean="0">
                <a:solidFill>
                  <a:srgbClr val="0045D0"/>
                </a:solidFill>
              </a:rPr>
              <a:t>and </a:t>
            </a:r>
            <a:r>
              <a:rPr lang="en-US" sz="3600" dirty="0" smtClean="0">
                <a:solidFill>
                  <a:srgbClr val="0045D0"/>
                </a:solidFill>
              </a:rPr>
              <a:t>Tourism</a:t>
            </a:r>
            <a:endParaRPr lang="en-AU" sz="36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Women generally have less leisure time than men</a:t>
            </a:r>
          </a:p>
          <a:p>
            <a:r>
              <a:rPr lang="en-US" sz="2800" dirty="0" smtClean="0"/>
              <a:t>Tradition/culture/media limit ‘acceptable’ leisure activities for women</a:t>
            </a:r>
          </a:p>
          <a:p>
            <a:r>
              <a:rPr lang="en-US" sz="2800" dirty="0" smtClean="0"/>
              <a:t>Institutions/infrastructure of leisure  traditionally dominated by men</a:t>
            </a:r>
          </a:p>
          <a:p>
            <a:r>
              <a:rPr lang="en-US" sz="2800" dirty="0" smtClean="0"/>
              <a:t>Leisure can be a means of resistance against patriarchy</a:t>
            </a:r>
          </a:p>
          <a:p>
            <a:r>
              <a:rPr lang="en-US" sz="2800" dirty="0" smtClean="0"/>
              <a:t>Reformist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: transport access, safety, childcare facilities at leisure sites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9533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Environmentalism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Origins:</a:t>
            </a:r>
          </a:p>
          <a:p>
            <a:pPr lvl="1"/>
            <a:r>
              <a:rPr lang="en-US" dirty="0" smtClean="0"/>
              <a:t>1960s/70s: concerns about human impacts on flora, fauna and ecosystems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Principles: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deology </a:t>
            </a:r>
            <a:r>
              <a:rPr lang="en-US" dirty="0" smtClean="0"/>
              <a:t>or ‘movement’?</a:t>
            </a:r>
          </a:p>
          <a:p>
            <a:pPr lvl="1"/>
            <a:r>
              <a:rPr lang="en-US" dirty="0" smtClean="0"/>
              <a:t>questioning </a:t>
            </a:r>
            <a:r>
              <a:rPr lang="en-US" dirty="0" smtClean="0"/>
              <a:t>of pursuit of economic growth at the expense of the environment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mphasis </a:t>
            </a:r>
            <a:r>
              <a:rPr lang="en-US" dirty="0" smtClean="0"/>
              <a:t>on </a:t>
            </a:r>
            <a:r>
              <a:rPr lang="en-US" i="1" dirty="0" smtClean="0"/>
              <a:t>sustainability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eformist</a:t>
            </a:r>
            <a:r>
              <a:rPr lang="en-US" dirty="0" smtClean="0"/>
              <a:t>: legislate to prevent negative impacts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adical</a:t>
            </a:r>
            <a:r>
              <a:rPr lang="en-US" dirty="0" smtClean="0"/>
              <a:t>: destructive capitalist system must be changed fundamentally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Parties:</a:t>
            </a:r>
          </a:p>
          <a:p>
            <a:pPr lvl="1"/>
            <a:r>
              <a:rPr lang="en-US" dirty="0" smtClean="0"/>
              <a:t>‘green</a:t>
            </a:r>
            <a:r>
              <a:rPr lang="en-US" dirty="0" smtClean="0"/>
              <a:t>’ parties exist in many countries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 smtClean="0"/>
              <a:t>held/shared power in some European countries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70627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45D0"/>
                </a:solidFill>
              </a:rPr>
              <a:t>Environmentalism and Leisure, Sport </a:t>
            </a:r>
            <a:r>
              <a:rPr lang="en-US" sz="3200" dirty="0" smtClean="0">
                <a:solidFill>
                  <a:srgbClr val="0045D0"/>
                </a:solidFill>
              </a:rPr>
              <a:t>and </a:t>
            </a:r>
            <a:r>
              <a:rPr lang="en-US" sz="3200" dirty="0" smtClean="0">
                <a:solidFill>
                  <a:srgbClr val="0045D0"/>
                </a:solidFill>
              </a:rPr>
              <a:t>Tourism</a:t>
            </a:r>
            <a:endParaRPr lang="en-AU" sz="32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n-US" sz="2800" dirty="0" smtClean="0"/>
              <a:t>Leisure, sport and tourism as offenders in the consumerist/materialist  society?</a:t>
            </a:r>
          </a:p>
          <a:p>
            <a:r>
              <a:rPr lang="en-US" sz="2800" dirty="0" smtClean="0"/>
              <a:t>Leisure, sport and tourism are major users of natural environments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equiring the concept of </a:t>
            </a:r>
            <a:r>
              <a:rPr lang="en-US" i="1" dirty="0" smtClean="0"/>
              <a:t>sustainable development/ 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1778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45D0"/>
                </a:solidFill>
              </a:rPr>
              <a:t>Anti-globalism/Populism</a:t>
            </a:r>
            <a:endParaRPr lang="en-AU" sz="4000" dirty="0">
              <a:solidFill>
                <a:srgbClr val="0045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45D0"/>
                </a:solidFill>
              </a:rPr>
              <a:t>Anti-globalism origins:</a:t>
            </a:r>
          </a:p>
          <a:p>
            <a:pPr lvl="1"/>
            <a:r>
              <a:rPr lang="en-US" dirty="0" smtClean="0"/>
              <a:t>1990s concern with: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estern capitalism generally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ctivities of </a:t>
            </a:r>
            <a:r>
              <a:rPr lang="en-AU" dirty="0" smtClean="0"/>
              <a:t>multi-national enterprises (MNEs) in particular</a:t>
            </a:r>
          </a:p>
          <a:p>
            <a:pPr lvl="1"/>
            <a:r>
              <a:rPr lang="en-US" dirty="0" smtClean="0"/>
              <a:t>Globalization: antecedents in empires and 19</a:t>
            </a:r>
            <a:r>
              <a:rPr lang="en-US" baseline="30000" dirty="0" smtClean="0"/>
              <a:t>th</a:t>
            </a:r>
            <a:r>
              <a:rPr lang="en-US" dirty="0" smtClean="0"/>
              <a:t> century trade</a:t>
            </a:r>
            <a:endParaRPr lang="en-AU" dirty="0" smtClean="0"/>
          </a:p>
          <a:p>
            <a:r>
              <a:rPr lang="en-US" dirty="0" smtClean="0">
                <a:solidFill>
                  <a:srgbClr val="0045D0"/>
                </a:solidFill>
              </a:rPr>
              <a:t>Principles: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deology </a:t>
            </a:r>
            <a:r>
              <a:rPr lang="en-US" dirty="0" smtClean="0"/>
              <a:t>or ‘movement’?</a:t>
            </a:r>
          </a:p>
          <a:p>
            <a:pPr lvl="1"/>
            <a:r>
              <a:rPr lang="en-US" dirty="0" smtClean="0"/>
              <a:t>opposed </a:t>
            </a:r>
            <a:r>
              <a:rPr lang="en-US" dirty="0" smtClean="0"/>
              <a:t>to MNE impacts on: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eveloping countries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environment</a:t>
            </a:r>
          </a:p>
          <a:p>
            <a:r>
              <a:rPr lang="en-US" dirty="0" smtClean="0">
                <a:solidFill>
                  <a:srgbClr val="0045D0"/>
                </a:solidFill>
              </a:rPr>
              <a:t>Parties: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 smtClean="0"/>
              <a:t>specific parties, but some green parties aligned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3260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45D0"/>
                </a:solidFill>
              </a:rPr>
              <a:t>Anti-globalism and Leisure, Sport </a:t>
            </a:r>
            <a:r>
              <a:rPr lang="en-US" sz="3600" dirty="0" smtClean="0">
                <a:solidFill>
                  <a:srgbClr val="0045D0"/>
                </a:solidFill>
              </a:rPr>
              <a:t>and </a:t>
            </a:r>
            <a:r>
              <a:rPr lang="en-US" sz="3600" dirty="0" smtClean="0">
                <a:solidFill>
                  <a:srgbClr val="0045D0"/>
                </a:solidFill>
              </a:rPr>
              <a:t>Tourism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Many MNEs involved in leisure </a:t>
            </a:r>
          </a:p>
          <a:p>
            <a:r>
              <a:rPr lang="en-US" sz="2800" dirty="0" smtClean="0"/>
              <a:t>Major impact on sport, media and tourism</a:t>
            </a:r>
          </a:p>
          <a:p>
            <a:r>
              <a:rPr lang="en-US" sz="2800" dirty="0" smtClean="0"/>
              <a:t>Homogenization/Americanization of culture?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&amp; Tourism, Politics, Policy and Planning, E4,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528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The nature of ideology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Ideology: ‘</a:t>
            </a:r>
            <a:r>
              <a:rPr lang="en-US" sz="2800" baseline="0" dirty="0" smtClean="0"/>
              <a:t>A system of ideas concerning phenomena, especially those of social life; the manner of thinking of a class or an individual’ (Shorter OED)</a:t>
            </a:r>
          </a:p>
          <a:p>
            <a:r>
              <a:rPr lang="en-US" sz="2800" dirty="0" smtClean="0"/>
              <a:t>I</a:t>
            </a:r>
            <a:r>
              <a:rPr lang="en-US" sz="2800" baseline="0" dirty="0" smtClean="0"/>
              <a:t>nternally consistent sets of ideas about how society should be run</a:t>
            </a:r>
          </a:p>
          <a:p>
            <a:r>
              <a:rPr lang="en-US" sz="2800" dirty="0" smtClean="0"/>
              <a:t>N.B. Sometimes negative connotations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8516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7030A0"/>
                </a:solidFill>
              </a:rPr>
              <a:t>Populism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112568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>
                <a:solidFill>
                  <a:srgbClr val="7030A0"/>
                </a:solidFill>
              </a:rPr>
              <a:t>Origins:</a:t>
            </a:r>
          </a:p>
          <a:p>
            <a:pPr lvl="1"/>
            <a:r>
              <a:rPr lang="en-AU" dirty="0"/>
              <a:t>n</a:t>
            </a:r>
            <a:r>
              <a:rPr lang="en-AU" dirty="0" smtClean="0"/>
              <a:t>ationalist/right-wing </a:t>
            </a:r>
            <a:r>
              <a:rPr lang="en-AU" dirty="0" smtClean="0"/>
              <a:t>parties in Europe/Australia, UKIP in UK</a:t>
            </a:r>
          </a:p>
          <a:p>
            <a:pPr lvl="1"/>
            <a:r>
              <a:rPr lang="en-AU" dirty="0"/>
              <a:t>r</a:t>
            </a:r>
            <a:r>
              <a:rPr lang="en-AU" dirty="0" smtClean="0"/>
              <a:t>ecent </a:t>
            </a:r>
            <a:r>
              <a:rPr lang="en-AU" dirty="0" smtClean="0"/>
              <a:t>examples:</a:t>
            </a:r>
          </a:p>
          <a:p>
            <a:pPr lvl="2"/>
            <a:r>
              <a:rPr lang="en-AU" dirty="0"/>
              <a:t>e</a:t>
            </a:r>
            <a:r>
              <a:rPr lang="en-AU" dirty="0" smtClean="0"/>
              <a:t>xit from EU (‘Brexit’) vote in UK</a:t>
            </a:r>
          </a:p>
          <a:p>
            <a:pPr lvl="2"/>
            <a:r>
              <a:rPr lang="en-AU" dirty="0"/>
              <a:t>e</a:t>
            </a:r>
            <a:r>
              <a:rPr lang="en-AU" dirty="0" smtClean="0"/>
              <a:t>lection of Donald Trump in USA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Principles:</a:t>
            </a:r>
          </a:p>
          <a:p>
            <a:pPr lvl="1"/>
            <a:r>
              <a:rPr lang="en-AU" dirty="0"/>
              <a:t>o</a:t>
            </a:r>
            <a:r>
              <a:rPr lang="en-AU" dirty="0" smtClean="0"/>
              <a:t>pposition </a:t>
            </a:r>
            <a:r>
              <a:rPr lang="en-AU" dirty="0" smtClean="0"/>
              <a:t>to immigration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oncern </a:t>
            </a:r>
            <a:r>
              <a:rPr lang="en-AU" dirty="0" smtClean="0"/>
              <a:t>with loss of traditional industries</a:t>
            </a:r>
          </a:p>
          <a:p>
            <a:pPr lvl="1"/>
            <a:r>
              <a:rPr lang="en-AU" dirty="0"/>
              <a:t>d</a:t>
            </a:r>
            <a:r>
              <a:rPr lang="en-AU" dirty="0" smtClean="0"/>
              <a:t>esire </a:t>
            </a:r>
            <a:r>
              <a:rPr lang="en-AU" dirty="0" smtClean="0"/>
              <a:t>to disrupt ‘elites’ controlling traditional parties</a:t>
            </a:r>
          </a:p>
          <a:p>
            <a:r>
              <a:rPr lang="en-AU" dirty="0" smtClean="0">
                <a:solidFill>
                  <a:srgbClr val="7030A0"/>
                </a:solidFill>
              </a:rPr>
              <a:t>Implications for Leisure, Sport and Tourism:</a:t>
            </a:r>
          </a:p>
          <a:p>
            <a:pPr lvl="1"/>
            <a:r>
              <a:rPr lang="en-AU" dirty="0"/>
              <a:t>f</a:t>
            </a:r>
            <a:r>
              <a:rPr lang="en-AU" dirty="0" smtClean="0"/>
              <a:t>ew</a:t>
            </a:r>
            <a:r>
              <a:rPr lang="en-AU" dirty="0" smtClean="0"/>
              <a:t>: LST does not feature in programmes</a:t>
            </a:r>
          </a:p>
          <a:p>
            <a:pPr lvl="1"/>
            <a:endParaRPr lang="en-AU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3569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7030A0"/>
                </a:solidFill>
              </a:rPr>
              <a:t>Summary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See Table 2.2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3569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39AC"/>
                </a:solidFill>
              </a:rPr>
              <a:t>Relevance? Understanding our place in history</a:t>
            </a:r>
            <a:endParaRPr lang="en-AU" sz="3200" dirty="0">
              <a:solidFill>
                <a:srgbClr val="0039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72608"/>
          </a:xfrm>
        </p:spPr>
        <p:txBody>
          <a:bodyPr>
            <a:normAutofit lnSpcReduction="10000"/>
          </a:bodyPr>
          <a:lstStyle/>
          <a:p>
            <a:r>
              <a:rPr lang="en-US" sz="2800" baseline="0" dirty="0" smtClean="0">
                <a:solidFill>
                  <a:srgbClr val="002F8E"/>
                </a:solidFill>
              </a:rPr>
              <a:t>Pre-modern societies</a:t>
            </a:r>
            <a:r>
              <a:rPr lang="en-US" sz="2800" baseline="0" dirty="0" smtClean="0"/>
              <a:t>: </a:t>
            </a:r>
          </a:p>
          <a:p>
            <a:pPr lvl="1"/>
            <a:r>
              <a:rPr lang="en-US" sz="2400" baseline="0" dirty="0" smtClean="0"/>
              <a:t>spiritual values, goals and regulation</a:t>
            </a:r>
          </a:p>
          <a:p>
            <a:pPr lvl="1"/>
            <a:r>
              <a:rPr lang="en-US" sz="2400" baseline="0" dirty="0" smtClean="0"/>
              <a:t>hereditary class and status systems</a:t>
            </a:r>
          </a:p>
          <a:p>
            <a:pPr lvl="1"/>
            <a:r>
              <a:rPr lang="en-US" sz="2400" baseline="0" dirty="0" smtClean="0"/>
              <a:t>aristocracy and monarchy + theocracy</a:t>
            </a:r>
          </a:p>
          <a:p>
            <a:r>
              <a:rPr lang="en-US" sz="2600" baseline="0" dirty="0" smtClean="0">
                <a:solidFill>
                  <a:srgbClr val="002F8E"/>
                </a:solidFill>
              </a:rPr>
              <a:t>Modern societies:</a:t>
            </a:r>
          </a:p>
          <a:p>
            <a:pPr lvl="1"/>
            <a:r>
              <a:rPr lang="en-US" sz="2200" dirty="0" smtClean="0"/>
              <a:t>18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century onwards</a:t>
            </a:r>
          </a:p>
          <a:p>
            <a:pPr lvl="1"/>
            <a:r>
              <a:rPr lang="en-US" sz="2200" baseline="0" dirty="0" smtClean="0"/>
              <a:t>humanitarian values and ideals </a:t>
            </a:r>
          </a:p>
          <a:p>
            <a:pPr lvl="1"/>
            <a:r>
              <a:rPr lang="en-US" sz="2200" baseline="0" dirty="0" smtClean="0"/>
              <a:t>human progress towards a better society </a:t>
            </a:r>
          </a:p>
          <a:p>
            <a:pPr lvl="1"/>
            <a:r>
              <a:rPr lang="en-US" sz="2200" baseline="0" dirty="0" smtClean="0"/>
              <a:t>political ideologies (socialism, liberalism etc.) </a:t>
            </a:r>
            <a:r>
              <a:rPr lang="en-US" sz="2200" baseline="0" dirty="0" smtClean="0"/>
              <a:t>=‘grand </a:t>
            </a:r>
            <a:r>
              <a:rPr lang="en-US" sz="2200" baseline="0" dirty="0" smtClean="0"/>
              <a:t>narratives’ </a:t>
            </a:r>
          </a:p>
          <a:p>
            <a:r>
              <a:rPr lang="en-US" sz="2600" dirty="0" smtClean="0">
                <a:solidFill>
                  <a:srgbClr val="002F8E"/>
                </a:solidFill>
              </a:rPr>
              <a:t>Po</a:t>
            </a:r>
            <a:r>
              <a:rPr lang="en-US" sz="2600" baseline="0" dirty="0" smtClean="0">
                <a:solidFill>
                  <a:srgbClr val="002F8E"/>
                </a:solidFill>
              </a:rPr>
              <a:t>stmodern societies:</a:t>
            </a:r>
          </a:p>
          <a:p>
            <a:pPr lvl="1"/>
            <a:r>
              <a:rPr lang="en-US" sz="2200" baseline="0" dirty="0" smtClean="0"/>
              <a:t>demise of  </a:t>
            </a:r>
            <a:r>
              <a:rPr lang="en-US" sz="2200" dirty="0" smtClean="0"/>
              <a:t>‘</a:t>
            </a:r>
            <a:r>
              <a:rPr lang="en-US" sz="2200" baseline="0" dirty="0" smtClean="0"/>
              <a:t>grand narratives’ </a:t>
            </a:r>
            <a:endParaRPr lang="en-US" sz="2200" baseline="0" dirty="0" smtClean="0"/>
          </a:p>
          <a:p>
            <a:pPr lvl="1"/>
            <a:r>
              <a:rPr lang="en-US" sz="2200" dirty="0" smtClean="0"/>
              <a:t>N.B. </a:t>
            </a:r>
            <a:r>
              <a:rPr lang="en-US" sz="2200" baseline="0" dirty="0" smtClean="0"/>
              <a:t>collapse of communism in the former Soviet Union etc. </a:t>
            </a:r>
          </a:p>
          <a:p>
            <a:pPr lvl="1"/>
            <a:r>
              <a:rPr lang="en-US" sz="2200" baseline="0" dirty="0" smtClean="0"/>
              <a:t>loss of confidence in ideology by ‘the left’ in the West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010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F8E"/>
                </a:solidFill>
              </a:rPr>
              <a:t>Relevance 2: current politics</a:t>
            </a:r>
            <a:endParaRPr lang="en-AU" sz="4000" dirty="0">
              <a:solidFill>
                <a:srgbClr val="002F8E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525963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solidFill>
                  <a:srgbClr val="002F8E"/>
                </a:solidFill>
              </a:rPr>
              <a:t>Current </a:t>
            </a:r>
            <a:r>
              <a:rPr lang="en-US" sz="3000" dirty="0" smtClean="0">
                <a:solidFill>
                  <a:srgbClr val="002F8E"/>
                </a:solidFill>
              </a:rPr>
              <a:t>western </a:t>
            </a:r>
            <a:r>
              <a:rPr lang="en-US" sz="3000" dirty="0" smtClean="0">
                <a:solidFill>
                  <a:srgbClr val="002F8E"/>
                </a:solidFill>
              </a:rPr>
              <a:t>politics: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arties </a:t>
            </a:r>
            <a:r>
              <a:rPr lang="en-US" dirty="0" smtClean="0"/>
              <a:t>need to capture the ‘floating voter’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ovement </a:t>
            </a:r>
            <a:r>
              <a:rPr lang="en-US" dirty="0" smtClean="0"/>
              <a:t>to the ‘centre’</a:t>
            </a:r>
            <a:endParaRPr lang="en-AU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olicies </a:t>
            </a:r>
            <a:r>
              <a:rPr lang="en-US" dirty="0" smtClean="0"/>
              <a:t>guided by opinion polls rather than ideology</a:t>
            </a:r>
          </a:p>
          <a:p>
            <a:r>
              <a:rPr lang="en-US" sz="3000" dirty="0" smtClean="0">
                <a:solidFill>
                  <a:srgbClr val="002F8E"/>
                </a:solidFill>
              </a:rPr>
              <a:t>Current political discourse still uses ideological terms: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eferences </a:t>
            </a:r>
            <a:r>
              <a:rPr lang="en-US" dirty="0" smtClean="0"/>
              <a:t>to ‘left’, ‘right’, ‘socialism’, ‘neo-liberalism’ etc. </a:t>
            </a:r>
          </a:p>
          <a:p>
            <a:r>
              <a:rPr lang="en-AU" sz="3000" dirty="0" smtClean="0">
                <a:solidFill>
                  <a:srgbClr val="0039AC"/>
                </a:solidFill>
              </a:rPr>
              <a:t>Anti-globalization</a:t>
            </a:r>
            <a:r>
              <a:rPr lang="en-AU" sz="3000" dirty="0">
                <a:solidFill>
                  <a:srgbClr val="0039AC"/>
                </a:solidFill>
              </a:rPr>
              <a:t>, rise of </a:t>
            </a:r>
            <a:r>
              <a:rPr lang="en-AU" sz="3000" dirty="0" smtClean="0">
                <a:solidFill>
                  <a:srgbClr val="0039AC"/>
                </a:solidFill>
              </a:rPr>
              <a:t>populism</a:t>
            </a:r>
            <a:endParaRPr lang="en-US" sz="3000" dirty="0" smtClean="0">
              <a:solidFill>
                <a:srgbClr val="0039AC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9918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760640" cy="634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9AC"/>
                </a:solidFill>
              </a:rPr>
              <a:t>Political spectrum </a:t>
            </a:r>
            <a:r>
              <a:rPr lang="en-US" sz="2700" dirty="0" smtClean="0">
                <a:solidFill>
                  <a:srgbClr val="0039AC"/>
                </a:solidFill>
              </a:rPr>
              <a:t>(Fig. 2.1)</a:t>
            </a:r>
            <a:endParaRPr lang="en-AU" sz="2700" dirty="0">
              <a:solidFill>
                <a:srgbClr val="0039AC"/>
              </a:solidFill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28118" y="2596908"/>
          <a:ext cx="5544616" cy="270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5" imgW="5505120" imgH="3105000" progId="WP14Doc">
                  <p:embed/>
                </p:oleObj>
              </mc:Choice>
              <mc:Fallback>
                <p:oleObj name="Document" r:id="rId5" imgW="5505120" imgH="3105000" progId="WP14Doc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118" y="2596908"/>
                        <a:ext cx="5544616" cy="270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520" y="1196752"/>
          <a:ext cx="8317358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7" imgW="5505120" imgH="3105000" progId="WP14Doc">
                  <p:embed/>
                </p:oleObj>
              </mc:Choice>
              <mc:Fallback>
                <p:oleObj name="Document" r:id="rId7" imgW="5505120" imgH="3105000" progId="WP14Doc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96752"/>
                        <a:ext cx="8317358" cy="4896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7544" y="4149080"/>
            <a:ext cx="1584176" cy="523220"/>
          </a:xfrm>
          <a:prstGeom prst="rect">
            <a:avLst/>
          </a:prstGeom>
          <a:noFill/>
          <a:scene3d>
            <a:camera prst="orthographicFront">
              <a:rot lat="0" lon="0" rev="4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Marxism</a:t>
            </a:r>
            <a:endParaRPr lang="en-A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224062" y="2564904"/>
            <a:ext cx="1656184" cy="830997"/>
          </a:xfrm>
          <a:prstGeom prst="rect">
            <a:avLst/>
          </a:prstGeom>
          <a:noFill/>
          <a:scene3d>
            <a:camera prst="orthographicFront">
              <a:rot lat="0" lon="0" rev="3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Democratic socialism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43808" y="1412776"/>
            <a:ext cx="1728192" cy="1200329"/>
          </a:xfrm>
          <a:prstGeom prst="rect">
            <a:avLst/>
          </a:prstGeom>
          <a:noFill/>
          <a:scene3d>
            <a:camera prst="orthographicFront">
              <a:rot lat="0" lon="0" rev="1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Social </a:t>
            </a:r>
          </a:p>
          <a:p>
            <a:r>
              <a:rPr lang="en-US" sz="2400" dirty="0" smtClean="0"/>
              <a:t>democracy/ </a:t>
            </a:r>
          </a:p>
          <a:p>
            <a:r>
              <a:rPr lang="en-US" sz="2400" dirty="0" smtClean="0"/>
              <a:t>Third Way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 rot="1200000">
            <a:off x="4708483" y="1992424"/>
            <a:ext cx="187220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Conservatism</a:t>
            </a:r>
            <a:endParaRPr lang="en-A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39552" y="51571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Anarchism</a:t>
            </a:r>
            <a:endParaRPr lang="en-AU" sz="2000" dirty="0"/>
          </a:p>
        </p:txBody>
      </p:sp>
      <p:sp>
        <p:nvSpPr>
          <p:cNvPr id="26" name="TextBox 25"/>
          <p:cNvSpPr txBox="1"/>
          <p:nvPr/>
        </p:nvSpPr>
        <p:spPr>
          <a:xfrm rot="3060000">
            <a:off x="6412637" y="310131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Neo-liberalism</a:t>
            </a:r>
            <a:endParaRPr lang="en-A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380312" y="508518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Fascism</a:t>
            </a:r>
            <a:endParaRPr lang="en-A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9552" y="55892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LEFT</a:t>
            </a:r>
            <a:endParaRPr lang="en-AU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80312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45D0"/>
                </a:solidFill>
              </a:rPr>
              <a:t>RIGHT</a:t>
            </a:r>
            <a:endParaRPr lang="en-AU" sz="2800" b="1" dirty="0">
              <a:solidFill>
                <a:srgbClr val="0045D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9912" y="299695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Feminism</a:t>
            </a:r>
            <a:endParaRPr lang="en-AU" sz="2400" dirty="0"/>
          </a:p>
        </p:txBody>
      </p:sp>
      <p:sp>
        <p:nvSpPr>
          <p:cNvPr id="31" name="TextBox 30"/>
          <p:cNvSpPr txBox="1"/>
          <p:nvPr/>
        </p:nvSpPr>
        <p:spPr>
          <a:xfrm rot="-1500000">
            <a:off x="2445950" y="396954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Radical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 rot="1260000">
            <a:off x="5249153" y="3328862"/>
            <a:ext cx="111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Reformist</a:t>
            </a:r>
            <a:endParaRPr lang="en-AU" dirty="0"/>
          </a:p>
        </p:txBody>
      </p:sp>
      <p:cxnSp>
        <p:nvCxnSpPr>
          <p:cNvPr id="34" name="Straight Connector 33"/>
          <p:cNvCxnSpPr>
            <a:endCxn id="30" idx="1"/>
          </p:cNvCxnSpPr>
          <p:nvPr/>
        </p:nvCxnSpPr>
        <p:spPr>
          <a:xfrm flipV="1">
            <a:off x="3635896" y="3227785"/>
            <a:ext cx="144016" cy="57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2" idx="1"/>
          </p:cNvCxnSpPr>
          <p:nvPr/>
        </p:nvCxnSpPr>
        <p:spPr>
          <a:xfrm>
            <a:off x="5220073" y="3284986"/>
            <a:ext cx="66177" cy="28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347864" y="378904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Environmentalism</a:t>
            </a:r>
            <a:endParaRPr lang="en-AU" sz="2400" dirty="0"/>
          </a:p>
        </p:txBody>
      </p:sp>
      <p:sp>
        <p:nvSpPr>
          <p:cNvPr id="45" name="TextBox 44"/>
          <p:cNvSpPr txBox="1"/>
          <p:nvPr/>
        </p:nvSpPr>
        <p:spPr>
          <a:xfrm rot="-1500000">
            <a:off x="2733983" y="324946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Radical</a:t>
            </a:r>
            <a:endParaRPr lang="en-AU" dirty="0"/>
          </a:p>
        </p:txBody>
      </p:sp>
      <p:sp>
        <p:nvSpPr>
          <p:cNvPr id="47" name="TextBox 46"/>
          <p:cNvSpPr txBox="1"/>
          <p:nvPr/>
        </p:nvSpPr>
        <p:spPr>
          <a:xfrm rot="1260000">
            <a:off x="5675253" y="408102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Reformist</a:t>
            </a:r>
            <a:endParaRPr lang="en-AU" dirty="0"/>
          </a:p>
        </p:txBody>
      </p:sp>
      <p:sp>
        <p:nvSpPr>
          <p:cNvPr id="49" name="TextBox 48"/>
          <p:cNvSpPr txBox="1"/>
          <p:nvPr/>
        </p:nvSpPr>
        <p:spPr>
          <a:xfrm>
            <a:off x="2843808" y="429309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Anti-globalism </a:t>
            </a:r>
          </a:p>
          <a:p>
            <a:pPr algn="ctr"/>
            <a:r>
              <a:rPr lang="en-US" sz="2400" dirty="0" smtClean="0"/>
              <a:t>Populism  </a:t>
            </a:r>
            <a:r>
              <a:rPr lang="en-US" sz="2400" dirty="0" smtClean="0">
                <a:sym typeface="Wingdings 2"/>
              </a:rPr>
              <a:t> </a:t>
            </a:r>
            <a:r>
              <a:rPr lang="en-US" sz="2400" dirty="0" smtClean="0"/>
              <a:t>Theocracy</a:t>
            </a:r>
            <a:endParaRPr lang="en-A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864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44" grpId="0"/>
      <p:bldP spid="45" grpId="0"/>
      <p:bldP spid="47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39AC"/>
                </a:solidFill>
              </a:rPr>
              <a:t>UK: parties, governments, ideologies </a:t>
            </a:r>
            <a:r>
              <a:rPr lang="en-US" sz="1400" dirty="0" smtClean="0">
                <a:solidFill>
                  <a:srgbClr val="0039AC"/>
                </a:solidFill>
              </a:rPr>
              <a:t>(Table 2.1)</a:t>
            </a:r>
            <a:r>
              <a:rPr lang="en-US" sz="3600" dirty="0" smtClean="0">
                <a:solidFill>
                  <a:srgbClr val="0039AC"/>
                </a:solidFill>
              </a:rPr>
              <a:t> </a:t>
            </a:r>
            <a:endParaRPr lang="en-AU" sz="3600" dirty="0">
              <a:solidFill>
                <a:srgbClr val="0039A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431265"/>
              </p:ext>
            </p:extLst>
          </p:nvPr>
        </p:nvGraphicFramePr>
        <p:xfrm>
          <a:off x="191734" y="1196752"/>
          <a:ext cx="8712967" cy="5074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04255"/>
                <a:gridCol w="2016224"/>
                <a:gridCol w="2736304"/>
                <a:gridCol w="1656184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Ideology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Party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Gov’t/PM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Dates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Conservatism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Conservative</a:t>
                      </a:r>
                      <a:r>
                        <a:rPr lang="en-US" sz="1800" baseline="0" dirty="0" smtClean="0"/>
                        <a:t>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Churchill/Eden/Macmillan/</a:t>
                      </a:r>
                    </a:p>
                    <a:p>
                      <a:r>
                        <a:rPr lang="en-US" sz="1800" dirty="0" smtClean="0"/>
                        <a:t>Douglas-Home/Heath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1951-64,</a:t>
                      </a:r>
                    </a:p>
                    <a:p>
                      <a:r>
                        <a:rPr lang="en-US" sz="1800" dirty="0" smtClean="0"/>
                        <a:t>1970-74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Liberalism/</a:t>
                      </a:r>
                    </a:p>
                    <a:p>
                      <a:r>
                        <a:rPr lang="en-US" sz="1800" b="1" dirty="0" smtClean="0"/>
                        <a:t>neo-liberalism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Conservative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Thatcher/Major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Cameron/May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1979-97</a:t>
                      </a:r>
                    </a:p>
                    <a:p>
                      <a:r>
                        <a:rPr lang="en-AU" sz="1800" dirty="0" smtClean="0"/>
                        <a:t>2010-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Marxism/</a:t>
                      </a:r>
                      <a:r>
                        <a:rPr lang="en-US" sz="1800" b="1" baseline="0" dirty="0" smtClean="0"/>
                        <a:t> communism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Communist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in government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AU" sz="1800" dirty="0"/>
                    </a:p>
                  </a:txBody>
                  <a:tcPr/>
                </a:tc>
              </a:tr>
              <a:tr h="35644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Democratic socialism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Labour</a:t>
                      </a:r>
                      <a:r>
                        <a:rPr lang="en-US" sz="1800" dirty="0" smtClean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Attlee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1945-51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Social democracy</a:t>
                      </a:r>
                      <a:endParaRPr lang="en-AU" sz="1800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Labour</a:t>
                      </a:r>
                      <a:r>
                        <a:rPr lang="en-US" sz="1800" dirty="0" smtClean="0"/>
                        <a:t> Party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Liberal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Democrats</a:t>
                      </a:r>
                      <a:endParaRPr lang="en-A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Wilson/Callaghan</a:t>
                      </a:r>
                    </a:p>
                    <a:p>
                      <a:r>
                        <a:rPr lang="en-US" sz="1800" dirty="0" smtClean="0"/>
                        <a:t>Clegg</a:t>
                      </a:r>
                      <a:r>
                        <a:rPr lang="en-US" sz="1800" baseline="0" dirty="0" smtClean="0"/>
                        <a:t> (in coalition)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1964-70, 74-79</a:t>
                      </a:r>
                    </a:p>
                    <a:p>
                      <a:r>
                        <a:rPr lang="en-US" sz="1800" dirty="0" smtClean="0"/>
                        <a:t>2010-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Third Way</a:t>
                      </a:r>
                      <a:endParaRPr lang="en-AU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Labour</a:t>
                      </a:r>
                      <a:r>
                        <a:rPr lang="en-US" sz="1800" dirty="0" smtClean="0"/>
                        <a:t> Party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Blair/Brown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1997-2010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Environmentalism</a:t>
                      </a:r>
                      <a:endParaRPr lang="en-AU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Anti-globalism/ populism</a:t>
                      </a:r>
                      <a:endParaRPr lang="en-AU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UKIP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in government</a:t>
                      </a:r>
                      <a:endParaRPr lang="en-AU" sz="18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Theocracy</a:t>
                      </a:r>
                      <a:endParaRPr lang="en-AU" sz="1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 smtClean="0"/>
                        <a:t>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5669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0" y="260648"/>
            <a:ext cx="8568952" cy="86409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39AC"/>
                </a:solidFill>
              </a:rPr>
              <a:t>Australia: parties, governments, ideologies </a:t>
            </a:r>
            <a:r>
              <a:rPr lang="en-US" sz="1600" dirty="0" smtClean="0">
                <a:solidFill>
                  <a:srgbClr val="0039AC"/>
                </a:solidFill>
              </a:rPr>
              <a:t>(Table 2.1 cont’d)</a:t>
            </a:r>
            <a:endParaRPr lang="en-AU" dirty="0">
              <a:solidFill>
                <a:srgbClr val="0039A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023630"/>
              </p:ext>
            </p:extLst>
          </p:nvPr>
        </p:nvGraphicFramePr>
        <p:xfrm>
          <a:off x="191734" y="1196752"/>
          <a:ext cx="8712967" cy="5085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/>
                <a:gridCol w="2304256"/>
                <a:gridCol w="2448272"/>
                <a:gridCol w="1296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Ideology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Party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Gov’t/PM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Dates</a:t>
                      </a:r>
                      <a:endParaRPr lang="en-AU" sz="20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Conservatism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Liberal</a:t>
                      </a:r>
                      <a:r>
                        <a:rPr lang="en-US" sz="1800" baseline="0" dirty="0" smtClean="0"/>
                        <a:t> Party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National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Menzies</a:t>
                      </a:r>
                      <a:r>
                        <a:rPr lang="en-US" sz="1800" dirty="0" smtClean="0"/>
                        <a:t>/Holt/McEwen/ Gorton/McMahon</a:t>
                      </a:r>
                    </a:p>
                    <a:p>
                      <a:r>
                        <a:rPr lang="en-US" sz="1800" dirty="0" smtClean="0"/>
                        <a:t>In coalition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1949-72</a:t>
                      </a:r>
                    </a:p>
                    <a:p>
                      <a:r>
                        <a:rPr lang="en-US" sz="1800" dirty="0" smtClean="0"/>
                        <a:t>1975-83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Liberalism/</a:t>
                      </a:r>
                    </a:p>
                    <a:p>
                      <a:r>
                        <a:rPr lang="en-US" sz="1800" b="1" dirty="0" smtClean="0"/>
                        <a:t>neo-liberalism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Liberal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Howard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1996-2007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Marxism/</a:t>
                      </a:r>
                      <a:r>
                        <a:rPr lang="en-US" sz="1800" b="1" baseline="0" dirty="0" smtClean="0"/>
                        <a:t>communism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Communist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in government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Democratic socialism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Australian</a:t>
                      </a:r>
                      <a:r>
                        <a:rPr lang="en-US" sz="1800" baseline="0" dirty="0" smtClean="0"/>
                        <a:t> Labor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Whitlam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1972-75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Social democracy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Aust.</a:t>
                      </a:r>
                      <a:r>
                        <a:rPr lang="en-US" sz="1800" baseline="0" dirty="0" smtClean="0"/>
                        <a:t> Labor Party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Aust. Democrats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Hawke/Keating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1983-96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Third Way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Aust. </a:t>
                      </a:r>
                      <a:r>
                        <a:rPr lang="en-US" sz="1800" baseline="0" dirty="0" smtClean="0"/>
                        <a:t> Labor Party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Rudd/Gillard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1997-2010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Environmentalism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Greens</a:t>
                      </a:r>
                    </a:p>
                    <a:p>
                      <a:r>
                        <a:rPr lang="en-US" sz="1800" dirty="0" smtClean="0"/>
                        <a:t>Aust.</a:t>
                      </a:r>
                      <a:r>
                        <a:rPr lang="en-US" sz="1800" baseline="0" dirty="0" smtClean="0"/>
                        <a:t> Democrats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in government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Anti-globalism/populism</a:t>
                      </a:r>
                      <a:endParaRPr lang="en-A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800" b="1" dirty="0" smtClean="0"/>
                        <a:t>Theocracy</a:t>
                      </a:r>
                      <a:endParaRPr lang="en-AU" sz="1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993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4000" dirty="0" smtClean="0">
                <a:solidFill>
                  <a:srgbClr val="0039AC"/>
                </a:solidFill>
              </a:rPr>
              <a:t>Conserva</a:t>
            </a:r>
            <a:r>
              <a:rPr lang="en-US" dirty="0" smtClean="0">
                <a:solidFill>
                  <a:srgbClr val="0039AC"/>
                </a:solidFill>
              </a:rPr>
              <a:t>tism</a:t>
            </a:r>
            <a:endParaRPr lang="en-AU" dirty="0">
              <a:solidFill>
                <a:srgbClr val="0039A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39AC"/>
                </a:solidFill>
              </a:rPr>
              <a:t>Origins: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9AC"/>
                </a:solidFill>
              </a:rPr>
              <a:t>	–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century landed/upper class</a:t>
            </a:r>
          </a:p>
          <a:p>
            <a:r>
              <a:rPr lang="en-US" dirty="0" smtClean="0">
                <a:solidFill>
                  <a:srgbClr val="0039AC"/>
                </a:solidFill>
              </a:rPr>
              <a:t>Principles:</a:t>
            </a:r>
          </a:p>
          <a:p>
            <a:pPr marL="0" indent="0">
              <a:buNone/>
            </a:pPr>
            <a:r>
              <a:rPr lang="en-US" dirty="0" smtClean="0"/>
              <a:t>	– stability and tradition rather than change</a:t>
            </a:r>
          </a:p>
          <a:p>
            <a:pPr marL="0" indent="0">
              <a:buNone/>
            </a:pPr>
            <a:r>
              <a:rPr lang="en-US" dirty="0" smtClean="0"/>
              <a:t>	– acceptance of inequality as natural</a:t>
            </a:r>
          </a:p>
          <a:p>
            <a:pPr marL="0" indent="0">
              <a:buNone/>
            </a:pPr>
            <a:r>
              <a:rPr lang="en-US" dirty="0" smtClean="0"/>
              <a:t>	– respect for </a:t>
            </a:r>
            <a:r>
              <a:rPr lang="en-US" dirty="0" smtClean="0"/>
              <a:t>‘traditional’ </a:t>
            </a:r>
            <a:r>
              <a:rPr lang="en-US" dirty="0" smtClean="0"/>
              <a:t>institutions/values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(e.g. monarchy, family)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pragmatic re. role of government</a:t>
            </a:r>
          </a:p>
          <a:p>
            <a:pPr marL="0" indent="0">
              <a:buNone/>
            </a:pPr>
            <a:r>
              <a:rPr lang="en-US" dirty="0" smtClean="0"/>
              <a:t>	– support for voluntarism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196690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3455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2259</Words>
  <Application>Microsoft Office PowerPoint</Application>
  <PresentationFormat>On-screen Show (4:3)</PresentationFormat>
  <Paragraphs>378</Paragraphs>
  <Slides>31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Office Theme</vt:lpstr>
      <vt:lpstr>1_Office Theme</vt:lpstr>
      <vt:lpstr>Document</vt:lpstr>
      <vt:lpstr>PowerPoint Presentation</vt:lpstr>
      <vt:lpstr>CHAPTER 2</vt:lpstr>
      <vt:lpstr>The nature of ideology</vt:lpstr>
      <vt:lpstr>Relevance? Understanding our place in history</vt:lpstr>
      <vt:lpstr>Relevance 2: current politics</vt:lpstr>
      <vt:lpstr>Political spectrum (Fig. 2.1)</vt:lpstr>
      <vt:lpstr>UK: parties, governments, ideologies (Table 2.1) </vt:lpstr>
      <vt:lpstr>Australia: parties, governments, ideologies (Table 2.1 cont’d)</vt:lpstr>
      <vt:lpstr>Conservatism</vt:lpstr>
      <vt:lpstr>Conservative parties</vt:lpstr>
      <vt:lpstr>Conservative principles and Leisure, Sport and Tourism</vt:lpstr>
      <vt:lpstr>(Neo-)Liberalism</vt:lpstr>
      <vt:lpstr>Liberal/neo-liberal parties</vt:lpstr>
      <vt:lpstr>Liberalism/neo-liberalism and Leisure, Sport and Tourism</vt:lpstr>
      <vt:lpstr>Marxism/neo-Marxism</vt:lpstr>
      <vt:lpstr>Marxism/Neo-Marxism: parties</vt:lpstr>
      <vt:lpstr>Marxist/Neo-Marxist principles and Leisure, Sport and Tourism</vt:lpstr>
      <vt:lpstr>Democratic Socialism</vt:lpstr>
      <vt:lpstr>Democratic Socialism: parties</vt:lpstr>
      <vt:lpstr>Democratic Socialism and Leisure, Sport and Tourism</vt:lpstr>
      <vt:lpstr>Social democracy and the Third Way</vt:lpstr>
      <vt:lpstr>Social democracy/Third Way: parties</vt:lpstr>
      <vt:lpstr>Social democracy/Third Way and Leisure, Sport and Tourism</vt:lpstr>
      <vt:lpstr>Feminism</vt:lpstr>
      <vt:lpstr>Feminism and Leisure, Sport and Tourism</vt:lpstr>
      <vt:lpstr>Environmentalism</vt:lpstr>
      <vt:lpstr>Environmentalism and Leisure, Sport and Tourism</vt:lpstr>
      <vt:lpstr>Anti-globalism/Populism</vt:lpstr>
      <vt:lpstr>Anti-globalism and Leisure, Sport and Tourism</vt:lpstr>
      <vt:lpstr>Populism</vt:lpstr>
      <vt:lpstr>Summary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41</cp:revision>
  <dcterms:created xsi:type="dcterms:W3CDTF">2016-12-12T01:27:12Z</dcterms:created>
  <dcterms:modified xsi:type="dcterms:W3CDTF">2017-04-19T10:47:31Z</dcterms:modified>
</cp:coreProperties>
</file>