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4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5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5"/>
  </p:notesMasterIdLst>
  <p:sldIdLst>
    <p:sldId id="257" r:id="rId2"/>
    <p:sldId id="258" r:id="rId3"/>
    <p:sldId id="261" r:id="rId4"/>
    <p:sldId id="262" r:id="rId5"/>
    <p:sldId id="263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65" r:id="rId21"/>
    <p:sldId id="260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n Worth" initials="A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16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6" autoAdjust="0"/>
    <p:restoredTop sz="94660"/>
  </p:normalViewPr>
  <p:slideViewPr>
    <p:cSldViewPr>
      <p:cViewPr>
        <p:scale>
          <a:sx n="89" d="100"/>
          <a:sy n="89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Sheet1!$B$5:$B$13</c:f>
              <c:strCache>
                <c:ptCount val="9"/>
                <c:pt idx="0">
                  <c:v>Other   </c:v>
                </c:pt>
                <c:pt idx="1">
                  <c:v>Tourism</c:v>
                </c:pt>
                <c:pt idx="2">
                  <c:v>Parks </c:v>
                </c:pt>
                <c:pt idx="3">
                  <c:v>Sport </c:v>
                </c:pt>
                <c:pt idx="4">
                  <c:v>Other arts</c:v>
                </c:pt>
                <c:pt idx="5">
                  <c:v>Museums/galleries  </c:v>
                </c:pt>
                <c:pt idx="6">
                  <c:v>Libraries</c:v>
                </c:pt>
                <c:pt idx="7">
                  <c:v>Heritage</c:v>
                </c:pt>
                <c:pt idx="8">
                  <c:v>Broadcasting</c:v>
                </c:pt>
              </c:strCache>
            </c:strRef>
          </c:cat>
          <c:val>
            <c:numRef>
              <c:f>Sheet1!$C$5:$C$13</c:f>
              <c:numCache>
                <c:formatCode>General</c:formatCode>
                <c:ptCount val="9"/>
                <c:pt idx="0">
                  <c:v>58</c:v>
                </c:pt>
                <c:pt idx="1">
                  <c:v>56</c:v>
                </c:pt>
                <c:pt idx="2">
                  <c:v>20</c:v>
                </c:pt>
                <c:pt idx="3">
                  <c:v>177</c:v>
                </c:pt>
                <c:pt idx="4">
                  <c:v>496</c:v>
                </c:pt>
                <c:pt idx="5">
                  <c:v>413</c:v>
                </c:pt>
                <c:pt idx="6">
                  <c:v>142</c:v>
                </c:pt>
                <c:pt idx="7">
                  <c:v>174</c:v>
                </c:pt>
                <c:pt idx="8">
                  <c:v>120</c:v>
                </c:pt>
              </c:numCache>
            </c:numRef>
          </c:val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rgbClr val="9FD6FF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Sheet1!$B$5:$B$13</c:f>
              <c:strCache>
                <c:ptCount val="9"/>
                <c:pt idx="0">
                  <c:v>Other   </c:v>
                </c:pt>
                <c:pt idx="1">
                  <c:v>Tourism</c:v>
                </c:pt>
                <c:pt idx="2">
                  <c:v>Parks </c:v>
                </c:pt>
                <c:pt idx="3">
                  <c:v>Sport </c:v>
                </c:pt>
                <c:pt idx="4">
                  <c:v>Other arts</c:v>
                </c:pt>
                <c:pt idx="5">
                  <c:v>Museums/galleries  </c:v>
                </c:pt>
                <c:pt idx="6">
                  <c:v>Libraries</c:v>
                </c:pt>
                <c:pt idx="7">
                  <c:v>Heritage</c:v>
                </c:pt>
                <c:pt idx="8">
                  <c:v>Broadcasting</c:v>
                </c:pt>
              </c:strCache>
            </c:strRef>
          </c:cat>
          <c:val>
            <c:numRef>
              <c:f>Sheet1!$D$5:$D$13</c:f>
              <c:numCache>
                <c:formatCode>General</c:formatCode>
                <c:ptCount val="9"/>
                <c:pt idx="0">
                  <c:v>100</c:v>
                </c:pt>
                <c:pt idx="1">
                  <c:v>128</c:v>
                </c:pt>
                <c:pt idx="2">
                  <c:v>906</c:v>
                </c:pt>
                <c:pt idx="3">
                  <c:v>1023</c:v>
                </c:pt>
                <c:pt idx="4">
                  <c:v>349</c:v>
                </c:pt>
                <c:pt idx="5">
                  <c:v>246</c:v>
                </c:pt>
                <c:pt idx="6">
                  <c:v>1002</c:v>
                </c:pt>
                <c:pt idx="7">
                  <c:v>60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51728768"/>
        <c:axId val="51730304"/>
      </c:barChart>
      <c:catAx>
        <c:axId val="517287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1730304"/>
        <c:crosses val="autoZero"/>
        <c:auto val="1"/>
        <c:lblAlgn val="ctr"/>
        <c:lblOffset val="100"/>
        <c:noMultiLvlLbl val="0"/>
      </c:catAx>
      <c:valAx>
        <c:axId val="51730304"/>
        <c:scaling>
          <c:orientation val="minMax"/>
          <c:max val="1300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£millions, </a:t>
                </a:r>
                <a:r>
                  <a:rPr lang="en-US" sz="2000" dirty="0" smtClean="0"/>
                  <a:t>2007–08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1728768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Sheet1!$C$22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Sheet1!$B$23:$B$30</c:f>
              <c:strCache>
                <c:ptCount val="8"/>
                <c:pt idx="0">
                  <c:v>Tourism</c:v>
                </c:pt>
                <c:pt idx="1">
                  <c:v>Other recreation</c:v>
                </c:pt>
                <c:pt idx="2">
                  <c:v>Parks</c:v>
                </c:pt>
                <c:pt idx="3">
                  <c:v>Sport</c:v>
                </c:pt>
                <c:pt idx="4">
                  <c:v>Other arts </c:v>
                </c:pt>
                <c:pt idx="5">
                  <c:v>Museums/galleries </c:v>
                </c:pt>
                <c:pt idx="6">
                  <c:v>Libraries</c:v>
                </c:pt>
                <c:pt idx="7">
                  <c:v>Broadcast/film</c:v>
                </c:pt>
              </c:strCache>
            </c:strRef>
          </c:cat>
          <c:val>
            <c:numRef>
              <c:f>Sheet1!$C$23:$C$30</c:f>
              <c:numCache>
                <c:formatCode>General</c:formatCode>
                <c:ptCount val="8"/>
                <c:pt idx="0">
                  <c:v>63</c:v>
                </c:pt>
                <c:pt idx="1">
                  <c:v>312</c:v>
                </c:pt>
                <c:pt idx="2">
                  <c:v>121</c:v>
                </c:pt>
                <c:pt idx="3">
                  <c:v>233</c:v>
                </c:pt>
                <c:pt idx="4">
                  <c:v>264</c:v>
                </c:pt>
                <c:pt idx="5">
                  <c:v>290</c:v>
                </c:pt>
                <c:pt idx="6">
                  <c:v>159</c:v>
                </c:pt>
                <c:pt idx="7">
                  <c:v>1468</c:v>
                </c:pt>
              </c:numCache>
            </c:numRef>
          </c:val>
        </c:ser>
        <c:ser>
          <c:idx val="1"/>
          <c:order val="1"/>
          <c:tx>
            <c:strRef>
              <c:f>Sheet1!$D$22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rgbClr val="0088EE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Sheet1!$B$23:$B$30</c:f>
              <c:strCache>
                <c:ptCount val="8"/>
                <c:pt idx="0">
                  <c:v>Tourism</c:v>
                </c:pt>
                <c:pt idx="1">
                  <c:v>Other recreation</c:v>
                </c:pt>
                <c:pt idx="2">
                  <c:v>Parks</c:v>
                </c:pt>
                <c:pt idx="3">
                  <c:v>Sport</c:v>
                </c:pt>
                <c:pt idx="4">
                  <c:v>Other arts </c:v>
                </c:pt>
                <c:pt idx="5">
                  <c:v>Museums/galleries </c:v>
                </c:pt>
                <c:pt idx="6">
                  <c:v>Libraries</c:v>
                </c:pt>
                <c:pt idx="7">
                  <c:v>Broadcast/film</c:v>
                </c:pt>
              </c:strCache>
            </c:strRef>
          </c:cat>
          <c:val>
            <c:numRef>
              <c:f>Sheet1!$D$23:$D$30</c:f>
              <c:numCache>
                <c:formatCode>General</c:formatCode>
                <c:ptCount val="8"/>
                <c:pt idx="0">
                  <c:v>555</c:v>
                </c:pt>
                <c:pt idx="1">
                  <c:v>0</c:v>
                </c:pt>
                <c:pt idx="2">
                  <c:v>1363</c:v>
                </c:pt>
                <c:pt idx="3">
                  <c:v>797</c:v>
                </c:pt>
                <c:pt idx="4">
                  <c:v>442</c:v>
                </c:pt>
                <c:pt idx="5">
                  <c:v>543</c:v>
                </c:pt>
                <c:pt idx="6">
                  <c:v>378</c:v>
                </c:pt>
                <c:pt idx="7">
                  <c:v>94</c:v>
                </c:pt>
              </c:numCache>
            </c:numRef>
          </c:val>
        </c:ser>
        <c:ser>
          <c:idx val="2"/>
          <c:order val="2"/>
          <c:tx>
            <c:strRef>
              <c:f>Sheet1!$E$22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rgbClr val="ABDBFF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Sheet1!$B$23:$B$30</c:f>
              <c:strCache>
                <c:ptCount val="8"/>
                <c:pt idx="0">
                  <c:v>Tourism</c:v>
                </c:pt>
                <c:pt idx="1">
                  <c:v>Other recreation</c:v>
                </c:pt>
                <c:pt idx="2">
                  <c:v>Parks</c:v>
                </c:pt>
                <c:pt idx="3">
                  <c:v>Sport</c:v>
                </c:pt>
                <c:pt idx="4">
                  <c:v>Other arts </c:v>
                </c:pt>
                <c:pt idx="5">
                  <c:v>Museums/galleries </c:v>
                </c:pt>
                <c:pt idx="6">
                  <c:v>Libraries</c:v>
                </c:pt>
                <c:pt idx="7">
                  <c:v>Broadcast/film</c:v>
                </c:pt>
              </c:strCache>
            </c:strRef>
          </c:cat>
          <c:val>
            <c:numRef>
              <c:f>Sheet1!$E$23:$E$30</c:f>
              <c:numCache>
                <c:formatCode>General</c:formatCode>
                <c:ptCount val="8"/>
                <c:pt idx="0">
                  <c:v>108</c:v>
                </c:pt>
                <c:pt idx="1">
                  <c:v>846</c:v>
                </c:pt>
                <c:pt idx="2">
                  <c:v>689</c:v>
                </c:pt>
                <c:pt idx="3">
                  <c:v>543</c:v>
                </c:pt>
                <c:pt idx="4">
                  <c:v>263</c:v>
                </c:pt>
                <c:pt idx="5">
                  <c:v>84</c:v>
                </c:pt>
                <c:pt idx="6">
                  <c:v>653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100"/>
        <c:axId val="51614464"/>
        <c:axId val="51616000"/>
      </c:barChart>
      <c:catAx>
        <c:axId val="516144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1616000"/>
        <c:crosses val="autoZero"/>
        <c:auto val="1"/>
        <c:lblAlgn val="ctr"/>
        <c:lblOffset val="100"/>
        <c:noMultiLvlLbl val="0"/>
      </c:catAx>
      <c:valAx>
        <c:axId val="5161600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AU$ millions, </a:t>
                </a:r>
                <a:r>
                  <a:rPr lang="en-US" sz="2000" dirty="0"/>
                  <a:t>2007-08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161446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2-09T17:00:16.552" idx="1">
    <p:pos x="2703" y="3271"/>
    <p:text>book has no 'native'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3DC87-25AD-4EB6-8FC8-3A8D87E2E49A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818E4-DCB2-486C-AA41-28CF41472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8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A8722-F077-4F92-999A-5A8910210E5B}" type="slidenum">
              <a:rPr lang="en-AU" smtClean="0"/>
              <a:pPr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9F380-ADD3-4CC1-B6BD-35860509ED30}" type="slidenum">
              <a:rPr lang="en-AU" smtClean="0"/>
              <a:pPr/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4507A-491B-44A0-B6EA-B79B20C355DD}" type="slidenum">
              <a:rPr lang="en-AU" smtClean="0"/>
              <a:pPr/>
              <a:t>5</a:t>
            </a:fld>
            <a:endParaRPr lang="en-AU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F4A48-9361-4EDF-875F-35D0721B19CC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850106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291FA9"/>
                </a:solidFill>
              </a:rPr>
              <a:t>Government in </a:t>
            </a:r>
            <a:r>
              <a:rPr lang="en-US" sz="3200" b="1" dirty="0" smtClean="0">
                <a:solidFill>
                  <a:srgbClr val="291FA9"/>
                </a:solidFill>
              </a:rPr>
              <a:t>Outdoor/environment/heritage </a:t>
            </a:r>
            <a:r>
              <a:rPr lang="en-US" sz="2800" b="1" dirty="0" smtClean="0">
                <a:solidFill>
                  <a:srgbClr val="291FA9"/>
                </a:solidFill>
              </a:rPr>
              <a:t/>
            </a:r>
            <a:br>
              <a:rPr lang="en-US" sz="2800" b="1" dirty="0" smtClean="0">
                <a:solidFill>
                  <a:srgbClr val="291FA9"/>
                </a:solidFill>
              </a:rPr>
            </a:br>
            <a:r>
              <a:rPr lang="en-US" sz="1800" dirty="0" smtClean="0">
                <a:solidFill>
                  <a:srgbClr val="291FA9"/>
                </a:solidFill>
              </a:rPr>
              <a:t>(Table 1.1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Promotion/provision</a:t>
            </a:r>
          </a:p>
          <a:p>
            <a:pPr lvl="1"/>
            <a:r>
              <a:rPr lang="en-US" dirty="0"/>
              <a:t>p</a:t>
            </a:r>
            <a:r>
              <a:rPr lang="en-US" baseline="0" dirty="0" smtClean="0"/>
              <a:t>rovision </a:t>
            </a:r>
            <a:r>
              <a:rPr lang="en-US" baseline="0" dirty="0" smtClean="0"/>
              <a:t>of parks and playgrounds</a:t>
            </a:r>
          </a:p>
          <a:p>
            <a:pPr lvl="1"/>
            <a:r>
              <a:rPr lang="en-US" dirty="0"/>
              <a:t>o</a:t>
            </a:r>
            <a:r>
              <a:rPr lang="en-US" baseline="0" dirty="0" smtClean="0"/>
              <a:t>wnership </a:t>
            </a:r>
            <a:r>
              <a:rPr lang="en-US" baseline="0" dirty="0" smtClean="0"/>
              <a:t>and conservation of natural and historic assets</a:t>
            </a:r>
            <a:endParaRPr lang="en-US" dirty="0" smtClean="0"/>
          </a:p>
          <a:p>
            <a:r>
              <a:rPr lang="en-US" dirty="0" smtClean="0">
                <a:solidFill>
                  <a:srgbClr val="291FA9"/>
                </a:solidFill>
              </a:rPr>
              <a:t>Regulation/control/prohibition</a:t>
            </a:r>
          </a:p>
          <a:p>
            <a:pPr lvl="1"/>
            <a:r>
              <a:rPr lang="en-US" dirty="0"/>
              <a:t>p</a:t>
            </a:r>
            <a:r>
              <a:rPr lang="en-US" baseline="0" dirty="0" smtClean="0"/>
              <a:t>rotective </a:t>
            </a:r>
            <a:r>
              <a:rPr lang="en-US" baseline="0" dirty="0" smtClean="0"/>
              <a:t>conservation and planning law</a:t>
            </a:r>
          </a:p>
          <a:p>
            <a:pPr lvl="1"/>
            <a:r>
              <a:rPr lang="en-AU" dirty="0"/>
              <a:t>p</a:t>
            </a:r>
            <a:r>
              <a:rPr lang="en-AU" baseline="0" dirty="0" smtClean="0"/>
              <a:t>rotection </a:t>
            </a:r>
            <a:r>
              <a:rPr lang="en-AU" baseline="0" dirty="0" smtClean="0"/>
              <a:t>of rare species</a:t>
            </a:r>
          </a:p>
          <a:p>
            <a:pPr lvl="1"/>
            <a:r>
              <a:rPr lang="en-US" dirty="0"/>
              <a:t>e</a:t>
            </a:r>
            <a:r>
              <a:rPr lang="en-US" baseline="0" dirty="0" smtClean="0"/>
              <a:t>xport </a:t>
            </a:r>
            <a:r>
              <a:rPr lang="en-US" baseline="0" dirty="0" smtClean="0"/>
              <a:t>bans on native species/heritage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31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txBody>
          <a:bodyPr/>
          <a:lstStyle/>
          <a:p>
            <a:r>
              <a:rPr lang="en-US" sz="3200" dirty="0" smtClean="0">
                <a:solidFill>
                  <a:srgbClr val="291FA9"/>
                </a:solidFill>
              </a:rPr>
              <a:t>Government in </a:t>
            </a:r>
            <a:r>
              <a:rPr lang="en-US" sz="3200" b="1" dirty="0" smtClean="0">
                <a:solidFill>
                  <a:srgbClr val="291FA9"/>
                </a:solidFill>
              </a:rPr>
              <a:t>Arts/broadcasting </a:t>
            </a:r>
            <a:r>
              <a:rPr lang="en-US" sz="1800" dirty="0" smtClean="0">
                <a:solidFill>
                  <a:srgbClr val="291FA9"/>
                </a:solidFill>
              </a:rPr>
              <a:t>(Table 1.1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256584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Promotion/provision</a:t>
            </a:r>
          </a:p>
          <a:p>
            <a:pPr lvl="1"/>
            <a:r>
              <a:rPr lang="en-AU" dirty="0"/>
              <a:t>s</a:t>
            </a:r>
            <a:r>
              <a:rPr lang="en-AU" baseline="0" dirty="0" smtClean="0"/>
              <a:t>ubsidy/funding </a:t>
            </a:r>
            <a:r>
              <a:rPr lang="en-AU" baseline="0" dirty="0" smtClean="0"/>
              <a:t>to arts bodies/artists</a:t>
            </a:r>
          </a:p>
          <a:p>
            <a:pPr lvl="1"/>
            <a:r>
              <a:rPr lang="en-US" dirty="0"/>
              <a:t>d</a:t>
            </a:r>
            <a:r>
              <a:rPr lang="en-US" baseline="0" dirty="0" smtClean="0"/>
              <a:t>irect </a:t>
            </a:r>
            <a:r>
              <a:rPr lang="en-US" baseline="0" dirty="0" smtClean="0"/>
              <a:t>provision of cultural facilities/services (usually subsidized)</a:t>
            </a:r>
            <a:r>
              <a:rPr lang="en-US" dirty="0" smtClean="0"/>
              <a:t> </a:t>
            </a:r>
          </a:p>
          <a:p>
            <a:pPr lvl="1"/>
            <a:r>
              <a:rPr lang="en-AU" dirty="0"/>
              <a:t>p</a:t>
            </a:r>
            <a:r>
              <a:rPr lang="en-AU" baseline="0" dirty="0" smtClean="0"/>
              <a:t>ublic </a:t>
            </a:r>
            <a:r>
              <a:rPr lang="en-AU" baseline="0" dirty="0" smtClean="0"/>
              <a:t>broadcasting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Regulation/control/prohibition</a:t>
            </a:r>
          </a:p>
          <a:p>
            <a:pPr lvl="1"/>
            <a:r>
              <a:rPr lang="en-US" dirty="0"/>
              <a:t>c</a:t>
            </a:r>
            <a:r>
              <a:rPr lang="en-US" baseline="0" dirty="0" smtClean="0"/>
              <a:t>opyright </a:t>
            </a:r>
            <a:r>
              <a:rPr lang="en-US" baseline="0" dirty="0" smtClean="0"/>
              <a:t>and moral rights laws and regulations</a:t>
            </a:r>
          </a:p>
          <a:p>
            <a:pPr lvl="1"/>
            <a:r>
              <a:rPr lang="en-AU" dirty="0"/>
              <a:t>l</a:t>
            </a:r>
            <a:r>
              <a:rPr lang="en-AU" baseline="0" dirty="0" smtClean="0"/>
              <a:t>icensing </a:t>
            </a:r>
            <a:r>
              <a:rPr lang="en-AU" baseline="0" dirty="0" smtClean="0"/>
              <a:t>of broadcasters</a:t>
            </a:r>
          </a:p>
          <a:p>
            <a:pPr lvl="1"/>
            <a:r>
              <a:rPr lang="en-US" baseline="0" dirty="0" smtClean="0"/>
              <a:t>export </a:t>
            </a:r>
            <a:r>
              <a:rPr lang="en-US" baseline="0" dirty="0" smtClean="0"/>
              <a:t>bans on art heritage</a:t>
            </a:r>
          </a:p>
          <a:p>
            <a:pPr lvl="1"/>
            <a:r>
              <a:rPr lang="en-AU" dirty="0"/>
              <a:t>c</a:t>
            </a:r>
            <a:r>
              <a:rPr lang="en-AU" baseline="0" dirty="0" smtClean="0"/>
              <a:t>ensorship </a:t>
            </a:r>
            <a:r>
              <a:rPr lang="en-AU" baseline="0" dirty="0" smtClean="0"/>
              <a:t>of literature, films/videos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65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08112"/>
          </a:xfrm>
        </p:spPr>
        <p:txBody>
          <a:bodyPr/>
          <a:lstStyle/>
          <a:p>
            <a:r>
              <a:rPr lang="en-US" sz="3200" dirty="0" smtClean="0">
                <a:solidFill>
                  <a:srgbClr val="291FA9"/>
                </a:solidFill>
              </a:rPr>
              <a:t>Government in the </a:t>
            </a:r>
            <a:r>
              <a:rPr lang="en-US" sz="3200" b="1" dirty="0" smtClean="0">
                <a:solidFill>
                  <a:srgbClr val="291FA9"/>
                </a:solidFill>
              </a:rPr>
              <a:t>Social activities  </a:t>
            </a:r>
            <a:r>
              <a:rPr lang="en-US" sz="1800" dirty="0" smtClean="0">
                <a:solidFill>
                  <a:srgbClr val="291FA9"/>
                </a:solidFill>
              </a:rPr>
              <a:t>(Table 1.1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1628800"/>
            <a:ext cx="8064896" cy="3761030"/>
          </a:xfrm>
          <a:noFill/>
        </p:spPr>
        <p:txBody>
          <a:bodyPr wrap="square" rtlCol="0">
            <a:spAutoFit/>
          </a:bodyPr>
          <a:lstStyle/>
          <a:p>
            <a:pPr marL="0"/>
            <a:r>
              <a:rPr lang="en-US" dirty="0">
                <a:solidFill>
                  <a:srgbClr val="0070C0"/>
                </a:solidFill>
              </a:rPr>
              <a:t>Promotion/provision</a:t>
            </a:r>
          </a:p>
          <a:p>
            <a:pPr marL="457200" lvl="1"/>
            <a:r>
              <a:rPr lang="en-AU" sz="2400" dirty="0"/>
              <a:t>s</a:t>
            </a:r>
            <a:r>
              <a:rPr lang="en-AU" sz="2400" dirty="0" smtClean="0"/>
              <a:t>ome </a:t>
            </a:r>
            <a:r>
              <a:rPr lang="en-AU" sz="2400" dirty="0"/>
              <a:t>direct provision (</a:t>
            </a:r>
            <a:r>
              <a:rPr lang="en-AU" sz="2400" dirty="0" smtClean="0"/>
              <a:t>e.g</a:t>
            </a:r>
            <a:r>
              <a:rPr lang="en-AU" sz="2400" dirty="0"/>
              <a:t>. </a:t>
            </a:r>
            <a:r>
              <a:rPr lang="en-AU" sz="2400" dirty="0" smtClean="0"/>
              <a:t>sea fronts</a:t>
            </a:r>
            <a:r>
              <a:rPr lang="en-AU" sz="2400" dirty="0"/>
              <a:t>, picnic sites, community centres)</a:t>
            </a:r>
            <a:endParaRPr lang="en-US" sz="2400" dirty="0"/>
          </a:p>
          <a:p>
            <a:pPr marL="0"/>
            <a:r>
              <a:rPr lang="en-US" dirty="0">
                <a:solidFill>
                  <a:srgbClr val="0070C0"/>
                </a:solidFill>
              </a:rPr>
              <a:t>Regulation/control/prohibition</a:t>
            </a:r>
          </a:p>
          <a:p>
            <a:pPr marL="457200" lvl="1"/>
            <a:r>
              <a:rPr lang="en-AU" sz="2400" dirty="0"/>
              <a:t>a</a:t>
            </a:r>
            <a:r>
              <a:rPr lang="en-AU" sz="2400" dirty="0" smtClean="0"/>
              <a:t>lcohol </a:t>
            </a:r>
            <a:r>
              <a:rPr lang="en-AU" sz="2400" dirty="0"/>
              <a:t>licensing/taxation</a:t>
            </a:r>
          </a:p>
          <a:p>
            <a:pPr marL="457200" lvl="1"/>
            <a:r>
              <a:rPr lang="en-AU" sz="2400" dirty="0"/>
              <a:t>p</a:t>
            </a:r>
            <a:r>
              <a:rPr lang="en-AU" sz="2400" dirty="0" smtClean="0"/>
              <a:t>rohibition </a:t>
            </a:r>
            <a:r>
              <a:rPr lang="en-AU" sz="2400" dirty="0"/>
              <a:t>of recreational drugs</a:t>
            </a:r>
          </a:p>
          <a:p>
            <a:pPr marL="457200" lvl="1"/>
            <a:r>
              <a:rPr lang="en-AU" sz="2400" dirty="0"/>
              <a:t>g</a:t>
            </a:r>
            <a:r>
              <a:rPr lang="en-AU" sz="2400" dirty="0" smtClean="0"/>
              <a:t>ambling </a:t>
            </a:r>
            <a:r>
              <a:rPr lang="en-AU" sz="2400" dirty="0"/>
              <a:t>licensing/taxation</a:t>
            </a:r>
          </a:p>
          <a:p>
            <a:pPr marL="457200" lvl="1"/>
            <a:r>
              <a:rPr lang="en-AU" sz="2400" dirty="0"/>
              <a:t>p</a:t>
            </a:r>
            <a:r>
              <a:rPr lang="en-AU" sz="2400" dirty="0" smtClean="0"/>
              <a:t>rostitution/brothels </a:t>
            </a:r>
            <a:r>
              <a:rPr lang="en-AU" sz="2400" dirty="0"/>
              <a:t>control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4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/>
          <a:lstStyle/>
          <a:p>
            <a:r>
              <a:rPr lang="en-US" sz="3200" dirty="0" smtClean="0">
                <a:solidFill>
                  <a:srgbClr val="291FA9"/>
                </a:solidFill>
              </a:rPr>
              <a:t>Government in the</a:t>
            </a:r>
            <a:r>
              <a:rPr lang="en-US" sz="3200" b="1" dirty="0" smtClean="0">
                <a:solidFill>
                  <a:srgbClr val="291FA9"/>
                </a:solidFill>
              </a:rPr>
              <a:t> Tourism </a:t>
            </a:r>
            <a:r>
              <a:rPr lang="en-US" sz="3200" dirty="0" smtClean="0">
                <a:solidFill>
                  <a:srgbClr val="291FA9"/>
                </a:solidFill>
              </a:rPr>
              <a:t>sector</a:t>
            </a:r>
            <a:r>
              <a:rPr lang="en-US" sz="3200" b="1" dirty="0" smtClean="0">
                <a:solidFill>
                  <a:srgbClr val="291FA9"/>
                </a:solidFill>
              </a:rPr>
              <a:t> </a:t>
            </a:r>
            <a:r>
              <a:rPr lang="en-US" sz="2000" dirty="0" smtClean="0">
                <a:solidFill>
                  <a:srgbClr val="291FA9"/>
                </a:solidFill>
              </a:rPr>
              <a:t>(Table 1.1 cont’d)</a:t>
            </a:r>
            <a:endParaRPr lang="en-AU" sz="20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Promotion/provision</a:t>
            </a:r>
          </a:p>
          <a:p>
            <a:pPr lvl="1"/>
            <a:r>
              <a:rPr lang="en-AU" dirty="0"/>
              <a:t>f</a:t>
            </a:r>
            <a:r>
              <a:rPr lang="en-AU" baseline="0" dirty="0" smtClean="0"/>
              <a:t>unding </a:t>
            </a:r>
            <a:r>
              <a:rPr lang="en-AU" baseline="0" dirty="0" smtClean="0"/>
              <a:t>of tourism marketing</a:t>
            </a:r>
          </a:p>
          <a:p>
            <a:pPr lvl="1"/>
            <a:r>
              <a:rPr lang="en-US" baseline="0" dirty="0" smtClean="0"/>
              <a:t>ownership/conservation/provision/marketing </a:t>
            </a:r>
            <a:r>
              <a:rPr lang="en-US" baseline="0" dirty="0" smtClean="0"/>
              <a:t>of natural heritage, arts facilities/services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Regulation/control/prohibition</a:t>
            </a:r>
          </a:p>
          <a:p>
            <a:pPr lvl="1"/>
            <a:r>
              <a:rPr lang="en-AU" dirty="0"/>
              <a:t>g</a:t>
            </a:r>
            <a:r>
              <a:rPr lang="en-AU" baseline="0" dirty="0" smtClean="0"/>
              <a:t>overnment </a:t>
            </a:r>
            <a:r>
              <a:rPr lang="en-AU" baseline="0" dirty="0" smtClean="0"/>
              <a:t>trade missions/embassies</a:t>
            </a:r>
          </a:p>
          <a:p>
            <a:pPr lvl="1"/>
            <a:r>
              <a:rPr lang="en-AU" dirty="0"/>
              <a:t>a</a:t>
            </a:r>
            <a:r>
              <a:rPr lang="en-AU" baseline="0" dirty="0" smtClean="0"/>
              <a:t>irline/air-traffic </a:t>
            </a:r>
            <a:r>
              <a:rPr lang="en-AU" baseline="0" dirty="0" smtClean="0"/>
              <a:t>regulation</a:t>
            </a:r>
          </a:p>
          <a:p>
            <a:pPr lvl="1"/>
            <a:r>
              <a:rPr lang="en-AU" dirty="0"/>
              <a:t>i</a:t>
            </a:r>
            <a:r>
              <a:rPr lang="en-AU" baseline="0" dirty="0" smtClean="0"/>
              <a:t>mmigration/passports</a:t>
            </a:r>
            <a:endParaRPr lang="en-AU" baseline="0" dirty="0" smtClean="0"/>
          </a:p>
          <a:p>
            <a:pPr lvl="1"/>
            <a:r>
              <a:rPr lang="en-AU" baseline="0" dirty="0" smtClean="0"/>
              <a:t>anti-sex </a:t>
            </a:r>
            <a:r>
              <a:rPr lang="en-AU" baseline="0" dirty="0" smtClean="0"/>
              <a:t>tourism legislation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90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dirty="0" smtClean="0">
                <a:solidFill>
                  <a:srgbClr val="291FA9"/>
                </a:solidFill>
              </a:rPr>
              <a:t>Government in </a:t>
            </a:r>
            <a:r>
              <a:rPr lang="en-US" sz="3600" b="1" dirty="0">
                <a:solidFill>
                  <a:srgbClr val="291FA9"/>
                </a:solidFill>
              </a:rPr>
              <a:t>a</a:t>
            </a:r>
            <a:r>
              <a:rPr lang="en-US" sz="3600" b="1" dirty="0" smtClean="0">
                <a:solidFill>
                  <a:srgbClr val="291FA9"/>
                </a:solidFill>
              </a:rPr>
              <a:t>ll sectors </a:t>
            </a:r>
            <a:r>
              <a:rPr lang="en-US" sz="2000" dirty="0" smtClean="0">
                <a:solidFill>
                  <a:srgbClr val="291FA9"/>
                </a:solidFill>
              </a:rPr>
              <a:t>(Table 1.1 cont’d)</a:t>
            </a:r>
            <a:endParaRPr lang="en-AU" sz="20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Promotion/provision</a:t>
            </a:r>
          </a:p>
          <a:p>
            <a:pPr lvl="1"/>
            <a:r>
              <a:rPr lang="en-AU" dirty="0"/>
              <a:t>t</a:t>
            </a:r>
            <a:r>
              <a:rPr lang="en-AU" baseline="0" dirty="0" smtClean="0"/>
              <a:t>raining/education</a:t>
            </a:r>
            <a:endParaRPr lang="en-AU" baseline="0" dirty="0" smtClean="0"/>
          </a:p>
          <a:p>
            <a:pPr lvl="1"/>
            <a:r>
              <a:rPr lang="en-AU" dirty="0"/>
              <a:t>r</a:t>
            </a:r>
            <a:r>
              <a:rPr lang="en-AU" baseline="0" dirty="0" smtClean="0"/>
              <a:t>esearch </a:t>
            </a:r>
            <a:r>
              <a:rPr lang="en-AU" baseline="0" dirty="0" smtClean="0"/>
              <a:t>funding</a:t>
            </a:r>
          </a:p>
          <a:p>
            <a:pPr lvl="1"/>
            <a:r>
              <a:rPr lang="en-AU" dirty="0"/>
              <a:t>c</a:t>
            </a:r>
            <a:r>
              <a:rPr lang="en-AU" baseline="0" dirty="0" smtClean="0"/>
              <a:t>haritable </a:t>
            </a:r>
            <a:r>
              <a:rPr lang="en-AU" baseline="0" dirty="0" smtClean="0"/>
              <a:t>status</a:t>
            </a:r>
          </a:p>
          <a:p>
            <a:pPr lvl="1"/>
            <a:r>
              <a:rPr lang="en-US" dirty="0"/>
              <a:t>g</a:t>
            </a:r>
            <a:r>
              <a:rPr lang="en-US" baseline="0" dirty="0" smtClean="0"/>
              <a:t>eneral </a:t>
            </a:r>
            <a:r>
              <a:rPr lang="en-US" baseline="0" dirty="0" smtClean="0"/>
              <a:t>enabling legislation for local councils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Regulation/control/prohibition</a:t>
            </a:r>
          </a:p>
          <a:p>
            <a:pPr lvl="1"/>
            <a:r>
              <a:rPr lang="en-AU" dirty="0"/>
              <a:t>s</a:t>
            </a:r>
            <a:r>
              <a:rPr lang="en-AU" baseline="0" dirty="0" smtClean="0"/>
              <a:t>afety </a:t>
            </a:r>
            <a:r>
              <a:rPr lang="en-AU" baseline="0" dirty="0" smtClean="0"/>
              <a:t>regulations: individual/crowd/venues</a:t>
            </a:r>
          </a:p>
          <a:p>
            <a:pPr lvl="1"/>
            <a:r>
              <a:rPr lang="en-AU" dirty="0"/>
              <a:t>t</a:t>
            </a:r>
            <a:r>
              <a:rPr lang="en-AU" baseline="0" dirty="0" smtClean="0"/>
              <a:t>own/country </a:t>
            </a:r>
            <a:r>
              <a:rPr lang="en-AU" baseline="0" dirty="0" smtClean="0"/>
              <a:t>planning</a:t>
            </a:r>
          </a:p>
          <a:p>
            <a:pPr lvl="1"/>
            <a:r>
              <a:rPr lang="en-AU" dirty="0"/>
              <a:t>n</a:t>
            </a:r>
            <a:r>
              <a:rPr lang="en-AU" baseline="0" dirty="0" smtClean="0"/>
              <a:t>oise </a:t>
            </a:r>
            <a:r>
              <a:rPr lang="en-AU" baseline="0" dirty="0" smtClean="0"/>
              <a:t>regulations 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0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dirty="0" smtClean="0">
                <a:solidFill>
                  <a:srgbClr val="291FA9"/>
                </a:solidFill>
              </a:rPr>
              <a:t>The state and LST: </a:t>
            </a:r>
            <a:r>
              <a:rPr lang="en-US" sz="3600" dirty="0" smtClean="0">
                <a:solidFill>
                  <a:srgbClr val="291FA9"/>
                </a:solidFill>
              </a:rPr>
              <a:t>international </a:t>
            </a:r>
            <a:r>
              <a:rPr lang="en-US" sz="1800" dirty="0" smtClean="0">
                <a:solidFill>
                  <a:srgbClr val="291FA9"/>
                </a:solidFill>
              </a:rPr>
              <a:t>(Table 1.2)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81128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Activities</a:t>
            </a:r>
          </a:p>
          <a:p>
            <a:pPr lvl="1"/>
            <a:r>
              <a:rPr lang="en-AU" dirty="0"/>
              <a:t>i</a:t>
            </a:r>
            <a:r>
              <a:rPr lang="en-AU" baseline="0" dirty="0" smtClean="0"/>
              <a:t>nternational </a:t>
            </a:r>
            <a:r>
              <a:rPr lang="en-AU" baseline="0" dirty="0" smtClean="0"/>
              <a:t>airline regulation</a:t>
            </a:r>
          </a:p>
          <a:p>
            <a:pPr lvl="1"/>
            <a:r>
              <a:rPr lang="en-US" dirty="0"/>
              <a:t>h</a:t>
            </a:r>
            <a:r>
              <a:rPr lang="en-US" baseline="0" dirty="0" smtClean="0"/>
              <a:t>osting </a:t>
            </a:r>
            <a:r>
              <a:rPr lang="en-US" baseline="0" dirty="0" smtClean="0"/>
              <a:t>international sporting contests</a:t>
            </a:r>
          </a:p>
          <a:p>
            <a:pPr lvl="1"/>
            <a:r>
              <a:rPr lang="en-US" dirty="0"/>
              <a:t>e</a:t>
            </a:r>
            <a:r>
              <a:rPr lang="en-US" baseline="0" dirty="0" smtClean="0"/>
              <a:t>nvironmental/heritage </a:t>
            </a:r>
            <a:r>
              <a:rPr lang="en-US" baseline="0" dirty="0" smtClean="0"/>
              <a:t>agreements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Organizations</a:t>
            </a:r>
          </a:p>
          <a:p>
            <a:pPr lvl="1"/>
            <a:r>
              <a:rPr lang="fr-FR" baseline="0" dirty="0" smtClean="0"/>
              <a:t>International Air Transport Association (IATA) </a:t>
            </a:r>
          </a:p>
          <a:p>
            <a:pPr lvl="1"/>
            <a:r>
              <a:rPr lang="en-AU" baseline="0" dirty="0" smtClean="0"/>
              <a:t>International Olympic Committee (IOC)</a:t>
            </a:r>
          </a:p>
          <a:p>
            <a:pPr lvl="1"/>
            <a:r>
              <a:rPr lang="en-US" baseline="0" dirty="0" smtClean="0"/>
              <a:t>International Union for the Conservation of Nature (IUCN)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81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3600" dirty="0" smtClean="0">
                <a:solidFill>
                  <a:srgbClr val="291FA9"/>
                </a:solidFill>
              </a:rPr>
              <a:t>The state and LST: </a:t>
            </a:r>
            <a:r>
              <a:rPr lang="en-US" sz="3600" dirty="0" smtClean="0">
                <a:solidFill>
                  <a:srgbClr val="291FA9"/>
                </a:solidFill>
              </a:rPr>
              <a:t>national </a:t>
            </a:r>
            <a:r>
              <a:rPr lang="en-US" sz="1800" dirty="0" smtClean="0">
                <a:solidFill>
                  <a:srgbClr val="291FA9"/>
                </a:solidFill>
              </a:rPr>
              <a:t>(Table 1.2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328592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Activities</a:t>
            </a:r>
          </a:p>
          <a:p>
            <a:pPr lvl="1"/>
            <a:r>
              <a:rPr lang="en-AU" dirty="0"/>
              <a:t>t</a:t>
            </a:r>
            <a:r>
              <a:rPr lang="en-AU" baseline="0" dirty="0" smtClean="0"/>
              <a:t>ourism </a:t>
            </a:r>
            <a:r>
              <a:rPr lang="en-AU" baseline="0" dirty="0" smtClean="0"/>
              <a:t>promotion/marketing</a:t>
            </a:r>
          </a:p>
          <a:p>
            <a:pPr lvl="1"/>
            <a:r>
              <a:rPr lang="en-AU" dirty="0"/>
              <a:t>s</a:t>
            </a:r>
            <a:r>
              <a:rPr lang="en-AU" baseline="0" dirty="0" smtClean="0"/>
              <a:t>upport </a:t>
            </a:r>
            <a:r>
              <a:rPr lang="en-AU" baseline="0" dirty="0" smtClean="0"/>
              <a:t>of elite sports</a:t>
            </a:r>
          </a:p>
          <a:p>
            <a:pPr lvl="1"/>
            <a:r>
              <a:rPr lang="en-AU" dirty="0"/>
              <a:t>l</a:t>
            </a:r>
            <a:r>
              <a:rPr lang="en-AU" baseline="0" dirty="0" smtClean="0"/>
              <a:t>icensing </a:t>
            </a:r>
            <a:r>
              <a:rPr lang="en-AU" baseline="0" dirty="0" smtClean="0"/>
              <a:t>of broadcasting</a:t>
            </a:r>
          </a:p>
          <a:p>
            <a:pPr lvl="1"/>
            <a:r>
              <a:rPr lang="en-AU" baseline="0" dirty="0" smtClean="0"/>
              <a:t>provision </a:t>
            </a:r>
            <a:r>
              <a:rPr lang="en-AU" baseline="0" dirty="0" smtClean="0"/>
              <a:t>of national parks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Organizations</a:t>
            </a:r>
          </a:p>
          <a:p>
            <a:pPr lvl="1"/>
            <a:r>
              <a:rPr lang="en-AU" dirty="0"/>
              <a:t>n</a:t>
            </a:r>
            <a:r>
              <a:rPr lang="en-AU" baseline="0" dirty="0" smtClean="0"/>
              <a:t>ational </a:t>
            </a:r>
            <a:r>
              <a:rPr lang="en-AU" baseline="0" dirty="0" smtClean="0"/>
              <a:t>tourism commissions</a:t>
            </a:r>
          </a:p>
          <a:p>
            <a:pPr lvl="1"/>
            <a:r>
              <a:rPr lang="en-AU" dirty="0"/>
              <a:t>n</a:t>
            </a:r>
            <a:r>
              <a:rPr lang="en-AU" baseline="0" dirty="0" smtClean="0"/>
              <a:t>ational </a:t>
            </a:r>
            <a:r>
              <a:rPr lang="en-AU" baseline="0" dirty="0" smtClean="0"/>
              <a:t>sports councils/commissions</a:t>
            </a:r>
          </a:p>
          <a:p>
            <a:pPr lvl="1"/>
            <a:r>
              <a:rPr lang="en-AU" dirty="0"/>
              <a:t>b</a:t>
            </a:r>
            <a:r>
              <a:rPr lang="en-AU" baseline="0" dirty="0" smtClean="0"/>
              <a:t>roadcasting </a:t>
            </a:r>
            <a:r>
              <a:rPr lang="en-AU" baseline="0" dirty="0" smtClean="0"/>
              <a:t>regulatory bodies </a:t>
            </a:r>
          </a:p>
          <a:p>
            <a:pPr lvl="1"/>
            <a:r>
              <a:rPr lang="en-AU" dirty="0"/>
              <a:t>n</a:t>
            </a:r>
            <a:r>
              <a:rPr lang="en-AU" baseline="0" dirty="0" smtClean="0"/>
              <a:t>ational </a:t>
            </a:r>
            <a:r>
              <a:rPr lang="en-AU" baseline="0" dirty="0" smtClean="0"/>
              <a:t>parks departments/commissions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196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dirty="0" smtClean="0">
                <a:solidFill>
                  <a:srgbClr val="291FA9"/>
                </a:solidFill>
              </a:rPr>
              <a:t>The state and LST: </a:t>
            </a:r>
            <a:r>
              <a:rPr lang="en-US" sz="3600" dirty="0" smtClean="0">
                <a:solidFill>
                  <a:srgbClr val="291FA9"/>
                </a:solidFill>
              </a:rPr>
              <a:t>regional </a:t>
            </a:r>
            <a:r>
              <a:rPr lang="en-US" sz="1800" dirty="0" smtClean="0">
                <a:solidFill>
                  <a:srgbClr val="291FA9"/>
                </a:solidFill>
              </a:rPr>
              <a:t>(Table 1.2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Activities</a:t>
            </a:r>
          </a:p>
          <a:p>
            <a:pPr lvl="1"/>
            <a:r>
              <a:rPr lang="en-US" dirty="0"/>
              <a:t>p</a:t>
            </a:r>
            <a:r>
              <a:rPr lang="en-US" baseline="0" dirty="0" smtClean="0"/>
              <a:t>lanning </a:t>
            </a:r>
            <a:r>
              <a:rPr lang="en-US" baseline="0" dirty="0" smtClean="0"/>
              <a:t>and provision of regionally significant parks, sporting and arts facilities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Organizations</a:t>
            </a:r>
          </a:p>
          <a:p>
            <a:pPr lvl="1"/>
            <a:r>
              <a:rPr lang="en-US" dirty="0"/>
              <a:t>s</a:t>
            </a:r>
            <a:r>
              <a:rPr lang="en-US" baseline="0" dirty="0" smtClean="0"/>
              <a:t>tates/provinces </a:t>
            </a:r>
            <a:r>
              <a:rPr lang="en-US" baseline="0" dirty="0" smtClean="0"/>
              <a:t>(in federal systems)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baseline="0" dirty="0" smtClean="0"/>
              <a:t>ounties</a:t>
            </a:r>
            <a:endParaRPr lang="en-US" dirty="0" smtClean="0"/>
          </a:p>
          <a:p>
            <a:pPr lvl="1"/>
            <a:r>
              <a:rPr lang="en-US" baseline="0" dirty="0" smtClean="0"/>
              <a:t> </a:t>
            </a:r>
            <a:r>
              <a:rPr lang="en-US" baseline="0" dirty="0" smtClean="0"/>
              <a:t>ad </a:t>
            </a:r>
            <a:r>
              <a:rPr lang="en-US" baseline="0" dirty="0" smtClean="0"/>
              <a:t>hoc regions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19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z="3600" dirty="0" smtClean="0">
                <a:solidFill>
                  <a:srgbClr val="291FA9"/>
                </a:solidFill>
              </a:rPr>
              <a:t>The state and LST: </a:t>
            </a:r>
            <a:r>
              <a:rPr lang="en-US" sz="3600" dirty="0" smtClean="0">
                <a:solidFill>
                  <a:srgbClr val="291FA9"/>
                </a:solidFill>
              </a:rPr>
              <a:t>local </a:t>
            </a:r>
            <a:r>
              <a:rPr lang="en-US" sz="1800" dirty="0" smtClean="0">
                <a:solidFill>
                  <a:srgbClr val="291FA9"/>
                </a:solidFill>
              </a:rPr>
              <a:t>(Table 1.2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Activities</a:t>
            </a:r>
          </a:p>
          <a:p>
            <a:pPr lvl="1"/>
            <a:r>
              <a:rPr lang="en-US" dirty="0"/>
              <a:t>p</a:t>
            </a:r>
            <a:r>
              <a:rPr lang="en-US" baseline="0" dirty="0" smtClean="0"/>
              <a:t>lanning </a:t>
            </a:r>
            <a:r>
              <a:rPr lang="en-US" baseline="0" dirty="0" smtClean="0"/>
              <a:t>and provision of parks, and sporting and arts facilities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Organizations</a:t>
            </a:r>
          </a:p>
          <a:p>
            <a:pPr lvl="1"/>
            <a:r>
              <a:rPr lang="en-AU" dirty="0"/>
              <a:t>l</a:t>
            </a:r>
            <a:r>
              <a:rPr lang="en-AU" baseline="0" dirty="0" smtClean="0"/>
              <a:t>ocal </a:t>
            </a:r>
            <a:r>
              <a:rPr lang="en-AU" baseline="0" dirty="0" smtClean="0"/>
              <a:t>councils and boards/committees 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02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200" dirty="0" smtClean="0">
                <a:solidFill>
                  <a:srgbClr val="291FA9"/>
                </a:solidFill>
              </a:rPr>
              <a:t>The state and LST: </a:t>
            </a:r>
            <a:r>
              <a:rPr lang="en-US" sz="3200" dirty="0" smtClean="0">
                <a:solidFill>
                  <a:srgbClr val="291FA9"/>
                </a:solidFill>
              </a:rPr>
              <a:t>single </a:t>
            </a:r>
            <a:r>
              <a:rPr lang="en-US" sz="3200" dirty="0" smtClean="0">
                <a:solidFill>
                  <a:srgbClr val="291FA9"/>
                </a:solidFill>
              </a:rPr>
              <a:t>facility </a:t>
            </a:r>
            <a:r>
              <a:rPr lang="en-US" sz="1800" dirty="0" smtClean="0">
                <a:solidFill>
                  <a:srgbClr val="291FA9"/>
                </a:solidFill>
              </a:rPr>
              <a:t>(Table 1.2 cont’d)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Activities</a:t>
            </a:r>
          </a:p>
          <a:p>
            <a:pPr lvl="1"/>
            <a:r>
              <a:rPr lang="en-US" dirty="0"/>
              <a:t>d</a:t>
            </a:r>
            <a:r>
              <a:rPr lang="en-US" baseline="0" dirty="0" smtClean="0"/>
              <a:t>evelopment </a:t>
            </a:r>
            <a:r>
              <a:rPr lang="en-US" baseline="0" dirty="0" smtClean="0"/>
              <a:t>and operation of a single leisure facility/</a:t>
            </a:r>
            <a:r>
              <a:rPr lang="en-US" baseline="0" dirty="0" err="1" smtClean="0"/>
              <a:t>programme</a:t>
            </a:r>
            <a:endParaRPr lang="en-US" dirty="0" smtClean="0">
              <a:solidFill>
                <a:srgbClr val="291FA9"/>
              </a:solidFill>
            </a:endParaRPr>
          </a:p>
          <a:p>
            <a:r>
              <a:rPr lang="en-US" dirty="0" smtClean="0">
                <a:solidFill>
                  <a:srgbClr val="291FA9"/>
                </a:solidFill>
              </a:rPr>
              <a:t>Organizations</a:t>
            </a:r>
          </a:p>
          <a:p>
            <a:pPr lvl="1"/>
            <a:r>
              <a:rPr lang="en-AU" dirty="0"/>
              <a:t>a</a:t>
            </a:r>
            <a:r>
              <a:rPr lang="en-AU" baseline="0" dirty="0" smtClean="0"/>
              <a:t>ny</a:t>
            </a:r>
            <a:r>
              <a:rPr lang="en-US" baseline="0" dirty="0" smtClean="0"/>
              <a:t> </a:t>
            </a:r>
            <a:r>
              <a:rPr lang="en-US" baseline="0" dirty="0" smtClean="0"/>
              <a:t>of levels 2–4 above; trusts</a:t>
            </a:r>
            <a:endParaRPr lang="en-AU" dirty="0">
              <a:solidFill>
                <a:srgbClr val="291FA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1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08520" y="69801"/>
            <a:ext cx="9144001" cy="68892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196752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772816"/>
            <a:ext cx="7199313" cy="7640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>
                <a:latin typeface="+mj-lt"/>
                <a:cs typeface="Arial" panose="020B0604020202020204" pitchFamily="34" charset="0"/>
              </a:rPr>
              <a:t>Introduction</a:t>
            </a:r>
            <a:endParaRPr lang="en-GB" sz="4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3314395"/>
            <a:ext cx="460851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Defining </a:t>
            </a:r>
            <a:r>
              <a:rPr lang="en-AU" dirty="0" smtClean="0"/>
              <a:t>l</a:t>
            </a:r>
            <a:r>
              <a:rPr lang="en-AU" dirty="0" smtClean="0"/>
              <a:t>eisure</a:t>
            </a:r>
            <a:r>
              <a:rPr lang="en-AU" dirty="0"/>
              <a:t>, </a:t>
            </a:r>
            <a:r>
              <a:rPr lang="en-AU" dirty="0" smtClean="0"/>
              <a:t>sport </a:t>
            </a:r>
            <a:r>
              <a:rPr lang="en-AU" dirty="0" smtClean="0"/>
              <a:t>and </a:t>
            </a:r>
            <a:r>
              <a:rPr lang="en-AU" dirty="0" smtClean="0"/>
              <a:t>tourism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3818451"/>
            <a:ext cx="460851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Governments </a:t>
            </a:r>
            <a:r>
              <a:rPr lang="en-AU" dirty="0" smtClean="0"/>
              <a:t>and </a:t>
            </a:r>
            <a:r>
              <a:rPr lang="en-AU" dirty="0"/>
              <a:t>l</a:t>
            </a:r>
            <a:r>
              <a:rPr lang="en-AU" dirty="0" smtClean="0"/>
              <a:t>eisure</a:t>
            </a:r>
            <a:r>
              <a:rPr lang="en-AU" dirty="0"/>
              <a:t>, </a:t>
            </a:r>
            <a:r>
              <a:rPr lang="en-AU" dirty="0" smtClean="0"/>
              <a:t>sport </a:t>
            </a:r>
            <a:r>
              <a:rPr lang="en-AU" dirty="0" smtClean="0"/>
              <a:t>and </a:t>
            </a:r>
            <a:r>
              <a:rPr lang="en-AU" dirty="0" smtClean="0"/>
              <a:t>tourism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18315" y="5589240"/>
            <a:ext cx="46108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Content </a:t>
            </a:r>
            <a:r>
              <a:rPr lang="en-AU" dirty="0" smtClean="0"/>
              <a:t>and </a:t>
            </a:r>
            <a:r>
              <a:rPr lang="en-AU" dirty="0"/>
              <a:t>s</a:t>
            </a:r>
            <a:r>
              <a:rPr lang="en-AU" dirty="0" smtClean="0"/>
              <a:t>tructure </a:t>
            </a:r>
            <a:r>
              <a:rPr lang="en-AU" dirty="0"/>
              <a:t>of the </a:t>
            </a:r>
            <a:r>
              <a:rPr lang="en-AU" dirty="0" smtClean="0"/>
              <a:t>book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2815855"/>
            <a:ext cx="460851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18315" y="4605212"/>
            <a:ext cx="46158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Framework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27784" y="5085184"/>
            <a:ext cx="460384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Public expenditure: England </a:t>
            </a:r>
            <a:r>
              <a:rPr lang="en-AU" sz="2000" dirty="0" smtClean="0">
                <a:solidFill>
                  <a:srgbClr val="002060"/>
                </a:solidFill>
              </a:rPr>
              <a:t>(Table 1.3) </a:t>
            </a: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938931"/>
              </p:ext>
            </p:extLst>
          </p:nvPr>
        </p:nvGraphicFramePr>
        <p:xfrm>
          <a:off x="467544" y="980728"/>
          <a:ext cx="8136904" cy="5490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smtClean="0"/>
              <a:t>4</a:t>
            </a:r>
            <a:r>
              <a:rPr lang="en-AU" baseline="30000" smtClean="0"/>
              <a:t>th</a:t>
            </a:r>
            <a:r>
              <a:rPr lang="en-AU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143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Public expenditure: Australia </a:t>
            </a:r>
            <a:r>
              <a:rPr lang="en-AU" sz="1800" dirty="0" smtClean="0">
                <a:solidFill>
                  <a:srgbClr val="002060"/>
                </a:solidFill>
              </a:rPr>
              <a:t>(Table 1.3)</a:t>
            </a:r>
            <a:endParaRPr lang="en-US" sz="1800" dirty="0"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177170"/>
              </p:ext>
            </p:extLst>
          </p:nvPr>
        </p:nvGraphicFramePr>
        <p:xfrm>
          <a:off x="467544" y="1052736"/>
          <a:ext cx="8064896" cy="5418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06090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291FA9"/>
                </a:solidFill>
              </a:rPr>
              <a:t>Social/political/economic/management framework </a:t>
            </a:r>
            <a:r>
              <a:rPr lang="en-US" sz="1800" dirty="0" smtClean="0">
                <a:solidFill>
                  <a:srgbClr val="291FA9"/>
                </a:solidFill>
              </a:rPr>
              <a:t>(Fig. 1.4)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977084" y="1419746"/>
            <a:ext cx="4824536" cy="4752528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/>
          <p:cNvSpPr/>
          <p:nvPr/>
        </p:nvSpPr>
        <p:spPr>
          <a:xfrm>
            <a:off x="1257004" y="2211834"/>
            <a:ext cx="1944216" cy="1872208"/>
          </a:xfrm>
          <a:prstGeom prst="ellipse">
            <a:avLst/>
          </a:prstGeom>
          <a:solidFill>
            <a:srgbClr val="FFC000"/>
          </a:solidFill>
          <a:ln w="317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1401020" y="278789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People/</a:t>
            </a:r>
          </a:p>
          <a:p>
            <a:pPr algn="ctr"/>
            <a:r>
              <a:rPr lang="en-US" b="1" dirty="0"/>
              <a:t>c</a:t>
            </a:r>
            <a:r>
              <a:rPr lang="en-US" b="1" dirty="0" smtClean="0"/>
              <a:t>ommunity</a:t>
            </a:r>
            <a:endParaRPr lang="en-AU" b="1" dirty="0"/>
          </a:p>
        </p:txBody>
      </p:sp>
      <p:sp>
        <p:nvSpPr>
          <p:cNvPr id="6" name="Rectangle 5"/>
          <p:cNvSpPr/>
          <p:nvPr/>
        </p:nvSpPr>
        <p:spPr>
          <a:xfrm>
            <a:off x="5577484" y="2283842"/>
            <a:ext cx="2304256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5577484" y="2355850"/>
            <a:ext cx="23762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Organizations</a:t>
            </a:r>
          </a:p>
          <a:p>
            <a:r>
              <a:rPr lang="en-US" dirty="0" smtClean="0"/>
              <a:t>Governments</a:t>
            </a:r>
          </a:p>
          <a:p>
            <a:r>
              <a:rPr lang="en-US" dirty="0" smtClean="0"/>
              <a:t>Not-for-profits</a:t>
            </a:r>
          </a:p>
          <a:p>
            <a:r>
              <a:rPr lang="en-US" dirty="0" smtClean="0"/>
              <a:t>Private companies</a:t>
            </a:r>
            <a:endParaRPr lang="en-AU" dirty="0"/>
          </a:p>
        </p:txBody>
      </p:sp>
      <p:sp>
        <p:nvSpPr>
          <p:cNvPr id="8" name="Rounded Rectangle 7"/>
          <p:cNvSpPr/>
          <p:nvPr/>
        </p:nvSpPr>
        <p:spPr>
          <a:xfrm>
            <a:off x="3417244" y="5280794"/>
            <a:ext cx="2160240" cy="1179512"/>
          </a:xfrm>
          <a:prstGeom prst="roundRect">
            <a:avLst/>
          </a:prstGeom>
          <a:solidFill>
            <a:srgbClr val="FFFF00"/>
          </a:solidFill>
          <a:ln w="317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3705276" y="5308178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Services/ facilities/ attractions</a:t>
            </a:r>
            <a:endParaRPr lang="en-A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41580" y="113171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39729"/>
                </a:solidFill>
              </a:rPr>
              <a:t>THE ENVIRONMENT</a:t>
            </a:r>
            <a:endParaRPr lang="en-AU" b="1" dirty="0">
              <a:solidFill>
                <a:srgbClr val="63972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29612" y="516416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39729"/>
                </a:solidFill>
              </a:rPr>
              <a:t>THE ENVIRONMENT</a:t>
            </a:r>
            <a:endParaRPr lang="en-AU" b="1" dirty="0">
              <a:solidFill>
                <a:srgbClr val="63972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1220" y="386801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39729"/>
                </a:solidFill>
              </a:rPr>
              <a:t>THE ENVIRONMENT</a:t>
            </a:r>
            <a:endParaRPr lang="en-AU" b="1" dirty="0">
              <a:solidFill>
                <a:srgbClr val="63972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900" y="113171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39729"/>
                </a:solidFill>
              </a:rPr>
              <a:t>THE ENVIRONMENT</a:t>
            </a:r>
            <a:endParaRPr lang="en-AU" b="1" dirty="0">
              <a:solidFill>
                <a:srgbClr val="63972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892" y="566821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39729"/>
                </a:solidFill>
              </a:rPr>
              <a:t>THE ENVIRONMENT</a:t>
            </a:r>
            <a:endParaRPr lang="en-AU" b="1" dirty="0">
              <a:solidFill>
                <a:srgbClr val="63972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1220" y="1347738"/>
            <a:ext cx="22322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Socio-political link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1473028" y="4804122"/>
            <a:ext cx="18002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180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Socio-economic link</a:t>
            </a:r>
            <a:endParaRPr lang="en-AU" dirty="0"/>
          </a:p>
        </p:txBody>
      </p:sp>
      <p:sp>
        <p:nvSpPr>
          <p:cNvPr id="17" name="TextBox 16"/>
          <p:cNvSpPr txBox="1"/>
          <p:nvPr/>
        </p:nvSpPr>
        <p:spPr>
          <a:xfrm>
            <a:off x="5505476" y="4660106"/>
            <a:ext cx="18722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36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dirty="0" smtClean="0"/>
              <a:t>Managerial link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97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291FA9"/>
                </a:solidFill>
              </a:rPr>
              <a:t>Perspective</a:t>
            </a:r>
            <a:endParaRPr lang="en-AU" sz="40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F8E"/>
                </a:solidFill>
              </a:rPr>
              <a:t>Functionalist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estern </a:t>
            </a:r>
            <a:r>
              <a:rPr lang="en-US" dirty="0" smtClean="0"/>
              <a:t>liberal democracies </a:t>
            </a:r>
            <a:r>
              <a:rPr lang="en-US" u="sng" dirty="0" smtClean="0"/>
              <a:t>can</a:t>
            </a:r>
            <a:r>
              <a:rPr lang="en-US" dirty="0" smtClean="0"/>
              <a:t> operate more or less smoothly</a:t>
            </a:r>
          </a:p>
          <a:p>
            <a:r>
              <a:rPr lang="en-AU" dirty="0" smtClean="0">
                <a:solidFill>
                  <a:srgbClr val="002060"/>
                </a:solidFill>
              </a:rPr>
              <a:t>Alternative views</a:t>
            </a:r>
            <a:r>
              <a:rPr lang="en-AU" dirty="0" smtClean="0"/>
              <a:t>: </a:t>
            </a:r>
            <a:r>
              <a:rPr lang="en-AU" sz="2800" dirty="0" smtClean="0"/>
              <a:t>see Chapter 2</a:t>
            </a:r>
            <a:endParaRPr lang="en-US" sz="2800" dirty="0" smtClean="0"/>
          </a:p>
          <a:p>
            <a:r>
              <a:rPr lang="en-US" dirty="0" smtClean="0">
                <a:solidFill>
                  <a:srgbClr val="002F8E"/>
                </a:solidFill>
              </a:rPr>
              <a:t>Social democratic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smtClean="0"/>
              <a:t> </a:t>
            </a:r>
            <a:r>
              <a:rPr lang="en-US" dirty="0" smtClean="0"/>
              <a:t>basically capitalist economy, but with a strong state sector to provide services and manage the economy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AU" dirty="0"/>
              <a:t>Leisure, Sport </a:t>
            </a:r>
            <a:r>
              <a:rPr lang="en-AU" dirty="0" smtClean="0"/>
              <a:t>and </a:t>
            </a:r>
            <a:r>
              <a:rPr lang="en-AU" dirty="0"/>
              <a:t>Tourism, Politics, Policy and Planning, </a:t>
            </a:r>
            <a:r>
              <a:rPr lang="en-AU" dirty="0" smtClean="0"/>
              <a:t>4</a:t>
            </a:r>
            <a:r>
              <a:rPr lang="en-AU" baseline="30000" dirty="0" smtClean="0"/>
              <a:t>th</a:t>
            </a:r>
            <a:r>
              <a:rPr lang="en-AU" dirty="0" smtClean="0"/>
              <a:t> edition, </a:t>
            </a:r>
            <a:r>
              <a:rPr lang="en-AU" dirty="0"/>
              <a:t>Veal, 2017, CABI Tourism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00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rgbClr val="291FA9"/>
                </a:solidFill>
              </a:rPr>
              <a:t>Definitions</a:t>
            </a:r>
            <a:endParaRPr lang="en-AU" sz="4000" dirty="0">
              <a:solidFill>
                <a:srgbClr val="291FA9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en-US" sz="2800" b="1" i="1" dirty="0" smtClean="0">
                <a:solidFill>
                  <a:srgbClr val="291FA9"/>
                </a:solidFill>
              </a:rPr>
              <a:t>Leisure</a:t>
            </a:r>
            <a:r>
              <a:rPr lang="en-US" sz="2800" i="1" dirty="0" smtClean="0">
                <a:solidFill>
                  <a:srgbClr val="291FA9"/>
                </a:solidFill>
              </a:rPr>
              <a:t>: </a:t>
            </a:r>
            <a:r>
              <a:rPr lang="en-US" sz="2800" i="1" dirty="0" smtClean="0"/>
              <a:t>'relatively freely undertaken non-work activity' </a:t>
            </a:r>
            <a:r>
              <a:rPr lang="en-US" sz="2000" dirty="0" smtClean="0"/>
              <a:t>(Roberts, 1978: 3)</a:t>
            </a:r>
          </a:p>
          <a:p>
            <a:r>
              <a:rPr lang="en-US" sz="2800" b="1" i="1" dirty="0" smtClean="0">
                <a:solidFill>
                  <a:srgbClr val="291FA9"/>
                </a:solidFill>
              </a:rPr>
              <a:t>Sport:</a:t>
            </a:r>
            <a:r>
              <a:rPr lang="en-US" sz="2800" i="1" dirty="0" smtClean="0"/>
              <a:t> 'a recreational activity requiring bodily exertion and carried on according to a set of rules' </a:t>
            </a:r>
            <a:r>
              <a:rPr lang="en-US" sz="2000" dirty="0" smtClean="0"/>
              <a:t>(Oxford Pocket English Dictionary)</a:t>
            </a:r>
          </a:p>
          <a:p>
            <a:r>
              <a:rPr lang="en-US" sz="2800" b="1" i="1" dirty="0" smtClean="0">
                <a:solidFill>
                  <a:srgbClr val="291FA9"/>
                </a:solidFill>
              </a:rPr>
              <a:t>Tourism:</a:t>
            </a:r>
            <a:r>
              <a:rPr lang="en-US" sz="2800" i="1" dirty="0" smtClean="0">
                <a:solidFill>
                  <a:srgbClr val="291FA9"/>
                </a:solidFill>
              </a:rPr>
              <a:t> </a:t>
            </a:r>
            <a:r>
              <a:rPr lang="en-US" sz="2800" i="1" dirty="0" smtClean="0"/>
              <a:t>'the temporary movement of people to destinations outside their normal places of work and residence' </a:t>
            </a:r>
            <a:r>
              <a:rPr lang="en-US" sz="2000" dirty="0" smtClean="0"/>
              <a:t>(Mathieson and Wall, 1982: 1</a:t>
            </a:r>
            <a:r>
              <a:rPr lang="en-US" sz="2000" dirty="0" smtClean="0"/>
              <a:t>) </a:t>
            </a:r>
            <a:endParaRPr lang="en-US" sz="2000" dirty="0" smtClean="0"/>
          </a:p>
          <a:p>
            <a:endParaRPr lang="en-US" sz="2000" dirty="0" smtClean="0"/>
          </a:p>
          <a:p>
            <a:endParaRPr lang="en-AU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3528" y="6381328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24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68538" y="863600"/>
            <a:ext cx="5688012" cy="5661025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137525" cy="6477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rgbClr val="291FA9"/>
                </a:solidFill>
              </a:rPr>
              <a:t>Fig. 1.1. Leisure, sport and tourism: overlaps</a:t>
            </a:r>
            <a:endParaRPr lang="en-AU" sz="2800" dirty="0" smtClean="0">
              <a:solidFill>
                <a:srgbClr val="291FA9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476375" y="2909980"/>
            <a:ext cx="3816350" cy="3527425"/>
          </a:xfrm>
          <a:prstGeom prst="ellipse">
            <a:avLst/>
          </a:prstGeom>
          <a:solidFill>
            <a:schemeClr val="accent3">
              <a:lumMod val="20000"/>
              <a:lumOff val="80000"/>
              <a:alpha val="7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3600450" y="1340768"/>
            <a:ext cx="302418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291FA9"/>
                </a:solidFill>
              </a:rPr>
              <a:t>Leisure</a:t>
            </a:r>
            <a:endParaRPr lang="en-US" sz="2400" b="1" dirty="0">
              <a:solidFill>
                <a:srgbClr val="291FA9"/>
              </a:solidFill>
            </a:endParaRPr>
          </a:p>
          <a:p>
            <a:pPr algn="ctr"/>
            <a:r>
              <a:rPr lang="en-US" sz="2000" dirty="0"/>
              <a:t>Home-based leisure</a:t>
            </a:r>
          </a:p>
          <a:p>
            <a:pPr algn="ctr"/>
            <a:r>
              <a:rPr lang="en-US" sz="2000" dirty="0"/>
              <a:t>Local arts/entertainment</a:t>
            </a:r>
          </a:p>
          <a:p>
            <a:pPr algn="ctr"/>
            <a:r>
              <a:rPr lang="en-US" sz="2000" dirty="0"/>
              <a:t>Local social activity</a:t>
            </a:r>
          </a:p>
          <a:p>
            <a:pPr algn="ctr"/>
            <a:r>
              <a:rPr lang="en-US" sz="2000" dirty="0"/>
              <a:t>Children’s play</a:t>
            </a:r>
            <a:endParaRPr lang="en-AU" sz="20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10458" y="3339185"/>
            <a:ext cx="131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91FA9"/>
                </a:solidFill>
              </a:rPr>
              <a:t>Tourism</a:t>
            </a:r>
            <a:endParaRPr lang="en-AU" sz="2400" b="1" dirty="0">
              <a:solidFill>
                <a:srgbClr val="291FA9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47813" y="4834732"/>
            <a:ext cx="1152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Business tourism</a:t>
            </a:r>
            <a:endParaRPr lang="en-AU" sz="20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00337" y="4014788"/>
            <a:ext cx="13684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Holidays</a:t>
            </a:r>
          </a:p>
          <a:p>
            <a:r>
              <a:rPr lang="en-US" sz="2000" dirty="0"/>
              <a:t>Holiday </a:t>
            </a:r>
            <a:r>
              <a:rPr lang="en-US" sz="2000" dirty="0" smtClean="0"/>
              <a:t>   activities</a:t>
            </a:r>
            <a:endParaRPr lang="en-AU" sz="2000" dirty="0"/>
          </a:p>
        </p:txBody>
      </p:sp>
      <p:sp>
        <p:nvSpPr>
          <p:cNvPr id="10" name="Oval 9"/>
          <p:cNvSpPr/>
          <p:nvPr/>
        </p:nvSpPr>
        <p:spPr>
          <a:xfrm>
            <a:off x="3995738" y="3284537"/>
            <a:ext cx="3240087" cy="3095625"/>
          </a:xfrm>
          <a:prstGeom prst="ellipse">
            <a:avLst/>
          </a:prstGeom>
          <a:solidFill>
            <a:schemeClr val="accent3"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292725" y="3644900"/>
            <a:ext cx="935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91FA9"/>
                </a:solidFill>
              </a:rPr>
              <a:t>Sport</a:t>
            </a:r>
            <a:endParaRPr lang="en-AU" sz="2400" b="1" dirty="0">
              <a:solidFill>
                <a:srgbClr val="291FA9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95963" y="4724400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Local sport</a:t>
            </a:r>
            <a:endParaRPr lang="en-AU" sz="2000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40200" y="4380081"/>
            <a:ext cx="1008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Sport tourism</a:t>
            </a:r>
            <a:endParaRPr lang="en-A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6550223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9846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0" grpId="0" animBg="1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935038" y="806450"/>
            <a:ext cx="7848600" cy="5574878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1979613" y="1711680"/>
            <a:ext cx="5688012" cy="40322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2771775" y="2636838"/>
            <a:ext cx="3960813" cy="2520950"/>
          </a:xfrm>
          <a:prstGeom prst="roundRect">
            <a:avLst>
              <a:gd name="adj" fmla="val 16667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49053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AU" sz="2400" dirty="0" smtClean="0">
                <a:solidFill>
                  <a:srgbClr val="291FA9"/>
                </a:solidFill>
              </a:rPr>
              <a:t>Fig. 1.2. Leisure, sport, tourism and geography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3275013" y="3213100"/>
            <a:ext cx="2808287" cy="136683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3490913" y="3284538"/>
            <a:ext cx="1511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/>
            </a:lvl1pPr>
          </a:lstStyle>
          <a:p>
            <a:r>
              <a:rPr lang="en-AU" dirty="0"/>
              <a:t>Local area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348038" y="4005263"/>
            <a:ext cx="2303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b="1" dirty="0">
                <a:solidFill>
                  <a:srgbClr val="C00000"/>
                </a:solidFill>
              </a:rPr>
              <a:t>Local leisure/sport</a:t>
            </a: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5219700" y="3932238"/>
            <a:ext cx="550863" cy="504825"/>
          </a:xfrm>
          <a:custGeom>
            <a:avLst/>
            <a:gdLst>
              <a:gd name="T0" fmla="*/ 0 w 347"/>
              <a:gd name="T1" fmla="*/ 144462 h 318"/>
              <a:gd name="T2" fmla="*/ 215900 w 347"/>
              <a:gd name="T3" fmla="*/ 0 h 318"/>
              <a:gd name="T4" fmla="*/ 503238 w 347"/>
              <a:gd name="T5" fmla="*/ 144462 h 318"/>
              <a:gd name="T6" fmla="*/ 503238 w 347"/>
              <a:gd name="T7" fmla="*/ 431800 h 318"/>
              <a:gd name="T8" fmla="*/ 287338 w 347"/>
              <a:gd name="T9" fmla="*/ 504825 h 318"/>
              <a:gd name="T10" fmla="*/ 71438 w 347"/>
              <a:gd name="T11" fmla="*/ 431800 h 3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47"/>
              <a:gd name="T19" fmla="*/ 0 h 318"/>
              <a:gd name="T20" fmla="*/ 347 w 347"/>
              <a:gd name="T21" fmla="*/ 318 h 3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7" h="318">
                <a:moveTo>
                  <a:pt x="0" y="91"/>
                </a:moveTo>
                <a:cubicBezTo>
                  <a:pt x="41" y="45"/>
                  <a:pt x="83" y="0"/>
                  <a:pt x="136" y="0"/>
                </a:cubicBezTo>
                <a:cubicBezTo>
                  <a:pt x="189" y="0"/>
                  <a:pt x="287" y="46"/>
                  <a:pt x="317" y="91"/>
                </a:cubicBezTo>
                <a:cubicBezTo>
                  <a:pt x="347" y="136"/>
                  <a:pt x="340" y="234"/>
                  <a:pt x="317" y="272"/>
                </a:cubicBezTo>
                <a:cubicBezTo>
                  <a:pt x="294" y="310"/>
                  <a:pt x="226" y="318"/>
                  <a:pt x="181" y="318"/>
                </a:cubicBezTo>
                <a:cubicBezTo>
                  <a:pt x="136" y="318"/>
                  <a:pt x="90" y="295"/>
                  <a:pt x="45" y="272"/>
                </a:cubicBezTo>
              </a:path>
            </a:pathLst>
          </a:custGeom>
          <a:noFill/>
          <a:ln w="254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132138" y="2708275"/>
            <a:ext cx="2160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/>
            </a:lvl1pPr>
          </a:lstStyle>
          <a:p>
            <a:r>
              <a:rPr lang="en-AU" dirty="0"/>
              <a:t>Hinterland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987675" y="4724400"/>
            <a:ext cx="13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b="1" dirty="0" smtClean="0">
                <a:solidFill>
                  <a:srgbClr val="C00000"/>
                </a:solidFill>
              </a:rPr>
              <a:t>Day trips</a:t>
            </a:r>
            <a:endParaRPr lang="en-AU" sz="2000" b="1" dirty="0">
              <a:solidFill>
                <a:srgbClr val="C00000"/>
              </a:solidFill>
            </a:endParaRP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3635375" y="4437063"/>
            <a:ext cx="287338" cy="358775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555874" y="1987550"/>
            <a:ext cx="2303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/>
            </a:lvl1pPr>
          </a:lstStyle>
          <a:p>
            <a:r>
              <a:rPr lang="en-AU" dirty="0"/>
              <a:t>Rest of </a:t>
            </a:r>
            <a:r>
              <a:rPr lang="en-AU" dirty="0" smtClean="0"/>
              <a:t>the country</a:t>
            </a:r>
            <a:endParaRPr lang="en-AU" dirty="0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716463" y="5372100"/>
            <a:ext cx="2232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en-AU" dirty="0"/>
              <a:t>Domestic tourism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 flipV="1">
            <a:off x="4859338" y="4437063"/>
            <a:ext cx="720725" cy="935037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619250" y="1052513"/>
            <a:ext cx="2232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 b="1" dirty="0"/>
              <a:t>Rest of the world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364163" y="1098420"/>
            <a:ext cx="25923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en-AU" dirty="0"/>
              <a:t>International tourism</a:t>
            </a:r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>
            <a:off x="5580063" y="1465133"/>
            <a:ext cx="1008062" cy="1871662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9" name="TextBox 18"/>
          <p:cNvSpPr txBox="1"/>
          <p:nvPr/>
        </p:nvSpPr>
        <p:spPr>
          <a:xfrm>
            <a:off x="323528" y="6550223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916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/>
      <p:bldP spid="7187" grpId="0" animBg="1"/>
      <p:bldP spid="7182" grpId="0" animBg="1"/>
      <p:bldP spid="7178" grpId="0"/>
      <p:bldP spid="7181" grpId="0" animBg="1"/>
      <p:bldP spid="7181" grpId="1" animBg="1"/>
      <p:bldP spid="7183" grpId="0"/>
      <p:bldP spid="7185" grpId="0"/>
      <p:bldP spid="7186" grpId="0" animBg="1"/>
      <p:bldP spid="7188" grpId="0"/>
      <p:bldP spid="7189" grpId="0"/>
      <p:bldP spid="7190" grpId="0" animBg="1"/>
      <p:bldP spid="7192" grpId="0"/>
      <p:bldP spid="7194" grpId="0"/>
      <p:bldP spid="71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50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paration 3"/>
          <p:cNvSpPr/>
          <p:nvPr/>
        </p:nvSpPr>
        <p:spPr>
          <a:xfrm>
            <a:off x="1403648" y="2348880"/>
            <a:ext cx="1368425" cy="1152525"/>
          </a:xfrm>
          <a:prstGeom prst="flowChartPreparation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149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4762500" cy="561975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291FA9"/>
                </a:solidFill>
              </a:rPr>
              <a:t>Fig. 1.3. Planning environments</a:t>
            </a:r>
            <a:endParaRPr lang="en-AU" sz="2800" dirty="0" smtClean="0">
              <a:solidFill>
                <a:srgbClr val="291FA9"/>
              </a:solidFill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1619548" y="2421905"/>
            <a:ext cx="936625" cy="8636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7" name="Right Arrow 6"/>
          <p:cNvSpPr/>
          <p:nvPr/>
        </p:nvSpPr>
        <p:spPr>
          <a:xfrm>
            <a:off x="611560" y="5805388"/>
            <a:ext cx="719138" cy="4318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8" name="Left Arrow 7"/>
          <p:cNvSpPr/>
          <p:nvPr/>
        </p:nvSpPr>
        <p:spPr>
          <a:xfrm>
            <a:off x="2987973" y="2709242"/>
            <a:ext cx="792163" cy="4318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9" name="Down Arrow 8"/>
          <p:cNvSpPr/>
          <p:nvPr/>
        </p:nvSpPr>
        <p:spPr>
          <a:xfrm>
            <a:off x="1908473" y="1413842"/>
            <a:ext cx="503238" cy="71913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155" name="TextBox 9"/>
          <p:cNvSpPr txBox="1">
            <a:spLocks noChangeArrowheads="1"/>
          </p:cNvSpPr>
          <p:nvPr/>
        </p:nvSpPr>
        <p:spPr bwMode="auto">
          <a:xfrm>
            <a:off x="1115616" y="3717032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(</a:t>
            </a:r>
            <a:r>
              <a:rPr lang="en-US" b="1" dirty="0"/>
              <a:t>a) Single site</a:t>
            </a:r>
            <a:endParaRPr lang="en-AU" b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08104" y="3861048"/>
            <a:ext cx="2665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(b) Urban environment</a:t>
            </a:r>
            <a:endParaRPr lang="en-AU" b="1" dirty="0"/>
          </a:p>
        </p:txBody>
      </p:sp>
      <p:sp>
        <p:nvSpPr>
          <p:cNvPr id="19" name="Hexagon 18"/>
          <p:cNvSpPr/>
          <p:nvPr/>
        </p:nvSpPr>
        <p:spPr>
          <a:xfrm>
            <a:off x="5580112" y="1412776"/>
            <a:ext cx="2520280" cy="2376512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0" name="5-Point Star 19"/>
          <p:cNvSpPr/>
          <p:nvPr/>
        </p:nvSpPr>
        <p:spPr>
          <a:xfrm>
            <a:off x="6084317" y="2780209"/>
            <a:ext cx="287338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1" name="5-Point Star 20"/>
          <p:cNvSpPr/>
          <p:nvPr/>
        </p:nvSpPr>
        <p:spPr>
          <a:xfrm>
            <a:off x="7092380" y="2205534"/>
            <a:ext cx="287337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2" name="5-Point Star 21"/>
          <p:cNvSpPr/>
          <p:nvPr/>
        </p:nvSpPr>
        <p:spPr>
          <a:xfrm>
            <a:off x="6947917" y="3429496"/>
            <a:ext cx="288925" cy="287338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3" name="5-Point Star 22"/>
          <p:cNvSpPr/>
          <p:nvPr/>
        </p:nvSpPr>
        <p:spPr>
          <a:xfrm>
            <a:off x="6228184" y="1700808"/>
            <a:ext cx="287337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1" name="5-Point Star 40"/>
          <p:cNvSpPr/>
          <p:nvPr/>
        </p:nvSpPr>
        <p:spPr>
          <a:xfrm>
            <a:off x="896413" y="4796259"/>
            <a:ext cx="287337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2" name="TextBox 41"/>
          <p:cNvSpPr txBox="1"/>
          <p:nvPr/>
        </p:nvSpPr>
        <p:spPr>
          <a:xfrm>
            <a:off x="1559298" y="4706560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Leisure facility</a:t>
            </a:r>
          </a:p>
          <a:p>
            <a:endParaRPr lang="en-US" dirty="0"/>
          </a:p>
          <a:p>
            <a:r>
              <a:rPr lang="en-US" dirty="0" smtClean="0"/>
              <a:t>Planning area boundary</a:t>
            </a:r>
          </a:p>
          <a:p>
            <a:endParaRPr lang="en-US" dirty="0"/>
          </a:p>
          <a:p>
            <a:r>
              <a:rPr lang="en-US" dirty="0" smtClean="0"/>
              <a:t>Visitor/tourist arrivals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75085" y="5454516"/>
            <a:ext cx="792088" cy="7200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508104" y="5085184"/>
            <a:ext cx="576262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6" name="Right Arrow 45"/>
          <p:cNvSpPr/>
          <p:nvPr/>
        </p:nvSpPr>
        <p:spPr>
          <a:xfrm>
            <a:off x="540048" y="2709242"/>
            <a:ext cx="719138" cy="4318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47" name="Rectangle 46"/>
          <p:cNvSpPr/>
          <p:nvPr/>
        </p:nvSpPr>
        <p:spPr>
          <a:xfrm>
            <a:off x="6228184" y="5085184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Built-up area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6581001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585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45" grpId="0" animBg="1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5698976" cy="634082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rgbClr val="291FA9"/>
                </a:solidFill>
              </a:rPr>
              <a:t>Fig. 1.3. Planning environments (cont’d)</a:t>
            </a:r>
            <a:endParaRPr lang="en-AU" sz="2400" dirty="0"/>
          </a:p>
        </p:txBody>
      </p:sp>
      <p:sp>
        <p:nvSpPr>
          <p:cNvPr id="4" name="Hexagon 3"/>
          <p:cNvSpPr/>
          <p:nvPr/>
        </p:nvSpPr>
        <p:spPr>
          <a:xfrm>
            <a:off x="683059" y="826583"/>
            <a:ext cx="2592214" cy="2519809"/>
          </a:xfrm>
          <a:prstGeom prst="hexagon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1762559" y="2338330"/>
            <a:ext cx="1152525" cy="720725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043422" y="2050992"/>
            <a:ext cx="576262" cy="360363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7" name="Hexagon 6"/>
          <p:cNvSpPr/>
          <p:nvPr/>
        </p:nvSpPr>
        <p:spPr>
          <a:xfrm>
            <a:off x="4896049" y="790220"/>
            <a:ext cx="2520404" cy="2376388"/>
          </a:xfrm>
          <a:prstGeom prst="hexagon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1330759" y="2266892"/>
            <a:ext cx="288925" cy="287338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9" name="5-Point Star 8"/>
          <p:cNvSpPr/>
          <p:nvPr/>
        </p:nvSpPr>
        <p:spPr>
          <a:xfrm>
            <a:off x="2554722" y="2411355"/>
            <a:ext cx="288925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0" name="5-Point Star 9"/>
          <p:cNvSpPr/>
          <p:nvPr/>
        </p:nvSpPr>
        <p:spPr>
          <a:xfrm>
            <a:off x="1978459" y="2627255"/>
            <a:ext cx="288925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1" name="5-Point Star 10"/>
          <p:cNvSpPr/>
          <p:nvPr/>
        </p:nvSpPr>
        <p:spPr>
          <a:xfrm>
            <a:off x="1475222" y="1258830"/>
            <a:ext cx="287337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6048574" y="934683"/>
            <a:ext cx="576263" cy="36036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3" name="5-Point Star 12"/>
          <p:cNvSpPr/>
          <p:nvPr/>
        </p:nvSpPr>
        <p:spPr>
          <a:xfrm>
            <a:off x="5472312" y="1150583"/>
            <a:ext cx="287337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3741" y="3478456"/>
            <a:ext cx="2848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(c ) </a:t>
            </a:r>
            <a:r>
              <a:rPr lang="en-US" sz="2000" b="1" dirty="0" smtClean="0"/>
              <a:t>Urban–rural </a:t>
            </a:r>
            <a:r>
              <a:rPr lang="en-US" sz="2000" b="1" dirty="0"/>
              <a:t>region A</a:t>
            </a:r>
            <a:endParaRPr lang="en-AU" sz="2000" b="1" dirty="0"/>
          </a:p>
        </p:txBody>
      </p:sp>
      <p:sp>
        <p:nvSpPr>
          <p:cNvPr id="15" name="Oval 14"/>
          <p:cNvSpPr/>
          <p:nvPr/>
        </p:nvSpPr>
        <p:spPr>
          <a:xfrm>
            <a:off x="5111949" y="1653820"/>
            <a:ext cx="576263" cy="360363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6120309" y="2230504"/>
            <a:ext cx="576263" cy="36036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7200429" y="2086488"/>
            <a:ext cx="1439863" cy="126841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2122922" y="1042930"/>
            <a:ext cx="576262" cy="360362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19" name="5-Point Star 18"/>
          <p:cNvSpPr/>
          <p:nvPr/>
        </p:nvSpPr>
        <p:spPr>
          <a:xfrm>
            <a:off x="6408937" y="1437920"/>
            <a:ext cx="287337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0" name="5-Point Star 19"/>
          <p:cNvSpPr/>
          <p:nvPr/>
        </p:nvSpPr>
        <p:spPr>
          <a:xfrm>
            <a:off x="6120309" y="2086488"/>
            <a:ext cx="288925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1" name="5-Point Star 20"/>
          <p:cNvSpPr/>
          <p:nvPr/>
        </p:nvSpPr>
        <p:spPr>
          <a:xfrm>
            <a:off x="5327849" y="2374545"/>
            <a:ext cx="288925" cy="287338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2" name="5-Point Star 21"/>
          <p:cNvSpPr/>
          <p:nvPr/>
        </p:nvSpPr>
        <p:spPr>
          <a:xfrm>
            <a:off x="2338822" y="1690630"/>
            <a:ext cx="288925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80446" y="3327339"/>
            <a:ext cx="29158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(d) </a:t>
            </a:r>
            <a:r>
              <a:rPr lang="en-US" dirty="0" smtClean="0"/>
              <a:t>Urban–rural </a:t>
            </a:r>
            <a:r>
              <a:rPr lang="en-US" dirty="0"/>
              <a:t>region B</a:t>
            </a:r>
            <a:endParaRPr lang="en-AU" dirty="0"/>
          </a:p>
        </p:txBody>
      </p:sp>
      <p:sp>
        <p:nvSpPr>
          <p:cNvPr id="24" name="Hexagon 23"/>
          <p:cNvSpPr/>
          <p:nvPr/>
        </p:nvSpPr>
        <p:spPr>
          <a:xfrm>
            <a:off x="2699792" y="4221088"/>
            <a:ext cx="2520280" cy="2304058"/>
          </a:xfrm>
          <a:prstGeom prst="hexagon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5" name="5-Point Star 24"/>
          <p:cNvSpPr/>
          <p:nvPr/>
        </p:nvSpPr>
        <p:spPr>
          <a:xfrm>
            <a:off x="3203997" y="5588521"/>
            <a:ext cx="287338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6" name="5-Point Star 25"/>
          <p:cNvSpPr/>
          <p:nvPr/>
        </p:nvSpPr>
        <p:spPr>
          <a:xfrm>
            <a:off x="4212060" y="5013846"/>
            <a:ext cx="287337" cy="2873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7" name="5-Point Star 26"/>
          <p:cNvSpPr/>
          <p:nvPr/>
        </p:nvSpPr>
        <p:spPr>
          <a:xfrm>
            <a:off x="4067597" y="6094139"/>
            <a:ext cx="288925" cy="287338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8" name="5-Point Star 27"/>
          <p:cNvSpPr/>
          <p:nvPr/>
        </p:nvSpPr>
        <p:spPr>
          <a:xfrm>
            <a:off x="3347864" y="4509120"/>
            <a:ext cx="287337" cy="288925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29" name="Right Arrow 28"/>
          <p:cNvSpPr/>
          <p:nvPr/>
        </p:nvSpPr>
        <p:spPr>
          <a:xfrm>
            <a:off x="1835696" y="5229200"/>
            <a:ext cx="719138" cy="4318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30" name="Left Arrow 29"/>
          <p:cNvSpPr/>
          <p:nvPr/>
        </p:nvSpPr>
        <p:spPr>
          <a:xfrm>
            <a:off x="5364088" y="5157192"/>
            <a:ext cx="792163" cy="431800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31" name="Down Arrow 30"/>
          <p:cNvSpPr/>
          <p:nvPr/>
        </p:nvSpPr>
        <p:spPr>
          <a:xfrm>
            <a:off x="3707904" y="3701062"/>
            <a:ext cx="503238" cy="519083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32" name="TextBox 31"/>
          <p:cNvSpPr txBox="1"/>
          <p:nvPr/>
        </p:nvSpPr>
        <p:spPr>
          <a:xfrm>
            <a:off x="5436096" y="5805264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(e)  Tourist destination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10590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4" grpId="0"/>
      <p:bldP spid="15" grpId="0" animBg="1"/>
      <p:bldP spid="16" grpId="0" animBg="1"/>
      <p:bldP spid="17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91FA9"/>
                </a:solidFill>
              </a:rPr>
              <a:t>Government involvement in leisure, sport and </a:t>
            </a:r>
            <a:r>
              <a:rPr lang="en-US" sz="3600" dirty="0">
                <a:solidFill>
                  <a:srgbClr val="291FA9"/>
                </a:solidFill>
              </a:rPr>
              <a:t>t</a:t>
            </a:r>
            <a:r>
              <a:rPr lang="en-US" sz="3600" dirty="0" smtClean="0">
                <a:solidFill>
                  <a:srgbClr val="291FA9"/>
                </a:solidFill>
              </a:rPr>
              <a:t>ourism provision: examples</a:t>
            </a:r>
            <a:endParaRPr lang="en-AU" sz="3600" dirty="0">
              <a:solidFill>
                <a:srgbClr val="291FA9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</a:t>
            </a:r>
            <a:r>
              <a:rPr lang="en-AU" baseline="0" dirty="0" smtClean="0"/>
              <a:t>rban and national parks</a:t>
            </a:r>
          </a:p>
          <a:p>
            <a:r>
              <a:rPr lang="en-US" dirty="0" smtClean="0"/>
              <a:t>S</a:t>
            </a:r>
            <a:r>
              <a:rPr lang="en-US" baseline="0" dirty="0" smtClean="0"/>
              <a:t>ports facilities and events</a:t>
            </a:r>
          </a:p>
          <a:p>
            <a:r>
              <a:rPr lang="en-AU" dirty="0" smtClean="0"/>
              <a:t>Outdoor environment/heritage</a:t>
            </a:r>
            <a:endParaRPr lang="en-US" baseline="0" dirty="0" smtClean="0"/>
          </a:p>
          <a:p>
            <a:r>
              <a:rPr lang="en-AU" dirty="0" smtClean="0"/>
              <a:t>A</a:t>
            </a:r>
            <a:r>
              <a:rPr lang="en-AU" baseline="0" dirty="0" smtClean="0"/>
              <a:t>rts and broadcasting</a:t>
            </a:r>
          </a:p>
          <a:p>
            <a:r>
              <a:rPr lang="en-AU" baseline="0" dirty="0" smtClean="0"/>
              <a:t>Social</a:t>
            </a:r>
            <a:r>
              <a:rPr lang="en-AU" dirty="0" smtClean="0"/>
              <a:t> activities</a:t>
            </a:r>
            <a:endParaRPr lang="en-US" baseline="0" dirty="0" smtClean="0"/>
          </a:p>
          <a:p>
            <a:r>
              <a:rPr lang="en-AU" dirty="0" smtClean="0"/>
              <a:t>T</a:t>
            </a:r>
            <a:r>
              <a:rPr lang="en-AU" baseline="0" dirty="0" smtClean="0"/>
              <a:t>ourism promotion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907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200" dirty="0" smtClean="0">
                <a:solidFill>
                  <a:srgbClr val="291FA9"/>
                </a:solidFill>
              </a:rPr>
              <a:t>Government in the </a:t>
            </a:r>
            <a:r>
              <a:rPr lang="en-US" sz="3200" b="1" dirty="0" smtClean="0">
                <a:solidFill>
                  <a:srgbClr val="291FA9"/>
                </a:solidFill>
              </a:rPr>
              <a:t>Sport</a:t>
            </a:r>
            <a:r>
              <a:rPr lang="en-US" sz="3200" dirty="0" smtClean="0">
                <a:solidFill>
                  <a:srgbClr val="291FA9"/>
                </a:solidFill>
              </a:rPr>
              <a:t> sector </a:t>
            </a:r>
            <a:r>
              <a:rPr lang="en-US" sz="1800" dirty="0" smtClean="0">
                <a:solidFill>
                  <a:srgbClr val="291FA9"/>
                </a:solidFill>
              </a:rPr>
              <a:t>(Table 1.1)</a:t>
            </a:r>
            <a:endParaRPr lang="en-AU" sz="1800" dirty="0">
              <a:solidFill>
                <a:srgbClr val="291FA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4713387"/>
          </a:xfrm>
        </p:spPr>
        <p:txBody>
          <a:bodyPr/>
          <a:lstStyle/>
          <a:p>
            <a:r>
              <a:rPr lang="en-US" dirty="0" smtClean="0">
                <a:solidFill>
                  <a:srgbClr val="291FA9"/>
                </a:solidFill>
              </a:rPr>
              <a:t>Promotion/provision</a:t>
            </a:r>
          </a:p>
          <a:p>
            <a:pPr lvl="1"/>
            <a:r>
              <a:rPr lang="en-AU" dirty="0"/>
              <a:t>s</a:t>
            </a:r>
            <a:r>
              <a:rPr lang="en-AU" baseline="0" dirty="0" smtClean="0"/>
              <a:t>ubsidy/funding </a:t>
            </a:r>
            <a:r>
              <a:rPr lang="en-AU" baseline="0" dirty="0" smtClean="0"/>
              <a:t>to sporting bodies</a:t>
            </a:r>
          </a:p>
          <a:p>
            <a:pPr lvl="1"/>
            <a:r>
              <a:rPr lang="en-US" dirty="0"/>
              <a:t>d</a:t>
            </a:r>
            <a:r>
              <a:rPr lang="en-US" baseline="0" dirty="0" smtClean="0"/>
              <a:t>irect </a:t>
            </a:r>
            <a:r>
              <a:rPr lang="en-US" baseline="0" dirty="0" smtClean="0"/>
              <a:t>provision of sport facilities/services (usually subsidized)</a:t>
            </a:r>
            <a:endParaRPr lang="en-US" dirty="0" smtClean="0"/>
          </a:p>
          <a:p>
            <a:r>
              <a:rPr lang="en-US" dirty="0" smtClean="0">
                <a:solidFill>
                  <a:srgbClr val="291FA9"/>
                </a:solidFill>
              </a:rPr>
              <a:t>Regulation/control/prohibition</a:t>
            </a:r>
          </a:p>
          <a:p>
            <a:pPr lvl="1"/>
            <a:r>
              <a:rPr lang="en-AU" dirty="0"/>
              <a:t>s</a:t>
            </a:r>
            <a:r>
              <a:rPr lang="en-AU" baseline="0" dirty="0" smtClean="0"/>
              <a:t>ports </a:t>
            </a:r>
            <a:r>
              <a:rPr lang="en-AU" baseline="0" dirty="0" smtClean="0"/>
              <a:t>drug-testing</a:t>
            </a:r>
          </a:p>
          <a:p>
            <a:pPr lvl="1"/>
            <a:r>
              <a:rPr lang="en-AU" dirty="0"/>
              <a:t>a</a:t>
            </a:r>
            <a:r>
              <a:rPr lang="en-AU" baseline="0" dirty="0" smtClean="0"/>
              <a:t>nimal </a:t>
            </a:r>
            <a:r>
              <a:rPr lang="en-AU" baseline="0" dirty="0" smtClean="0"/>
              <a:t>treatment regulations</a:t>
            </a:r>
          </a:p>
          <a:p>
            <a:pPr lvl="1"/>
            <a:r>
              <a:rPr lang="en-AU" dirty="0"/>
              <a:t>b</a:t>
            </a:r>
            <a:r>
              <a:rPr lang="en-AU" baseline="0" dirty="0" smtClean="0"/>
              <a:t>anning </a:t>
            </a:r>
            <a:r>
              <a:rPr lang="en-AU" baseline="0" dirty="0" smtClean="0"/>
              <a:t>of cruel sports</a:t>
            </a:r>
          </a:p>
          <a:p>
            <a:pPr lvl="1"/>
            <a:r>
              <a:rPr lang="en-AU" dirty="0"/>
              <a:t>p</a:t>
            </a:r>
            <a:r>
              <a:rPr lang="en-AU" baseline="0" dirty="0" smtClean="0"/>
              <a:t>rohibition </a:t>
            </a:r>
            <a:r>
              <a:rPr lang="en-AU" baseline="0" dirty="0" smtClean="0"/>
              <a:t>of performance-enhancing drugs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555140"/>
            <a:ext cx="8424936" cy="2769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dirty="0" smtClean="0"/>
              <a:t>Leisure, Sport and Tourism, Politics, Policy and Planning, 4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edition, Veal, 2017, CABI Tourism Texts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6693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1228</Words>
  <Application>Microsoft Office PowerPoint</Application>
  <PresentationFormat>On-screen Show (4:3)</PresentationFormat>
  <Paragraphs>216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CHAPTER 1</vt:lpstr>
      <vt:lpstr>Definitions</vt:lpstr>
      <vt:lpstr>Fig. 1.1. Leisure, sport and tourism: overlaps</vt:lpstr>
      <vt:lpstr>Fig. 1.2. Leisure, sport, tourism and geography</vt:lpstr>
      <vt:lpstr>Fig. 1.3. Planning environments</vt:lpstr>
      <vt:lpstr>Fig. 1.3. Planning environments (cont’d)</vt:lpstr>
      <vt:lpstr>Government involvement in leisure, sport and tourism provision: examples</vt:lpstr>
      <vt:lpstr>Government in the Sport sector (Table 1.1)</vt:lpstr>
      <vt:lpstr>Government in Outdoor/environment/heritage  (Table 1.1 cont’d)</vt:lpstr>
      <vt:lpstr>Government in Arts/broadcasting (Table 1.1 cont’d)</vt:lpstr>
      <vt:lpstr>Government in the Social activities  (Table 1.1 cont’d)</vt:lpstr>
      <vt:lpstr>Government in the Tourism sector (Table 1.1 cont’d)</vt:lpstr>
      <vt:lpstr>Government in all sectors (Table 1.1 cont’d)</vt:lpstr>
      <vt:lpstr>The state and LST: international (Table 1.2)</vt:lpstr>
      <vt:lpstr>The state and LST: national (Table 1.2 cont’d)</vt:lpstr>
      <vt:lpstr>The state and LST: regional (Table 1.2 cont’d)</vt:lpstr>
      <vt:lpstr>The state and LST: local (Table 1.2 cont’d)</vt:lpstr>
      <vt:lpstr>The state and LST: single facility (Table 1.2 cont’d)</vt:lpstr>
      <vt:lpstr>Public expenditure: England (Table 1.3) </vt:lpstr>
      <vt:lpstr>Public expenditure: Australia (Table 1.3)</vt:lpstr>
      <vt:lpstr>Social/political/economic/management framework (Fig. 1.4)</vt:lpstr>
      <vt:lpstr>Perspective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32</cp:revision>
  <dcterms:created xsi:type="dcterms:W3CDTF">2016-11-30T23:45:22Z</dcterms:created>
  <dcterms:modified xsi:type="dcterms:W3CDTF">2017-04-19T10:36:20Z</dcterms:modified>
</cp:coreProperties>
</file>