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20"/>
  </p:notesMasterIdLst>
  <p:sldIdLst>
    <p:sldId id="263" r:id="rId10"/>
    <p:sldId id="276" r:id="rId11"/>
    <p:sldId id="275" r:id="rId12"/>
    <p:sldId id="279" r:id="rId13"/>
    <p:sldId id="267" r:id="rId14"/>
    <p:sldId id="280" r:id="rId15"/>
    <p:sldId id="281" r:id="rId16"/>
    <p:sldId id="282" r:id="rId17"/>
    <p:sldId id="283" r:id="rId18"/>
    <p:sldId id="271" r:id="rId19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1213" y="1948482"/>
            <a:ext cx="7199855" cy="442818"/>
          </a:xfrm>
        </p:spPr>
        <p:txBody>
          <a:bodyPr/>
          <a:lstStyle/>
          <a:p>
            <a:pPr algn="ctr"/>
            <a:r>
              <a:rPr lang="de-DE" sz="3600" dirty="0"/>
              <a:t>Chapter 9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64155" y="2411413"/>
            <a:ext cx="7199313" cy="4297362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Passenger Lines and Ferries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Passenger Lines and Ferries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311275" y="1820863"/>
            <a:ext cx="7199313" cy="4297362"/>
          </a:xfrm>
        </p:spPr>
        <p:txBody>
          <a:bodyPr>
            <a:normAutofit lnSpcReduction="10000"/>
          </a:bodyPr>
          <a:lstStyle/>
          <a:p>
            <a:r>
              <a:rPr lang="en-GB" sz="1800" b="1" dirty="0"/>
              <a:t>liner: </a:t>
            </a:r>
            <a:r>
              <a:rPr lang="en-US" sz="1800" dirty="0"/>
              <a:t>vessel advertising sailings on a specified trade route on a regular basis. It is not necessary that every named port be called on every voyage </a:t>
            </a:r>
            <a:r>
              <a:rPr lang="en-GB" sz="1800" dirty="0"/>
              <a:t>(US Department of Transportation, 2008).</a:t>
            </a:r>
          </a:p>
          <a:p>
            <a:pPr>
              <a:buNone/>
            </a:pPr>
            <a:endParaRPr lang="en-GB" sz="1800" b="1" dirty="0"/>
          </a:p>
          <a:p>
            <a:r>
              <a:rPr lang="en-GB" sz="1800" b="1" dirty="0"/>
              <a:t>ferry: </a:t>
            </a:r>
            <a:r>
              <a:rPr lang="en-US" sz="1800" dirty="0"/>
              <a:t>ship designed with one or more decks specifically for the carriage of passengers, and where there is either no cabin accommodation for the passengers (un-berthed) or not all of the passengers are accommodated in cabins where cabins are provided (</a:t>
            </a:r>
            <a:r>
              <a:rPr lang="en-US" sz="1800" i="1" dirty="0"/>
              <a:t>Glossary of Transport Statistics</a:t>
            </a:r>
            <a:r>
              <a:rPr lang="en-US" sz="1800" dirty="0"/>
              <a:t>, 2009). </a:t>
            </a:r>
          </a:p>
          <a:p>
            <a:pPr lvl="1"/>
            <a:r>
              <a:rPr lang="en-GB" sz="1800" b="1" dirty="0"/>
              <a:t>passenger ferries</a:t>
            </a:r>
          </a:p>
          <a:p>
            <a:pPr lvl="1"/>
            <a:r>
              <a:rPr lang="en-GB" sz="1800" b="1" dirty="0"/>
              <a:t>r</a:t>
            </a:r>
            <a:r>
              <a:rPr lang="de-DE" sz="1800" b="1" dirty="0"/>
              <a:t>o-pax: </a:t>
            </a:r>
            <a:r>
              <a:rPr lang="en-US" sz="1800" dirty="0"/>
              <a:t>vessels built for freight vehicle transport along with passenger accommodation</a:t>
            </a:r>
          </a:p>
          <a:p>
            <a:pPr lvl="1"/>
            <a:r>
              <a:rPr lang="en-US" sz="1800" b="1" dirty="0"/>
              <a:t>fast ferries: </a:t>
            </a:r>
            <a:r>
              <a:rPr lang="en-US" sz="1800" dirty="0"/>
              <a:t>catamaran, </a:t>
            </a:r>
            <a:r>
              <a:rPr lang="en-US" sz="1800" dirty="0" err="1"/>
              <a:t>monohull</a:t>
            </a:r>
            <a:r>
              <a:rPr lang="en-US" sz="1800" dirty="0"/>
              <a:t>, hydrofoil</a:t>
            </a:r>
          </a:p>
          <a:p>
            <a:pPr lvl="1"/>
            <a:r>
              <a:rPr lang="en-US" sz="1800" b="1" dirty="0"/>
              <a:t>cable </a:t>
            </a:r>
            <a:r>
              <a:rPr lang="en-US" sz="1800" b="1" dirty="0" smtClean="0"/>
              <a:t>ferries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Institutional Framework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1275" y="1782762"/>
            <a:ext cx="7432675" cy="45227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de-DE" dirty="0"/>
              <a:t> same regulation framework as cruises in North America and Canada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de-DE" sz="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dirty="0"/>
              <a:t> </a:t>
            </a:r>
            <a:r>
              <a:rPr lang="de-DE" u="sng" dirty="0"/>
              <a:t>Europe: </a:t>
            </a:r>
            <a:r>
              <a:rPr lang="en-US" b="1" u="sng" dirty="0"/>
              <a:t>Regulation EU No. 1177/2010</a:t>
            </a:r>
            <a:br>
              <a:rPr lang="en-US" b="1" u="sng" dirty="0"/>
            </a:br>
            <a:endParaRPr lang="en-US" b="1" u="sng" dirty="0"/>
          </a:p>
          <a:p>
            <a:pPr lvl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ea typeface="Times New Roman" pitchFamily="18" charset="0"/>
                <a:cs typeface="Arial" pitchFamily="34" charset="0"/>
              </a:rPr>
              <a:t> prevent refusal of boarding and to offer free assistance to disabled persons</a:t>
            </a:r>
            <a:br>
              <a:rPr lang="en-US" dirty="0">
                <a:ea typeface="Times New Roman" pitchFamily="18" charset="0"/>
                <a:cs typeface="Arial" pitchFamily="34" charset="0"/>
              </a:rPr>
            </a:br>
            <a:endParaRPr lang="de-DE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ea typeface="Times New Roman" pitchFamily="18" charset="0"/>
                <a:cs typeface="Arial" pitchFamily="34" charset="0"/>
              </a:rPr>
              <a:t> give rights to passengers in case of cancellation or delay</a:t>
            </a:r>
            <a:br>
              <a:rPr lang="en-US" dirty="0">
                <a:ea typeface="Times New Roman" pitchFamily="18" charset="0"/>
                <a:cs typeface="Arial" pitchFamily="34" charset="0"/>
              </a:rPr>
            </a:br>
            <a:endParaRPr lang="en-US" dirty="0"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Arial" pitchFamily="34" charset="0"/>
              </a:rPr>
              <a:t>- </a:t>
            </a:r>
            <a:r>
              <a:rPr lang="en-US" i="1" dirty="0">
                <a:ea typeface="Times New Roman" pitchFamily="18" charset="0"/>
                <a:cs typeface="Arial" pitchFamily="34" charset="0"/>
              </a:rPr>
              <a:t>significant delays: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compensation of 25%, 50% for long delays</a:t>
            </a:r>
          </a:p>
          <a:p>
            <a:pPr lvl="1" eaLnBrk="0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Arial" pitchFamily="34" charset="0"/>
              </a:rPr>
              <a:t>- </a:t>
            </a:r>
            <a:r>
              <a:rPr lang="en-US" i="1" dirty="0">
                <a:ea typeface="Times New Roman" pitchFamily="18" charset="0"/>
                <a:cs typeface="Arial" pitchFamily="34" charset="0"/>
              </a:rPr>
              <a:t>overnight stay due to delay: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ferry operator pays for hotel and meals </a:t>
            </a:r>
            <a:br>
              <a:rPr lang="en-US" dirty="0">
                <a:ea typeface="Times New Roman" pitchFamily="18" charset="0"/>
                <a:cs typeface="Arial" pitchFamily="34" charset="0"/>
              </a:rPr>
            </a:br>
            <a:r>
              <a:rPr lang="en-US" dirty="0">
                <a:ea typeface="Times New Roman" pitchFamily="18" charset="0"/>
                <a:cs typeface="Arial" pitchFamily="34" charset="0"/>
              </a:rPr>
              <a:t>- </a:t>
            </a:r>
            <a:r>
              <a:rPr lang="en-US" i="1" dirty="0">
                <a:ea typeface="Times New Roman" pitchFamily="18" charset="0"/>
                <a:cs typeface="Arial" pitchFamily="34" charset="0"/>
              </a:rPr>
              <a:t>cancellation: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right to be re-routed at no extra cost, or full refund</a:t>
            </a:r>
            <a:endParaRPr lang="de-DE" dirty="0"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52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11805" y="1710262"/>
            <a:ext cx="7199313" cy="368300"/>
          </a:xfrm>
        </p:spPr>
        <p:txBody>
          <a:bodyPr/>
          <a:lstStyle/>
          <a:p>
            <a:pPr>
              <a:buNone/>
            </a:pPr>
            <a:r>
              <a:rPr lang="en-US" dirty="0"/>
              <a:t>Hierarchy of Ferry Demands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27"/>
          <p:cNvSpPr txBox="1">
            <a:spLocks/>
          </p:cNvSpPr>
          <p:nvPr/>
        </p:nvSpPr>
        <p:spPr>
          <a:xfrm>
            <a:off x="1311263" y="6350000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Source: Adapted from </a:t>
            </a:r>
            <a:r>
              <a:rPr lang="de-DE" dirty="0" smtClean="0"/>
              <a:t>Wergeland, 2012</a:t>
            </a:r>
            <a:endParaRPr lang="de-DE" dirty="0"/>
          </a:p>
        </p:txBody>
      </p:sp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05" y="2042098"/>
            <a:ext cx="7832195" cy="42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62" y="6391275"/>
            <a:ext cx="7199313" cy="368300"/>
          </a:xfrm>
        </p:spPr>
        <p:txBody>
          <a:bodyPr/>
          <a:lstStyle/>
          <a:p>
            <a:r>
              <a:rPr lang="en-GB" dirty="0"/>
              <a:t>Source: Adapted from Eurostat, 2013c</a:t>
            </a:r>
            <a:endParaRPr lang="de-DE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263" y="1701800"/>
            <a:ext cx="7585087" cy="1060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Number of passengers transported in Europe in 2011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1600" b="0" dirty="0">
                <a:solidFill>
                  <a:prstClr val="black"/>
                </a:solidFill>
                <a:latin typeface="Calibri"/>
              </a:rPr>
              <a:t>overall decline in passenger transport numbers in the past years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1600" b="0" dirty="0">
                <a:solidFill>
                  <a:prstClr val="black"/>
                </a:solidFill>
                <a:latin typeface="Calibri"/>
              </a:rPr>
              <a:t>growth in Italy, Denmark, Finland and the Netherlands</a:t>
            </a:r>
            <a:endParaRPr lang="de-DE" sz="1600" b="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52" y="2683079"/>
            <a:ext cx="5379853" cy="370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5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62" y="6391275"/>
            <a:ext cx="7199313" cy="368300"/>
          </a:xfrm>
        </p:spPr>
        <p:txBody>
          <a:bodyPr/>
          <a:lstStyle/>
          <a:p>
            <a:r>
              <a:rPr lang="en-GB" dirty="0"/>
              <a:t>Source: Adapted from </a:t>
            </a:r>
            <a:r>
              <a:rPr lang="en-GB" dirty="0" err="1"/>
              <a:t>ShipPax</a:t>
            </a:r>
            <a:r>
              <a:rPr lang="en-GB" dirty="0"/>
              <a:t>, 2009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263" y="1701801"/>
            <a:ext cx="7585087" cy="53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+mj-lt"/>
              </a:rPr>
              <a:t>US ferry passenger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kilometres</a:t>
            </a:r>
            <a:endParaRPr lang="en-US" dirty="0">
              <a:solidFill>
                <a:prstClr val="black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311262" y="3035301"/>
            <a:ext cx="7585087" cy="53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1600" b="0" dirty="0">
                <a:solidFill>
                  <a:prstClr val="black"/>
                </a:solidFill>
                <a:latin typeface="Calibri"/>
              </a:rPr>
              <a:t>increase of 32.5% in the last 10 years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de-DE" sz="1600" b="0" dirty="0">
                <a:solidFill>
                  <a:prstClr val="black"/>
                </a:solidFill>
                <a:latin typeface="Calibri"/>
              </a:rPr>
              <a:t>2008: 82 million passengers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+mj-lt"/>
              </a:rPr>
              <a:t>Distribution 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of world ferry traffic in 2008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62" y="2212975"/>
            <a:ext cx="7416820" cy="640080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62" y="4113291"/>
            <a:ext cx="4841888" cy="22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5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Source: Adapted from </a:t>
            </a:r>
            <a:r>
              <a:rPr lang="en-US" dirty="0" err="1"/>
              <a:t>ShipPax</a:t>
            </a:r>
            <a:r>
              <a:rPr lang="en-US" dirty="0"/>
              <a:t>, </a:t>
            </a:r>
            <a:r>
              <a:rPr lang="en-US" dirty="0" smtClean="0"/>
              <a:t>2008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780330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/>
              <a:t>Ranking of European ferry operators by passenger capacity in 2008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05" y="2476500"/>
            <a:ext cx="739404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6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3282" y="6372225"/>
            <a:ext cx="7199313" cy="368300"/>
          </a:xfrm>
        </p:spPr>
        <p:txBody>
          <a:bodyPr/>
          <a:lstStyle/>
          <a:p>
            <a:r>
              <a:rPr lang="en-GB" dirty="0"/>
              <a:t>Source: Adapted from </a:t>
            </a:r>
            <a:r>
              <a:rPr lang="en-US" dirty="0"/>
              <a:t>CFOA, </a:t>
            </a:r>
            <a:r>
              <a:rPr lang="en-US" dirty="0" smtClean="0"/>
              <a:t>2012b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704975"/>
            <a:ext cx="7641695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400" dirty="0"/>
              <a:t>US: </a:t>
            </a:r>
            <a:r>
              <a:rPr lang="en-GB" sz="1400" b="0" dirty="0"/>
              <a:t>- </a:t>
            </a:r>
            <a:r>
              <a:rPr lang="en-US" sz="1400" b="0" dirty="0"/>
              <a:t>largest operator Washington State Ferries (26 vessels and a passenger capacity of 36.110)</a:t>
            </a:r>
            <a:br>
              <a:rPr lang="en-US" sz="1400" b="0" dirty="0"/>
            </a:br>
            <a:r>
              <a:rPr lang="en-US" sz="1400" b="0" dirty="0"/>
              <a:t>        - second largest operator NY Waterways (16 fast ferries and a passenger capacity of 2.631)</a:t>
            </a:r>
          </a:p>
          <a:p>
            <a:endParaRPr lang="en-US" sz="200" dirty="0"/>
          </a:p>
          <a:p>
            <a:r>
              <a:rPr lang="en-US" dirty="0"/>
              <a:t>Operating companies in Canada in 2011/2012</a:t>
            </a:r>
            <a:endParaRPr lang="de-DE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55" y="3048000"/>
            <a:ext cx="661299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35288"/>
      </p:ext>
    </p:extLst>
  </p:cSld>
  <p:clrMapOvr>
    <a:masterClrMapping/>
  </p:clrMapOvr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3D31A19-7FB2-4DD2-B360-9C1E807A989A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d07fce95-64a3-45e0-8e78-c550b935440d"/>
    <ds:schemaRef ds:uri="http://schemas.microsoft.com/office/infopath/2007/PartnerControls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43</TotalTime>
  <Words>269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Chapter 9</vt:lpstr>
      <vt:lpstr>Passenger Lines and Ferries</vt:lpstr>
      <vt:lpstr>Institutional Framework</vt:lpstr>
      <vt:lpstr>Demand</vt:lpstr>
      <vt:lpstr>Demand</vt:lpstr>
      <vt:lpstr>Demand</vt:lpstr>
      <vt:lpstr>Supply</vt:lpstr>
      <vt:lpstr>Supply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5</cp:revision>
  <dcterms:created xsi:type="dcterms:W3CDTF">2014-05-20T13:08:15Z</dcterms:created>
  <dcterms:modified xsi:type="dcterms:W3CDTF">2014-07-16T11:15:32Z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