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18"/>
  </p:notesMasterIdLst>
  <p:sldIdLst>
    <p:sldId id="263" r:id="rId10"/>
    <p:sldId id="276" r:id="rId11"/>
    <p:sldId id="275" r:id="rId12"/>
    <p:sldId id="279" r:id="rId13"/>
    <p:sldId id="280" r:id="rId14"/>
    <p:sldId id="281" r:id="rId15"/>
    <p:sldId id="282" r:id="rId16"/>
    <p:sldId id="271" r:id="rId17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3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0926959468199499E-2"/>
                  <c:y val="-1.4176730377534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0395663819839295E-2"/>
                  <c:y val="1.939059662720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415906057843099"/>
                  <c:y val="-5.91783026110408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146282981187"/>
                  <c:y val="0.131305577038025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5895725341603398"/>
                  <c:y val="0.242727357712868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335731209833386"/>
                  <c:y val="7.6451624782932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Tabelle1!$J$4:$J$11</c:f>
              <c:strCache>
                <c:ptCount val="8"/>
                <c:pt idx="0">
                  <c:v>North America</c:v>
                </c:pt>
                <c:pt idx="1">
                  <c:v>China</c:v>
                </c:pt>
                <c:pt idx="2">
                  <c:v>South Africa</c:v>
                </c:pt>
                <c:pt idx="3">
                  <c:v>Europe</c:v>
                </c:pt>
                <c:pt idx="4">
                  <c:v>New Zealand</c:v>
                </c:pt>
                <c:pt idx="5">
                  <c:v>Australia</c:v>
                </c:pt>
                <c:pt idx="6">
                  <c:v>Japan</c:v>
                </c:pt>
                <c:pt idx="7">
                  <c:v>Other</c:v>
                </c:pt>
              </c:strCache>
            </c:strRef>
          </c:cat>
          <c:val>
            <c:numRef>
              <c:f>Tabelle1!$K$4:$K$11</c:f>
              <c:numCache>
                <c:formatCode>0.0%</c:formatCode>
                <c:ptCount val="8"/>
                <c:pt idx="0">
                  <c:v>0.60000000000000098</c:v>
                </c:pt>
                <c:pt idx="1">
                  <c:v>2E-3</c:v>
                </c:pt>
                <c:pt idx="2">
                  <c:v>8.9999999999999993E-3</c:v>
                </c:pt>
                <c:pt idx="3">
                  <c:v>0.32800000000000201</c:v>
                </c:pt>
                <c:pt idx="4">
                  <c:v>3.00000000000001E-3</c:v>
                </c:pt>
                <c:pt idx="5">
                  <c:v>4.4999999999999998E-2</c:v>
                </c:pt>
                <c:pt idx="6">
                  <c:v>8.0000000000000192E-3</c:v>
                </c:pt>
                <c:pt idx="7">
                  <c:v>5.0000000000000096E-3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4483" y="1899269"/>
            <a:ext cx="7199855" cy="442818"/>
          </a:xfrm>
        </p:spPr>
        <p:txBody>
          <a:bodyPr/>
          <a:lstStyle/>
          <a:p>
            <a:pPr algn="ctr"/>
            <a:r>
              <a:rPr lang="de-DE" sz="3600" kern="1200" dirty="0"/>
              <a:t>Chapter 7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1225" y="2530476"/>
            <a:ext cx="7199313" cy="4297362"/>
          </a:xfrm>
        </p:spPr>
        <p:txBody>
          <a:bodyPr>
            <a:normAutofit/>
          </a:bodyPr>
          <a:lstStyle/>
          <a:p>
            <a:pPr lvl="0" algn="ctr"/>
            <a:r>
              <a:rPr lang="de-DE" sz="3200" kern="1200" dirty="0"/>
              <a:t>Speciality Ground </a:t>
            </a:r>
            <a:r>
              <a:rPr lang="de-DE" sz="3200" kern="1200" dirty="0" smtClean="0"/>
              <a:t>Transportation</a:t>
            </a:r>
            <a:endParaRPr lang="de-DE" sz="3200" kern="1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" y="1384300"/>
            <a:ext cx="1311262" cy="443437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11263" y="1213469"/>
            <a:ext cx="7199855" cy="442818"/>
          </a:xfrm>
        </p:spPr>
        <p:txBody>
          <a:bodyPr/>
          <a:lstStyle/>
          <a:p>
            <a:r>
              <a:rPr lang="en-GB" dirty="0"/>
              <a:t>Speciality Ground </a:t>
            </a:r>
            <a:r>
              <a:rPr lang="en-GB" dirty="0" smtClean="0"/>
              <a:t>Transportation</a:t>
            </a:r>
            <a:endParaRPr lang="en-GB" dirty="0"/>
          </a:p>
        </p:txBody>
      </p:sp>
      <p:cxnSp>
        <p:nvCxnSpPr>
          <p:cNvPr id="5" name="Gerade Verbindung 51"/>
          <p:cNvCxnSpPr>
            <a:stCxn id="19" idx="0"/>
            <a:endCxn id="7" idx="2"/>
          </p:cNvCxnSpPr>
          <p:nvPr/>
        </p:nvCxnSpPr>
        <p:spPr>
          <a:xfrm flipH="1" flipV="1">
            <a:off x="4482351" y="2300196"/>
            <a:ext cx="2256914" cy="279902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" name="Gerade Verbindung 11"/>
          <p:cNvCxnSpPr>
            <a:stCxn id="7" idx="2"/>
            <a:endCxn id="9" idx="0"/>
          </p:cNvCxnSpPr>
          <p:nvPr/>
        </p:nvCxnSpPr>
        <p:spPr>
          <a:xfrm>
            <a:off x="4482351" y="2300196"/>
            <a:ext cx="921689" cy="359110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Textfeld 3"/>
          <p:cNvSpPr txBox="1"/>
          <p:nvPr/>
        </p:nvSpPr>
        <p:spPr>
          <a:xfrm>
            <a:off x="2817979" y="1930864"/>
            <a:ext cx="3328743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Speciality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ransportation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4"/>
          <p:cNvSpPr txBox="1"/>
          <p:nvPr/>
        </p:nvSpPr>
        <p:spPr>
          <a:xfrm>
            <a:off x="300007" y="3904796"/>
            <a:ext cx="2518638" cy="175432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Automobile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xperiences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parks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GoCar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riving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racing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dventures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off-road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trekking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5"/>
          <p:cNvSpPr txBox="1"/>
          <p:nvPr/>
        </p:nvSpPr>
        <p:spPr>
          <a:xfrm>
            <a:off x="4906211" y="5891304"/>
            <a:ext cx="99565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Segways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5914323" y="3587048"/>
            <a:ext cx="44794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RV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Gerade Verbindung 9"/>
          <p:cNvCxnSpPr>
            <a:stCxn id="7" idx="2"/>
            <a:endCxn id="8" idx="0"/>
          </p:cNvCxnSpPr>
          <p:nvPr/>
        </p:nvCxnSpPr>
        <p:spPr>
          <a:xfrm flipH="1">
            <a:off x="1559326" y="2300196"/>
            <a:ext cx="2923025" cy="1604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Gerade Verbindung 13"/>
          <p:cNvCxnSpPr>
            <a:stCxn id="7" idx="2"/>
            <a:endCxn id="10" idx="0"/>
          </p:cNvCxnSpPr>
          <p:nvPr/>
        </p:nvCxnSpPr>
        <p:spPr>
          <a:xfrm>
            <a:off x="4482351" y="2300196"/>
            <a:ext cx="1655944" cy="128685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" name="Textfeld 21"/>
          <p:cNvSpPr txBox="1"/>
          <p:nvPr/>
        </p:nvSpPr>
        <p:spPr>
          <a:xfrm>
            <a:off x="2976715" y="3587048"/>
            <a:ext cx="1499128" cy="12003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dog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sledding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donkey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horseback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28"/>
          <p:cNvCxnSpPr>
            <a:stCxn id="13" idx="0"/>
            <a:endCxn id="7" idx="2"/>
          </p:cNvCxnSpPr>
          <p:nvPr/>
        </p:nvCxnSpPr>
        <p:spPr>
          <a:xfrm flipV="1">
            <a:off x="3726279" y="2300196"/>
            <a:ext cx="756072" cy="128685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Gerade Verbindung 30"/>
          <p:cNvCxnSpPr>
            <a:stCxn id="20" idx="0"/>
            <a:endCxn id="7" idx="2"/>
          </p:cNvCxnSpPr>
          <p:nvPr/>
        </p:nvCxnSpPr>
        <p:spPr>
          <a:xfrm flipH="1" flipV="1">
            <a:off x="4482351" y="2300196"/>
            <a:ext cx="1097703" cy="200693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Textfeld 46"/>
          <p:cNvSpPr txBox="1"/>
          <p:nvPr/>
        </p:nvSpPr>
        <p:spPr>
          <a:xfrm>
            <a:off x="6202355" y="5099216"/>
            <a:ext cx="107382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Rickshaw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feld 26"/>
          <p:cNvSpPr txBox="1"/>
          <p:nvPr/>
        </p:nvSpPr>
        <p:spPr>
          <a:xfrm>
            <a:off x="5194243" y="4307128"/>
            <a:ext cx="771621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Cycles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feld 49"/>
          <p:cNvSpPr txBox="1"/>
          <p:nvPr/>
        </p:nvSpPr>
        <p:spPr>
          <a:xfrm>
            <a:off x="7354483" y="3371024"/>
            <a:ext cx="1489510" cy="14773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hiking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trekking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backpacking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sight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jogging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Gerade Verbindung 53"/>
          <p:cNvCxnSpPr>
            <a:stCxn id="21" idx="0"/>
            <a:endCxn id="7" idx="2"/>
          </p:cNvCxnSpPr>
          <p:nvPr/>
        </p:nvCxnSpPr>
        <p:spPr>
          <a:xfrm flipH="1" flipV="1">
            <a:off x="4482351" y="2300196"/>
            <a:ext cx="3616887" cy="107082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Recreational Vehicles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18938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b="1" dirty="0"/>
              <a:t>RV: </a:t>
            </a:r>
            <a:r>
              <a:rPr lang="en-GB" dirty="0"/>
              <a:t>a motorized or towable vehicle that combines transportation and temporary living quarters for travel, recreation and camping. RVs do not include mobile homes, off-road vehicles, snowmobiles or conversion vehicles (Recreation Vehicle Industry Association, 2012a).</a:t>
            </a:r>
          </a:p>
          <a:p>
            <a:pPr>
              <a:buNone/>
            </a:pPr>
            <a:endParaRPr lang="en-GB" b="1" dirty="0"/>
          </a:p>
          <a:p>
            <a:r>
              <a:rPr lang="en-GB" b="1" dirty="0"/>
              <a:t>Types of recreational vehicle</a:t>
            </a:r>
            <a:endParaRPr lang="de-DE" b="1" dirty="0"/>
          </a:p>
          <a:p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3413760"/>
            <a:ext cx="72008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75" y="5800725"/>
            <a:ext cx="7199313" cy="368300"/>
          </a:xfrm>
        </p:spPr>
        <p:txBody>
          <a:bodyPr/>
          <a:lstStyle/>
          <a:p>
            <a:r>
              <a:rPr lang="en-GB" dirty="0"/>
              <a:t>Source: Adapted from CIVD, </a:t>
            </a:r>
            <a:r>
              <a:rPr lang="en-GB" dirty="0" smtClean="0"/>
              <a:t>2010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4625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dirty="0"/>
              <a:t>Age and income groups of RV travellers in Europe</a:t>
            </a:r>
            <a:endParaRPr lang="de-DE" u="sng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05" y="2171700"/>
            <a:ext cx="745119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63" y="6249266"/>
            <a:ext cx="7199313" cy="368300"/>
          </a:xfrm>
        </p:spPr>
        <p:txBody>
          <a:bodyPr/>
          <a:lstStyle/>
          <a:p>
            <a:r>
              <a:rPr lang="en-GB" dirty="0"/>
              <a:t>Source: CVID, </a:t>
            </a:r>
            <a:r>
              <a:rPr lang="en-GB" dirty="0" smtClean="0"/>
              <a:t>2011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815581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dirty="0"/>
              <a:t>Registrations of new recreational vehicles worldwide in 2010</a:t>
            </a:r>
            <a:endParaRPr lang="de-DE" u="sng" dirty="0"/>
          </a:p>
        </p:txBody>
      </p:sp>
      <p:graphicFrame>
        <p:nvGraphicFramePr>
          <p:cNvPr id="6" name="Diagramm 6"/>
          <p:cNvGraphicFramePr/>
          <p:nvPr>
            <p:extLst>
              <p:ext uri="{D42A27DB-BD31-4B8C-83A1-F6EECF244321}">
                <p14:modId xmlns:p14="http://schemas.microsoft.com/office/powerpoint/2010/main" val="1212733071"/>
              </p:ext>
            </p:extLst>
          </p:nvPr>
        </p:nvGraphicFramePr>
        <p:xfrm>
          <a:off x="1309776" y="2360834"/>
          <a:ext cx="7036202" cy="375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0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63" y="5883504"/>
            <a:ext cx="7199313" cy="368300"/>
          </a:xfrm>
        </p:spPr>
        <p:txBody>
          <a:bodyPr/>
          <a:lstStyle/>
          <a:p>
            <a:pPr marL="0" indent="0">
              <a:buNone/>
            </a:pPr>
            <a:r>
              <a:rPr lang="en-GB" sz="1600" b="0" dirty="0" smtClean="0"/>
              <a:t>* Estimated</a:t>
            </a:r>
          </a:p>
          <a:p>
            <a:pPr marL="0" indent="0">
              <a:buNone/>
            </a:pPr>
            <a:r>
              <a:rPr lang="en-GB" sz="600" dirty="0"/>
              <a:t/>
            </a:r>
            <a:br>
              <a:rPr lang="en-GB" sz="600" dirty="0"/>
            </a:br>
            <a:r>
              <a:rPr lang="en-GB" dirty="0" smtClean="0"/>
              <a:t>Source</a:t>
            </a:r>
            <a:r>
              <a:rPr lang="de-DE" dirty="0"/>
              <a:t>: </a:t>
            </a:r>
            <a:r>
              <a:rPr lang="en-GB" dirty="0"/>
              <a:t>European Caravan </a:t>
            </a:r>
            <a:r>
              <a:rPr lang="en-GB" dirty="0" smtClean="0"/>
              <a:t>Federation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1288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/>
              <a:t>Registrations of new recreational vehicles in Europe in 2011</a:t>
            </a:r>
            <a:endParaRPr lang="de-DE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14" y="2144163"/>
            <a:ext cx="7509481" cy="38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2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schemas.microsoft.com/office/2006/documentManagement/types"/>
    <ds:schemaRef ds:uri="d07fce95-64a3-45e0-8e78-c550b935440d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72</TotalTime>
  <Words>152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7</vt:lpstr>
      <vt:lpstr>Speciality Ground Transportation</vt:lpstr>
      <vt:lpstr>Recreational Vehicles</vt:lpstr>
      <vt:lpstr>Demand</vt:lpstr>
      <vt:lpstr>Demand</vt:lpstr>
      <vt:lpstr>Supply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3</cp:revision>
  <dcterms:created xsi:type="dcterms:W3CDTF">2014-05-20T11:14:07Z</dcterms:created>
  <dcterms:modified xsi:type="dcterms:W3CDTF">2014-05-20T12:26:25Z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